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371A9"/>
    <a:srgbClr val="FFFF99"/>
    <a:srgbClr val="FFFF00"/>
    <a:srgbClr val="FFCC66"/>
    <a:srgbClr val="FFFF66"/>
    <a:srgbClr val="FFCC99"/>
    <a:srgbClr val="FF5050"/>
    <a:srgbClr val="99FF99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94660"/>
  </p:normalViewPr>
  <p:slideViewPr>
    <p:cSldViewPr>
      <p:cViewPr>
        <p:scale>
          <a:sx n="90" d="100"/>
          <a:sy n="90" d="100"/>
        </p:scale>
        <p:origin x="-816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,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dirty="0" smtClean="0"/>
              <a:t>Elektronická učebnice - Základní škola Děčín VI, Na Stráni 879/2, příspěvková organizace</a:t>
            </a:r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jpeg"/><Relationship Id="rId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wmf"/><Relationship Id="rId5" Type="http://schemas.openxmlformats.org/officeDocument/2006/relationships/image" Target="../media/image24.jpeg"/><Relationship Id="rId4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7" Type="http://schemas.openxmlformats.org/officeDocument/2006/relationships/image" Target="../media/image30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png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22" y="430887"/>
            <a:ext cx="1908026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40.1 Spojky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Dana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Brádková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27947"/>
            <a:ext cx="3029719" cy="61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Obrázek 30" descr="C:\Users\Dana Brádková\AppData\Local\Microsoft\Windows\Temporary Internet Files\Content.IE5\ZT6X2XRW\MC900232055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9742"/>
            <a:ext cx="2219498" cy="1645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Obrázek 31" descr="C:\Users\Dana Brádková\AppData\Local\Microsoft\Windows\Temporary Internet Files\Content.IE5\5EK0M6XN\MP900446562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7614"/>
            <a:ext cx="2095500" cy="271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Obrázek 33" descr="C:\Users\Dana Brádková\AppData\Local\Microsoft\Windows\Temporary Internet Files\Content.IE5\92301CEX\MP900202021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2512" y="494536"/>
            <a:ext cx="2338561" cy="151216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Obrázek 34" descr="C:\Users\Dana Brádková\AppData\Local\Microsoft\Windows\Temporary Internet Files\Content.IE5\ZT6X2XRW\MP900446563[1]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771550"/>
            <a:ext cx="1858516" cy="2312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Obrázek 35" descr="C:\Users\Dana Brádková\AppData\Local\Microsoft\Windows\Temporary Internet Files\Content.IE5\9SOJF98A\MP900407201[1]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143973"/>
            <a:ext cx="1400175" cy="2103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14738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571256"/>
              </p:ext>
            </p:extLst>
          </p:nvPr>
        </p:nvGraphicFramePr>
        <p:xfrm>
          <a:off x="1115616" y="1198533"/>
          <a:ext cx="7272808" cy="281337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Dana </a:t>
                      </a:r>
                      <a:r>
                        <a:rPr lang="cs-CZ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Brádková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 – 06 /2013</a:t>
                      </a: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Spojky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8347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základní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učivo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spojkách.</a:t>
                      </a:r>
                      <a:endParaRPr lang="cs-CZ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 descr="C:\Users\Dana Brádková\AppData\Local\Microsoft\Windows\Temporary Internet Files\Content.IE5\9SOJF98A\MP900399510[1]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636" y="1427999"/>
            <a:ext cx="1237481" cy="9277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61045" y="1011957"/>
            <a:ext cx="5976664" cy="46166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Spojky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spojují věty nebo slova. Označujeme číslem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804592" y="2355726"/>
            <a:ext cx="6339162" cy="230832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Najdi ve slovních spojeních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, podtrhni je a napiš nad ně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Jeníček a Mařenka		venku nebo doma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pejsek a kočička		mikina i bunda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babička i dědeček		auto a motorka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vlevo nebo vpravo		k moři nebo na hory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prší i sněží		svátek i narozeniny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úzké nebo široké		pěšky nebo na kole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nahoře i dole		zítra a pozítří		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Obrázek 8" descr="C:\Users\Dana Brádková\AppData\Local\Microsoft\Windows\Temporary Internet Files\Content.IE5\5EK0M6XN\MC900232937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608" y="1705868"/>
            <a:ext cx="1691680" cy="1299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C:\Users\Dana Brádková\AppData\Local\Microsoft\Windows\Temporary Internet Files\Content.IE5\ZT6X2XRW\MC900113428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10" y="3363838"/>
            <a:ext cx="1147117" cy="1039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C:\Users\Dana Brádková\AppData\Local\Microsoft\Windows\Temporary Internet Files\Content.IE5\ZT6X2XRW\MC900431999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696708"/>
            <a:ext cx="1089645" cy="11175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ázek 11" descr="C:\Users\Dana Brádková\AppData\Local\Microsoft\Windows\Temporary Internet Files\Content.IE5\ZT6X2XRW\MC900432001[1].wm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857" y="671289"/>
            <a:ext cx="1143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C:\Users\Dana Brádková\AppData\Local\Microsoft\Windows\Temporary Internet Files\Content.IE5\5EK0M6XN\MP900442509[1].jpg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83" r="7720"/>
          <a:stretch/>
        </p:blipFill>
        <p:spPr bwMode="auto">
          <a:xfrm>
            <a:off x="1391866" y="3044697"/>
            <a:ext cx="1256928" cy="1859277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ovéPole 14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8781" y="438841"/>
            <a:ext cx="6372200" cy="594066"/>
          </a:xfrm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40.3 Jaké si řekneme nové termíny a názvy?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1520" y="1032907"/>
            <a:ext cx="8694265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spojují slova (rodiče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děti, dnes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zítra) nebo věty (Dnes je neděle,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proto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nepůjdeme do školy).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16842" y="3076178"/>
            <a:ext cx="8710315" cy="190821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Najdi v souvětích 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 a nadepiš nad ně</a:t>
            </a:r>
            <a:r>
              <a:rPr lang="cs-CZ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 květnu již bývá teplo, ale voda v jezeře je ještě studená. V březnu musí skřivánek vrznout, i kdyby měl zmrznout. Zítra k vám přijedeme, avšak o hodinu později. Protože se ochladilo, houby nerostly. Petr se mě ptal, jestli s ním půjdu ven. Zavolám kamarádce, že nemůžu ven. Co děláš, když přijdeš domů ze školy?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Maminka mě poprosila, abych jí zašel nakoupit.</a:t>
            </a:r>
          </a:p>
        </p:txBody>
      </p:sp>
      <p:pic>
        <p:nvPicPr>
          <p:cNvPr id="6" name="Obrázek 5" descr="C:\Users\Dana Brádková\AppData\Local\Microsoft\Windows\Temporary Internet Files\Content.IE5\9SOJF98A\MP900442275[1]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14"/>
          <a:stretch/>
        </p:blipFill>
        <p:spPr bwMode="auto">
          <a:xfrm>
            <a:off x="6372200" y="1833880"/>
            <a:ext cx="1924993" cy="112279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C:\Users\Dana Brádková\AppData\Local\Microsoft\Windows\Temporary Internet Files\Content.IE5\ZT6X2XRW\MC900193312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53009"/>
            <a:ext cx="1368152" cy="910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C:\Users\Dana Brádková\AppData\Local\Microsoft\Windows\Temporary Internet Files\Content.IE5\9SOJF98A\MP900427810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56486"/>
            <a:ext cx="1527051" cy="1103625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7512" y="438841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244675" y="2067694"/>
            <a:ext cx="7288858" cy="283154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se schovaly do pohádek. Najdi je, podtrhni a nadepiš nad ně </a:t>
            </a:r>
            <a:r>
              <a:rPr lang="cs-CZ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Osel i pes se uložili pod stromem, kočka a kohout se uvelebili v koruně stromu. Loupežníci se vylekali a s velkým křikem utekli, protože si mysleli, že jsou to strašidla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Když mladý princ zahlédl Sněhurku, na první pohled se do ní zamiloval.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Jakmile nastala noc, stoupl si princ pod věž a zavolal. Jak to, že vždy, když lezeš nahoru, jsi tak lehká a princ tak těžký? Vlk odešel s nepořízenou, ale ani tentokrát se nevzdal.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1" y="1032907"/>
            <a:ext cx="7344816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Spojky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jsou slova např. </a:t>
            </a:r>
            <a:r>
              <a:rPr lang="cs-CZ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a, i, ani, nebo, ale, avšak, však, nejen, aby, ač, jakmile, jestliže, když, protože, třebaže, že, jelikož, přesto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Obrázek 6" descr="C:\Users\Dana Brádková\AppData\Local\Microsoft\Windows\Temporary Internet Files\Content.IE5\92301CEX\MC900415610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1281881"/>
            <a:ext cx="1212671" cy="121786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C:\Users\Dana Brádková\AppData\Local\Microsoft\Windows\Temporary Internet Files\Content.IE5\9SOJF98A\MC900346667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59" y="3021909"/>
            <a:ext cx="1116152" cy="12599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3996952" cy="565247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57720" y="987574"/>
            <a:ext cx="8662751" cy="267765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b="1" i="1" dirty="0" smtClean="0">
                <a:latin typeface="Times New Roman" pitchFamily="18" charset="0"/>
                <a:cs typeface="Times New Roman" pitchFamily="18" charset="0"/>
              </a:rPr>
              <a:t>Doplň do vět vhodné spojky.</a:t>
            </a:r>
          </a:p>
          <a:p>
            <a:pPr algn="just">
              <a:lnSpc>
                <a:spcPct val="150000"/>
              </a:lnSpc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Vnoučata prosila babičku, _____ jim přečetla pohádku. Smolíček slíbil jelenovi, ____ nikomu neotevře. Jiřík rozuměl řeči zvířat, ___________ snědl kousek bílého hada. Jeníček s Mařenkou zabloudili, __________ Jeníček vylezl na strom __ rozhlédl se. Pejsek s kočičkou se rozhodli, _____ upečou dort. Buďte hodní, ______ vás čert odnese do pekla.</a:t>
            </a:r>
            <a:endParaRPr lang="cs-CZ" sz="20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ázek 4" descr="C:\Users\Dana Brádková\AppData\Local\Microsoft\Windows\Temporary Internet Files\Content.IE5\9SOJF98A\MC900281200[1].wmf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665230"/>
            <a:ext cx="1200150" cy="1343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C:\Users\Dana Brádková\AppData\Local\Microsoft\Windows\Temporary Internet Files\Content.IE5\9SOJF98A\MC900422909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291830"/>
            <a:ext cx="1076325" cy="1702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C:\Users\Dana Brádková\AppData\Local\Microsoft\Windows\Temporary Internet Files\Content.IE5\92301CEX\MC90036079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409305"/>
            <a:ext cx="895350" cy="15849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C:\Users\Dana Brádková\AppData\Local\Microsoft\Windows\Temporary Internet Files\Content.IE5\9SOJF98A\MP900446573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58807"/>
            <a:ext cx="1656184" cy="95586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C:\Users\Dana Brádková\AppData\Local\Microsoft\Windows\Temporary Internet Files\Content.IE5\5EK0M6XN\MC900193140[1].wmf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2" t="37012"/>
          <a:stretch/>
        </p:blipFill>
        <p:spPr bwMode="auto">
          <a:xfrm>
            <a:off x="7236296" y="2859782"/>
            <a:ext cx="1797050" cy="2219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0641" y="430887"/>
            <a:ext cx="42119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79513" y="1059582"/>
            <a:ext cx="7416823" cy="2000548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just"/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Obměňuj nevhodné spojky: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Krtek vytrhal plevel, protože vyhnal brouky. Krtek kýval hlavou nebo všechno pěkně udělá. Nejdříve len vytrhal, neboť svázal do otýpky. Krtek s žábou ponořili len do vody, když svalili na něj kámen a zůstal pod vodou. Len se sušil, že krtek spal. Ještě i ho probudila moucha. Pomůžeme ti, přesto přijdeš se  nám v těch nových kalhotkách ukázat. Aby mravenečkové pilně tkají a tkají, plátno je brzo utkané.</a:t>
            </a:r>
            <a:endParaRPr lang="cs-CZ" dirty="0"/>
          </a:p>
        </p:txBody>
      </p:sp>
      <p:pic>
        <p:nvPicPr>
          <p:cNvPr id="6" name="Obrázek 5" descr="C:\Users\Dana Brádková\AppData\Local\Microsoft\Windows\Temporary Internet Files\Content.IE5\9SOJF98A\MC900233173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02" y="1059582"/>
            <a:ext cx="1114425" cy="16109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C:\Users\Dana Brádková\AppData\Local\Microsoft\Windows\Temporary Internet Files\Content.IE5\92301CEX\MP900423007[1]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2702"/>
            <a:ext cx="2206749" cy="146907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C:\Users\Dana Brádková\AppData\Local\Microsoft\Windows\Temporary Internet Files\Content.IE5\5EK0M6XN\MC900346895[1].wmf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429699"/>
            <a:ext cx="1476375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C:\Users\Dana Brádková\AppData\Local\Microsoft\Windows\Temporary Internet Files\Content.IE5\9SOJF98A\MC900358513[1].wm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53869"/>
            <a:ext cx="1352550" cy="16141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ovéPole 9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C:\Users\Dana Brádková\AppData\Local\Microsoft\Windows\Temporary Internet Files\Content.IE5\92301CEX\MP900178656[1]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5" y="2771547"/>
            <a:ext cx="2809875" cy="18656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ovéPole 6"/>
          <p:cNvSpPr txBox="1"/>
          <p:nvPr/>
        </p:nvSpPr>
        <p:spPr>
          <a:xfrm>
            <a:off x="395536" y="1282351"/>
            <a:ext cx="2998986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Since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rains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stay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95021" y="4329560"/>
            <a:ext cx="2016224" cy="584775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whispers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it‘s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secret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292080" y="1114836"/>
            <a:ext cx="1794086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today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cs-CZ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tomorrow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211960" y="2129678"/>
            <a:ext cx="1512168" cy="338554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dog </a:t>
            </a:r>
            <a:r>
              <a:rPr lang="cs-CZ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cat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Obrázek 13" descr="C:\Users\Dana Brádková\AppData\Local\Microsoft\Windows\Temporary Internet Files\Content.IE5\92301CEX\MC900432664[1]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3" b="9290"/>
          <a:stretch/>
        </p:blipFill>
        <p:spPr bwMode="auto">
          <a:xfrm>
            <a:off x="7243266" y="555526"/>
            <a:ext cx="1714500" cy="13356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Obrázek 14" descr="C:\Users\Dana Brádková\AppData\Local\Microsoft\Windows\Temporary Internet Files\Content.IE5\92301CEX\MP900402594[1]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6033" y="2298955"/>
            <a:ext cx="2281733" cy="181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Obrázek 15" descr="C:\Users\Dana Brádková\AppData\Local\Microsoft\Windows\Temporary Internet Files\Content.IE5\9SOJF98A\MC900438251[1].wm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91520"/>
            <a:ext cx="2448272" cy="171747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593693"/>
              </p:ext>
            </p:extLst>
          </p:nvPr>
        </p:nvGraphicFramePr>
        <p:xfrm>
          <a:off x="179510" y="1131590"/>
          <a:ext cx="7185180" cy="36271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cs-CZ" sz="16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cs-CZ" sz="16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Doplň do souvětí vhodnou spojku.</a:t>
                      </a: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cs-CZ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Chtěl</a:t>
                      </a:r>
                      <a:r>
                        <a:rPr lang="cs-CZ" sz="16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jsem přijít, ___ nebylo mi dobře.</a:t>
                      </a:r>
                      <a:endParaRPr lang="cs-CZ" sz="1600" b="0" i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neboť</a:t>
                      </a:r>
                      <a:endParaRPr lang="cs-CZ" sz="16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protože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ani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v souvětí spojku.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Jestliže napadne sníh, půjdeme lyžovat.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jestliže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ale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není tam spojka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ačkoliv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mezi ostatními slovy spojky:</a:t>
                      </a:r>
                    </a:p>
                    <a:p>
                      <a:pPr marL="342900" indent="-342900" algn="l">
                        <a:buNone/>
                      </a:pPr>
                      <a:r>
                        <a:rPr lang="cs-CZ" sz="1600" b="1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a, v, i, nebo, nad, mezi, aby, že, ze, ale, ani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vše jsou předložky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a, i, nebo, aby, že, ale, ani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a, v, i, že, ze, ale</a:t>
                      </a:r>
                    </a:p>
                    <a:p>
                      <a:pPr marL="342900" indent="-342900" algn="l">
                        <a:buFont typeface="+mj-lt"/>
                        <a:buAutoNum type="alphaLcParenR"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v, nad, mezi, ze</a:t>
                      </a:r>
                      <a:endParaRPr lang="cs-CZ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Jakým číslem označujeme spojky?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cs-CZ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lphaLcParenR"/>
                        <a:tabLst/>
                        <a:defRPr/>
                      </a:pPr>
                      <a:r>
                        <a:rPr lang="cs-CZ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cs-CZ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30887"/>
            <a:ext cx="45720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40.9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95536" y="1131588"/>
            <a:ext cx="8064896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Obrázky z databáze klipart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Český jazyk a literatura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62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6444</TotalTime>
  <Words>1230</Words>
  <Application>Microsoft Office PowerPoint</Application>
  <PresentationFormat>Předvádění na obrazovce (16:9)</PresentationFormat>
  <Paragraphs>120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40.1 Spojky</vt:lpstr>
      <vt:lpstr>40.2 Co už víš? </vt:lpstr>
      <vt:lpstr>40.3 Jaké si řekneme nové termíny a názvy?</vt:lpstr>
      <vt:lpstr>40.4 Co si řekneme nového?</vt:lpstr>
      <vt:lpstr>40.5 Procvičení a příklady</vt:lpstr>
      <vt:lpstr>40.6 Něco navíc pro šikovné</vt:lpstr>
      <vt:lpstr>40.7 CLIL</vt:lpstr>
      <vt:lpstr>40.8 Test znalostí</vt:lpstr>
      <vt:lpstr>40.9 Použité zdroje, citace</vt:lpstr>
      <vt:lpstr>40.10 Anotace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krivankova</cp:lastModifiedBy>
  <cp:revision>310</cp:revision>
  <dcterms:created xsi:type="dcterms:W3CDTF">2010-10-18T18:21:56Z</dcterms:created>
  <dcterms:modified xsi:type="dcterms:W3CDTF">2013-03-27T19:43:41Z</dcterms:modified>
</cp:coreProperties>
</file>