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371A9"/>
    <a:srgbClr val="FFFF99"/>
    <a:srgbClr val="FFFF00"/>
    <a:srgbClr val="FFCC66"/>
    <a:srgbClr val="FFFF66"/>
    <a:srgbClr val="FFCC99"/>
    <a:srgbClr val="FF5050"/>
    <a:srgbClr val="99FF99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6" autoAdjust="0"/>
    <p:restoredTop sz="94660"/>
  </p:normalViewPr>
  <p:slideViewPr>
    <p:cSldViewPr>
      <p:cViewPr>
        <p:scale>
          <a:sx n="90" d="100"/>
          <a:sy n="90" d="100"/>
        </p:scale>
        <p:origin x="-1416" y="-51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18.3.2013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18.3.2013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wmf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ovéPole 20"/>
          <p:cNvSpPr txBox="1"/>
          <p:nvPr/>
        </p:nvSpPr>
        <p:spPr>
          <a:xfrm>
            <a:off x="5220072" y="1302027"/>
            <a:ext cx="822179" cy="40011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ZA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322" y="430887"/>
            <a:ext cx="2556098" cy="594066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39.1 Předložky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Dana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Brádková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27947"/>
            <a:ext cx="3029719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C:\Users\Dana Brádková\AppData\Local\Microsoft\Windows\Temporary Internet Files\Content.IE5\9SOJF98A\MP900448545[1]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83" b="97283" l="2301" r="973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704" y="904191"/>
            <a:ext cx="2693670" cy="3041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Přímá spojnice se šipkou 3"/>
          <p:cNvCxnSpPr/>
          <p:nvPr/>
        </p:nvCxnSpPr>
        <p:spPr>
          <a:xfrm flipH="1">
            <a:off x="4575810" y="555526"/>
            <a:ext cx="1728192" cy="1008112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6444208" y="463679"/>
            <a:ext cx="720080" cy="36933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DO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973463" y="3922737"/>
            <a:ext cx="1080120" cy="40011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POD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059832" y="3147814"/>
            <a:ext cx="540060" cy="40011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151984" y="2292375"/>
            <a:ext cx="1080120" cy="40011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VEDLE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031940" y="504081"/>
            <a:ext cx="1080120" cy="40011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NAD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55576" y="1363583"/>
            <a:ext cx="1224136" cy="40011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KOLEM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2055536" y="2425016"/>
            <a:ext cx="792088" cy="40011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OD</a:t>
            </a:r>
          </a:p>
        </p:txBody>
      </p:sp>
      <p:cxnSp>
        <p:nvCxnSpPr>
          <p:cNvPr id="17" name="Přímá spojnice se šipkou 16"/>
          <p:cNvCxnSpPr/>
          <p:nvPr/>
        </p:nvCxnSpPr>
        <p:spPr>
          <a:xfrm flipH="1">
            <a:off x="1628900" y="2372926"/>
            <a:ext cx="1645360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3536851" y="1350805"/>
            <a:ext cx="765119" cy="40011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NA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129807" y="3252559"/>
            <a:ext cx="992064" cy="40011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PŘED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4315176" y="1646555"/>
            <a:ext cx="540060" cy="40011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V</a:t>
            </a: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85546" y="2372926"/>
            <a:ext cx="774086" cy="40011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PRO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7794358" y="1211952"/>
            <a:ext cx="540060" cy="40011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PO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7524328" y="3652669"/>
            <a:ext cx="540060" cy="40011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O</a:t>
            </a: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23528" y="3500269"/>
            <a:ext cx="864096" cy="40011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PŘES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2627784" y="1763693"/>
            <a:ext cx="540060" cy="40011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K</a:t>
            </a: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2112410" y="3745786"/>
            <a:ext cx="1055433" cy="40011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PROTI</a:t>
            </a:r>
          </a:p>
        </p:txBody>
      </p:sp>
      <p:cxnSp>
        <p:nvCxnSpPr>
          <p:cNvPr id="30" name="Přímá spojnice se šipkou 29"/>
          <p:cNvCxnSpPr/>
          <p:nvPr/>
        </p:nvCxnSpPr>
        <p:spPr>
          <a:xfrm>
            <a:off x="2195736" y="2194293"/>
            <a:ext cx="1404156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H="1" flipV="1">
            <a:off x="3361720" y="704136"/>
            <a:ext cx="1223486" cy="1059557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2734200" y="555526"/>
            <a:ext cx="540060" cy="40011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Z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7529661" y="2692485"/>
            <a:ext cx="1080120" cy="40011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BEZ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0887"/>
            <a:ext cx="214738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39.10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jazyk </a:t>
            </a:r>
            <a:r>
              <a:rPr lang="cs-CZ" sz="12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literatura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234478"/>
              </p:ext>
            </p:extLst>
          </p:nvPr>
        </p:nvGraphicFramePr>
        <p:xfrm>
          <a:off x="1115616" y="1198533"/>
          <a:ext cx="7272808" cy="281337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Dana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Brádková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 – 06 /2013</a:t>
                      </a: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Předložky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8347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základní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učivo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předložkách.</a:t>
                      </a:r>
                      <a:endParaRPr lang="cs-CZ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62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0887"/>
            <a:ext cx="2522849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39.2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jazyk a literatura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0" y="1088157"/>
            <a:ext cx="7992888" cy="73866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Předložky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stojí ve větě před jmény.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Předložky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čteme dohromady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s následujícím slovem, ale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píšeme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je vždy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zvlášť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251520" y="1969284"/>
            <a:ext cx="5976664" cy="30931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V daných slovních spojeních podtrhni předložky a napiš nad ně </a:t>
            </a:r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 ovocném stromě		     se zlatou hvězdou</a:t>
            </a:r>
          </a:p>
          <a:p>
            <a:pPr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poblíž našeho auta		     před dřevěným mostem</a:t>
            </a:r>
          </a:p>
          <a:p>
            <a:pPr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přes zelený plot		     nad černými mraky</a:t>
            </a:r>
          </a:p>
          <a:p>
            <a:pPr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proti zlému čaroději		     k dnešnímu obědu</a:t>
            </a:r>
          </a:p>
          <a:p>
            <a:pPr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ve vysoké trávě		     pohádka o Budulínkovi</a:t>
            </a:r>
          </a:p>
          <a:p>
            <a:pPr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za devaterými horami		     z ovčí vlny</a:t>
            </a:r>
          </a:p>
          <a:p>
            <a:pPr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od tvojí babičky		     pod pruhovanou peřinou</a:t>
            </a:r>
          </a:p>
        </p:txBody>
      </p:sp>
      <p:pic>
        <p:nvPicPr>
          <p:cNvPr id="19" name="Obrázek 18" descr="C:\Users\Dana Brádková\AppData\Local\Microsoft\Windows\Temporary Internet Files\Content.IE5\9SOJF98A\MC900345236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1707654"/>
            <a:ext cx="165735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Obrázek 19" descr="C:\Users\Dana Brádková\AppData\Local\Microsoft\Windows\Temporary Internet Files\Content.IE5\92301CEX\MC900335436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031" y="2499742"/>
            <a:ext cx="1545590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Obrázek 20" descr="C:\Users\Dana Brádková\AppData\Local\Microsoft\Windows\Temporary Internet Files\Content.IE5\9SOJF98A\MP900401113[1]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714" y="3492778"/>
            <a:ext cx="1285240" cy="160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54260" y="438841"/>
            <a:ext cx="6804248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39.3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jazyk a literatura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0" y="1032907"/>
            <a:ext cx="8694265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Předložky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stojí před podstatnými jmény, přídavnými jmény, zájmeny a číslovkami.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35471" y="3026271"/>
            <a:ext cx="7128792" cy="181588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Najdi ve větách </a:t>
            </a:r>
            <a:r>
              <a:rPr lang="cs-C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předložky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, podtrhni je a napiš nad ně </a:t>
            </a:r>
            <a:r>
              <a:rPr lang="cs-C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Martin odjel do Itálie. Dej ten dopis na stůl. Mám ráda v čaji med. Mineme topoly u potoka. K tetě jezdíme kolem rybníka. Ke snídani si dej chléb s medem.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Dědeček hraje na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dudy. Při hodině tělocviku jsme si zahráli vybíjenou proti všem. Z výletu jsme se vrátili po osmé hodině! Zúčastnili jsme se závodu v běhu přes překážky. </a:t>
            </a:r>
          </a:p>
        </p:txBody>
      </p:sp>
      <p:pic>
        <p:nvPicPr>
          <p:cNvPr id="21" name="Obrázek 20" descr="C:\Users\Dana Brádková\AppData\Local\Microsoft\Windows\Temporary Internet Files\Content.IE5\92301CEX\MC900280727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356734"/>
            <a:ext cx="1352550" cy="157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Obrázek 21" descr="C:\Users\Dana Brádková\AppData\Local\Microsoft\Windows\Temporary Internet Files\Content.IE5\ZT6X2XRW\MC900290460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919" y="1658653"/>
            <a:ext cx="1260976" cy="127089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Letter"/>
          <p:cNvSpPr>
            <a:spLocks noEditPoints="1" noChangeArrowheads="1"/>
          </p:cNvSpPr>
          <p:nvPr/>
        </p:nvSpPr>
        <p:spPr bwMode="auto">
          <a:xfrm>
            <a:off x="4860032" y="1826740"/>
            <a:ext cx="1760215" cy="73570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cs-CZ"/>
          </a:p>
        </p:txBody>
      </p:sp>
      <p:pic>
        <p:nvPicPr>
          <p:cNvPr id="24" name="Obrázek 23" descr="C:\Users\Dana Brádková\AppData\Local\Microsoft\Windows\Temporary Internet Files\Content.IE5\9SOJF98A\MC900360764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9148"/>
            <a:ext cx="1123950" cy="1153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Obrázek 24" descr="C:\Users\Dana Brádková\AppData\Local\Microsoft\Windows\Temporary Internet Files\Content.IE5\9SOJF98A\MP900175241[1]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16980"/>
            <a:ext cx="1584176" cy="955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0269" y="430887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39.4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jazyk a literatura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331192" y="1034344"/>
            <a:ext cx="8201247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Předložky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jsou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slova: </a:t>
            </a:r>
            <a:r>
              <a:rPr lang="cs-CZ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na, do, v, ve, s, se, k, ke, po, před, za, u, nad, </a:t>
            </a:r>
            <a:r>
              <a:rPr lang="cs-C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o, </a:t>
            </a:r>
            <a:r>
              <a:rPr lang="cs-CZ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pro, od, pod, přes, mezi, vedle, kolem, proti, bez, ...........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3059832" y="1953244"/>
            <a:ext cx="5976664" cy="304698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K daným předložkám připiš podstatná jména a spojení užij ve větách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_____________	   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kolem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___________</a:t>
            </a:r>
          </a:p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____________	   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ze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_______________</a:t>
            </a:r>
            <a:endParaRPr lang="cs-CZ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proti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__________	   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_______________</a:t>
            </a:r>
            <a:endParaRPr lang="cs-CZ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_____________	   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______________</a:t>
            </a:r>
            <a:endParaRPr lang="cs-CZ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přes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__________	   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bez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_____________</a:t>
            </a:r>
            <a:endParaRPr lang="cs-CZ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ke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____________	   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po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______________</a:t>
            </a:r>
            <a:endParaRPr lang="cs-CZ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vedle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__________	   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nad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_____________</a:t>
            </a:r>
            <a:endParaRPr lang="cs-CZ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Obrázek 27" descr="C:\Users\Dana Brádková\AppData\Local\Microsoft\Windows\Temporary Internet Files\Content.IE5\9SOJF98A\MC900198175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76738"/>
            <a:ext cx="1314450" cy="1452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Obrázek 28" descr="C:\Users\Dana Brádková\AppData\Local\Microsoft\Windows\Temporary Internet Files\Content.IE5\92301CEX\MP900431766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0334"/>
            <a:ext cx="2179766" cy="1430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Obrázek 29" descr="C:\Users\Dana Brádková\AppData\Local\Microsoft\Windows\Temporary Internet Files\Content.IE5\9SOJF98A\MP900407476[1]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58" y="3476738"/>
            <a:ext cx="1010920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31526" y="427660"/>
            <a:ext cx="3996952" cy="565247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39.5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jazyk a literatura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57721" y="1101130"/>
            <a:ext cx="7870663" cy="258532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Doplň k předložkám vhodná podstatná jména.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  Kde si mohou děti hrát? 			         Kde si děti nemohou hrát?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 _________________________                   v _____________________________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na ________________________                   na ____________________________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u _________________________                   u _____________________________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u _________________________                   u _____________________________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vedle ______________________            vedle _____________________________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 __________________________                  s _____________________________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mezi _______________________             mezi ____________________________</a:t>
            </a:r>
          </a:p>
        </p:txBody>
      </p:sp>
      <p:pic>
        <p:nvPicPr>
          <p:cNvPr id="23" name="Obrázek 22" descr="C:\Users\Dana Brádková\AppData\Local\Microsoft\Windows\Temporary Internet Files\Content.IE5\92301CEX\MP900175463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184" y="3867894"/>
            <a:ext cx="1643633" cy="111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Obrázek 23" descr="C:\Users\Dana Brádková\AppData\Local\Microsoft\Windows\Temporary Internet Files\Content.IE5\ZT6X2XRW\MP900400467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37" y="3579862"/>
            <a:ext cx="1050367" cy="1498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Obrázek 24" descr="C:\Users\Dana Brádková\AppData\Local\Microsoft\Windows\Temporary Internet Files\Content.IE5\5EK0M6XN\MC900149959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35710"/>
            <a:ext cx="1190625" cy="11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Obrázek 25" descr="C:\Users\Dana Brádková\AppData\Local\Microsoft\Windows\Temporary Internet Files\Content.IE5\ZT6X2XRW\MP900431319[1]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094284"/>
            <a:ext cx="1123950" cy="168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Obrázek 26" descr="C:\Users\Dana Brádková\AppData\Local\Microsoft\Windows\Temporary Internet Files\Content.IE5\9SOJF98A\MP900409153[1]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892" y="3838986"/>
            <a:ext cx="1766317" cy="1142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0887"/>
            <a:ext cx="421196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39.6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jazyk a literatura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512" y="1059582"/>
            <a:ext cx="8784975" cy="393954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Doplň vhodné předložky tak, aby věty dávaly smysl. Pohádku si dovyprávějte.</a:t>
            </a:r>
            <a:endParaRPr lang="cs-CZ" sz="16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třech medvědech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Byla jednou jedna holčička a té říkali Maruška. Bydlela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tatínkem a maminkou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malém dřevěném domku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lesa. Rodiče Marušce vždycky říkali, aby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lesa nechodila, že je hluboký a mohla by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něm také zabloudit. Ale zvědavá Maruška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tom hlubokém lese jednou doopravdy zabloudila. Chodila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vysokými stromy a hledala cestu domů, až přišla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malému dřevěnému domečku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__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otevřenými dveřmi. Maruška se nejdříve bála a rozhlížela se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sebe, zda někde nečíhají medvědi. Nakonec si dodala odvahy a podívala se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okno dovnitř. Nikoho neviděla a vešla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domečku.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domečku bydleli tři medvědi, kteří byli právě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lese.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jídelně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stole uviděla Maruška tři misky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kaší.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každé misky ležela lžíce. Maruška ochutnala kaši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každé misky, ale nejvíce jí chutnala ta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malé misce, a proto ji všechnu snědla. Posadila se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nejmenší židličku, ale začala se houpat a židle se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ní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olámala. Pak se šla podívat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druhého pokoje,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kterém byly tři postýlky. Vlezla si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té nejmenší – Míšovy a hned usnula. ................</a:t>
            </a:r>
          </a:p>
        </p:txBody>
      </p:sp>
      <p:pic>
        <p:nvPicPr>
          <p:cNvPr id="8" name="Obrázek 7" descr="C:\Users\Dana Brádková\AppData\Local\Microsoft\Windows\Temporary Internet Files\Content.IE5\9SOJF98A\MP900405190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562" y="430887"/>
            <a:ext cx="2066925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9" y="43529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39.7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jazyk a literatura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219779" y="989341"/>
            <a:ext cx="1095300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n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487219" y="3375110"/>
            <a:ext cx="1008112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ear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639110" y="2027044"/>
            <a:ext cx="815231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o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094209" y="2000086"/>
            <a:ext cx="1023751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ut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006013" y="4553308"/>
            <a:ext cx="1095300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7236296" y="788304"/>
            <a:ext cx="1095300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about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818061" y="4443958"/>
            <a:ext cx="1095300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eside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7648103" y="4259292"/>
            <a:ext cx="1095300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827584" y="3498563"/>
            <a:ext cx="1095300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ext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to 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372641" y="1358673"/>
            <a:ext cx="1283543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in front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3" name="Obrázek 22" descr="C:\Users\Dana Brádková\AppData\Local\Microsoft\Windows\Temporary Internet Files\Content.IE5\92301CEX\MC900355685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073" y="1450980"/>
            <a:ext cx="2927164" cy="24695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ovéPole 3"/>
          <p:cNvSpPr txBox="1"/>
          <p:nvPr/>
        </p:nvSpPr>
        <p:spPr>
          <a:xfrm>
            <a:off x="3635896" y="2211710"/>
            <a:ext cx="936104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n </a:t>
            </a:r>
          </a:p>
        </p:txBody>
      </p:sp>
      <p:cxnSp>
        <p:nvCxnSpPr>
          <p:cNvPr id="24" name="Přímá spojnice se šipkou 23"/>
          <p:cNvCxnSpPr/>
          <p:nvPr/>
        </p:nvCxnSpPr>
        <p:spPr>
          <a:xfrm flipH="1">
            <a:off x="6101313" y="2525093"/>
            <a:ext cx="1645360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2123728" y="2654123"/>
            <a:ext cx="936104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26" name="Přímá spojnice se šipkou 25"/>
          <p:cNvCxnSpPr/>
          <p:nvPr/>
        </p:nvCxnSpPr>
        <p:spPr>
          <a:xfrm flipH="1">
            <a:off x="1628900" y="2581042"/>
            <a:ext cx="1645360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4024350" y="3922950"/>
            <a:ext cx="1095300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under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  <p:bldP spid="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4" grpId="0" animBg="1"/>
      <p:bldP spid="25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0887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39.8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341650"/>
              </p:ext>
            </p:extLst>
          </p:nvPr>
        </p:nvGraphicFramePr>
        <p:xfrm>
          <a:off x="179510" y="1131590"/>
          <a:ext cx="7185180" cy="360492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cs-CZ" sz="16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Najdi ve větě předložky.</a:t>
                      </a:r>
                      <a:endParaRPr lang="cs-CZ" sz="1600" b="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cs-CZ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 létě jsme letěli k moři letadlem.</a:t>
                      </a:r>
                      <a:endParaRPr lang="cs-CZ" sz="1600" b="0" i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létě, moři,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letadlem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v, k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letěli, jsme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nejsou tam předložky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rabicPeriod"/>
                      </a:pP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Doplň do věty vhodnou předložku.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  práce nejsou koláče.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Od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Přes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Bez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Najdi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mezi ostatními slovy předložky.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měsíc, mezi, ruce, pro, pěti, modrý, ke, u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vše jsou předložky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měsíc, mezi, pěti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mezi, pro, ke, u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ruce, u, okolo, proti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cs-CZ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 jakým slovním druhem</a:t>
                      </a:r>
                      <a:r>
                        <a:rPr lang="cs-CZ" sz="16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se pojí předložky?</a:t>
                      </a:r>
                      <a:endParaRPr lang="cs-CZ" sz="1600" b="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 slovesy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nepojí se s žádnými slovy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 jmény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 příslovci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jazyk a literatura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6718" y="430887"/>
            <a:ext cx="401265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39.9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jazyk a literatura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1203598"/>
            <a:ext cx="806489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Obrázky z databáze klipart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562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4240</TotalTime>
  <Words>1035</Words>
  <Application>Microsoft Office PowerPoint</Application>
  <PresentationFormat>Předvádění na obrazovce (16:9)</PresentationFormat>
  <Paragraphs>150</Paragraphs>
  <Slides>10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39.1 Předložky</vt:lpstr>
      <vt:lpstr>39.2 Co už víš? </vt:lpstr>
      <vt:lpstr>39.3 Jaké si řekneme nové termíny a názvy?</vt:lpstr>
      <vt:lpstr>39.4 Co si řekneme nového?</vt:lpstr>
      <vt:lpstr>39.5 Procvičení a příklady</vt:lpstr>
      <vt:lpstr>39.6 Něco navíc pro šikovné</vt:lpstr>
      <vt:lpstr>39.7 CLIL</vt:lpstr>
      <vt:lpstr>39.8 Test znalostí</vt:lpstr>
      <vt:lpstr>39.9 Použité zdroje, citace</vt:lpstr>
      <vt:lpstr>39.10 Anotace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269</cp:revision>
  <dcterms:created xsi:type="dcterms:W3CDTF">2010-10-18T18:21:56Z</dcterms:created>
  <dcterms:modified xsi:type="dcterms:W3CDTF">2013-03-18T18:16:13Z</dcterms:modified>
</cp:coreProperties>
</file>