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7" r:id="rId2"/>
    <p:sldId id="258" r:id="rId3"/>
    <p:sldId id="259" r:id="rId4"/>
    <p:sldId id="264" r:id="rId5"/>
    <p:sldId id="260" r:id="rId6"/>
    <p:sldId id="261" r:id="rId7"/>
    <p:sldId id="262" r:id="rId8"/>
    <p:sldId id="263" r:id="rId9"/>
    <p:sldId id="265" r:id="rId10"/>
    <p:sldId id="266" r:id="rId11"/>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99FF99"/>
    <a:srgbClr val="FFFF00"/>
    <a:srgbClr val="FFCC66"/>
    <a:srgbClr val="FFFF66"/>
    <a:srgbClr val="FFCC99"/>
    <a:srgbClr val="FF5050"/>
    <a:srgbClr val="8137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řední styl 2 – zvýraznění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Střední styl 2 – zvýraznění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671" autoAdjust="0"/>
  </p:normalViewPr>
  <p:slideViewPr>
    <p:cSldViewPr>
      <p:cViewPr>
        <p:scale>
          <a:sx n="90" d="100"/>
          <a:sy n="90" d="100"/>
        </p:scale>
        <p:origin x="-1416" y="-510"/>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cs-CZ" smtClean="0"/>
              <a:t>Elektronická učebnice - Základní škola Děčín VI, Na Stráni 879/2, příspěvková organizace</a:t>
            </a:r>
            <a:endParaRPr lang="cs-CZ"/>
          </a:p>
        </p:txBody>
      </p:sp>
      <p:sp>
        <p:nvSpPr>
          <p:cNvPr id="3" name="Zástupný symbol pro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033583E-89BF-4ECB-AA3F-75DD3E829E63}" type="datetimeFigureOut">
              <a:rPr lang="cs-CZ" smtClean="0"/>
              <a:pPr/>
              <a:t>10.3.2013</a:t>
            </a:fld>
            <a:endParaRPr lang="cs-CZ"/>
          </a:p>
        </p:txBody>
      </p:sp>
      <p:sp>
        <p:nvSpPr>
          <p:cNvPr id="4" name="Zástupný symbol pro zápatí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D771979-99DB-4828-878C-66DC5CF305D5}" type="slidenum">
              <a:rPr lang="cs-CZ" smtClean="0"/>
              <a:pPr/>
              <a:t>‹#›</a:t>
            </a:fld>
            <a:endParaRPr lang="cs-CZ"/>
          </a:p>
        </p:txBody>
      </p:sp>
    </p:spTree>
    <p:extLst>
      <p:ext uri="{BB962C8B-B14F-4D97-AF65-F5344CB8AC3E}">
        <p14:creationId xmlns:p14="http://schemas.microsoft.com/office/powerpoint/2010/main" val="3767630280"/>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cs-CZ" smtClean="0"/>
              <a:t>Elektronická učebnice - Základní škola Děčín VI, Na Stráni 879/2, příspěvková organizace</a:t>
            </a:r>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527786-DE88-4C02-A0B7-082242F2B663}" type="datetimeFigureOut">
              <a:rPr lang="cs-CZ" smtClean="0"/>
              <a:pPr/>
              <a:t>10.3.2013</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C757F8-8F25-4CF1-88DC-C9C420F53004}" type="slidenum">
              <a:rPr lang="cs-CZ" smtClean="0"/>
              <a:pPr/>
              <a:t>‹#›</a:t>
            </a:fld>
            <a:endParaRPr lang="cs-CZ"/>
          </a:p>
        </p:txBody>
      </p:sp>
    </p:spTree>
    <p:extLst>
      <p:ext uri="{BB962C8B-B14F-4D97-AF65-F5344CB8AC3E}">
        <p14:creationId xmlns:p14="http://schemas.microsoft.com/office/powerpoint/2010/main" val="736212113"/>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normAutofit/>
          </a:bodyPr>
          <a:lstStyle/>
          <a:p>
            <a:r>
              <a:rPr lang="cs-CZ" dirty="0" smtClean="0"/>
              <a:t>Víte, kdo</a:t>
            </a:r>
            <a:r>
              <a:rPr lang="cs-CZ" baseline="0" dirty="0" smtClean="0"/>
              <a:t> způsobuje angínu, chřipku, nebo neštovice?</a:t>
            </a:r>
          </a:p>
          <a:p>
            <a:endParaRPr lang="cs-CZ" dirty="0"/>
          </a:p>
        </p:txBody>
      </p:sp>
      <p:sp>
        <p:nvSpPr>
          <p:cNvPr id="4" name="Zástupný symbol pro číslo snímku 3"/>
          <p:cNvSpPr>
            <a:spLocks noGrp="1"/>
          </p:cNvSpPr>
          <p:nvPr>
            <p:ph type="sldNum" sz="quarter" idx="10"/>
          </p:nvPr>
        </p:nvSpPr>
        <p:spPr/>
        <p:txBody>
          <a:bodyPr/>
          <a:lstStyle/>
          <a:p>
            <a:fld id="{A7C757F8-8F25-4CF1-88DC-C9C420F53004}" type="slidenum">
              <a:rPr lang="cs-CZ" smtClean="0"/>
              <a:pPr/>
              <a:t>1</a:t>
            </a:fld>
            <a:endParaRPr lang="cs-CZ"/>
          </a:p>
        </p:txBody>
      </p:sp>
      <p:sp>
        <p:nvSpPr>
          <p:cNvPr id="5" name="Zástupný symbol pro záhlaví 4"/>
          <p:cNvSpPr>
            <a:spLocks noGrp="1"/>
          </p:cNvSpPr>
          <p:nvPr>
            <p:ph type="hdr" sz="quarter" idx="11"/>
          </p:nvPr>
        </p:nvSpPr>
        <p:spPr/>
        <p:txBody>
          <a:bodyPr/>
          <a:lstStyle/>
          <a:p>
            <a:r>
              <a:rPr lang="cs-CZ" smtClean="0"/>
              <a:t>Elektronická učebnice - Základní škola Děčín VI, Na Stráni 879/2, příspěvková organizace</a:t>
            </a:r>
            <a:endParaRPr 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A7C757F8-8F25-4CF1-88DC-C9C420F53004}" type="slidenum">
              <a:rPr lang="cs-CZ" smtClean="0"/>
              <a:pPr/>
              <a:t>10</a:t>
            </a:fld>
            <a:endParaRPr lang="cs-CZ"/>
          </a:p>
        </p:txBody>
      </p:sp>
      <p:sp>
        <p:nvSpPr>
          <p:cNvPr id="5" name="Zástupný symbol pro záhlaví 4"/>
          <p:cNvSpPr>
            <a:spLocks noGrp="1"/>
          </p:cNvSpPr>
          <p:nvPr>
            <p:ph type="hdr" sz="quarter" idx="11"/>
          </p:nvPr>
        </p:nvSpPr>
        <p:spPr/>
        <p:txBody>
          <a:bodyPr/>
          <a:lstStyle/>
          <a:p>
            <a:r>
              <a:rPr lang="cs-CZ" smtClean="0"/>
              <a:t>Elektronická učebnice - Základní škola Děčín VI, Na Stráni 879/2, příspěvková organizace</a:t>
            </a:r>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A7C757F8-8F25-4CF1-88DC-C9C420F53004}" type="slidenum">
              <a:rPr lang="cs-CZ" smtClean="0"/>
              <a:pPr/>
              <a:t>2</a:t>
            </a:fld>
            <a:endParaRPr lang="cs-CZ"/>
          </a:p>
        </p:txBody>
      </p:sp>
      <p:sp>
        <p:nvSpPr>
          <p:cNvPr id="5" name="Zástupný symbol pro záhlaví 4"/>
          <p:cNvSpPr>
            <a:spLocks noGrp="1"/>
          </p:cNvSpPr>
          <p:nvPr>
            <p:ph type="hdr" sz="quarter" idx="11"/>
          </p:nvPr>
        </p:nvSpPr>
        <p:spPr/>
        <p:txBody>
          <a:bodyPr/>
          <a:lstStyle/>
          <a:p>
            <a:r>
              <a:rPr lang="cs-CZ" smtClean="0"/>
              <a:t>Elektronická učebnice - Základní škola Děčín VI, Na Stráni 879/2, příspěvková organizace</a:t>
            </a:r>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A7C757F8-8F25-4CF1-88DC-C9C420F53004}" type="slidenum">
              <a:rPr lang="cs-CZ" smtClean="0"/>
              <a:pPr/>
              <a:t>3</a:t>
            </a:fld>
            <a:endParaRPr lang="cs-CZ"/>
          </a:p>
        </p:txBody>
      </p:sp>
      <p:sp>
        <p:nvSpPr>
          <p:cNvPr id="5" name="Zástupný symbol pro záhlaví 4"/>
          <p:cNvSpPr>
            <a:spLocks noGrp="1"/>
          </p:cNvSpPr>
          <p:nvPr>
            <p:ph type="hdr" sz="quarter" idx="11"/>
          </p:nvPr>
        </p:nvSpPr>
        <p:spPr/>
        <p:txBody>
          <a:bodyPr/>
          <a:lstStyle/>
          <a:p>
            <a:r>
              <a:rPr lang="cs-CZ" smtClean="0"/>
              <a:t>Elektronická učebnice - Základní škola Děčín VI, Na Stráni 879/2, příspěvková organizace</a:t>
            </a:r>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A7C757F8-8F25-4CF1-88DC-C9C420F53004}" type="slidenum">
              <a:rPr lang="cs-CZ" smtClean="0"/>
              <a:pPr/>
              <a:t>4</a:t>
            </a:fld>
            <a:endParaRPr lang="cs-CZ"/>
          </a:p>
        </p:txBody>
      </p:sp>
      <p:sp>
        <p:nvSpPr>
          <p:cNvPr id="5" name="Zástupný symbol pro záhlaví 4"/>
          <p:cNvSpPr>
            <a:spLocks noGrp="1"/>
          </p:cNvSpPr>
          <p:nvPr>
            <p:ph type="hdr" sz="quarter" idx="11"/>
          </p:nvPr>
        </p:nvSpPr>
        <p:spPr/>
        <p:txBody>
          <a:bodyPr/>
          <a:lstStyle/>
          <a:p>
            <a:r>
              <a:rPr lang="cs-CZ" smtClean="0"/>
              <a:t>Elektronická učebnice - Základní škola Děčín VI, Na Stráni 879/2, příspěvková organizace</a:t>
            </a:r>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A7C757F8-8F25-4CF1-88DC-C9C420F53004}" type="slidenum">
              <a:rPr lang="cs-CZ" smtClean="0"/>
              <a:pPr/>
              <a:t>5</a:t>
            </a:fld>
            <a:endParaRPr lang="cs-CZ"/>
          </a:p>
        </p:txBody>
      </p:sp>
      <p:sp>
        <p:nvSpPr>
          <p:cNvPr id="5" name="Zástupný symbol pro záhlaví 4"/>
          <p:cNvSpPr>
            <a:spLocks noGrp="1"/>
          </p:cNvSpPr>
          <p:nvPr>
            <p:ph type="hdr" sz="quarter" idx="11"/>
          </p:nvPr>
        </p:nvSpPr>
        <p:spPr/>
        <p:txBody>
          <a:bodyPr/>
          <a:lstStyle/>
          <a:p>
            <a:r>
              <a:rPr lang="cs-CZ" smtClean="0"/>
              <a:t>Elektronická učebnice - Základní škola Děčín VI, Na Stráni 879/2, příspěvková organizace</a:t>
            </a:r>
            <a:endParaRPr 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A7C757F8-8F25-4CF1-88DC-C9C420F53004}" type="slidenum">
              <a:rPr lang="cs-CZ" smtClean="0"/>
              <a:pPr/>
              <a:t>6</a:t>
            </a:fld>
            <a:endParaRPr lang="cs-CZ"/>
          </a:p>
        </p:txBody>
      </p:sp>
      <p:sp>
        <p:nvSpPr>
          <p:cNvPr id="5" name="Zástupný symbol pro záhlaví 4"/>
          <p:cNvSpPr>
            <a:spLocks noGrp="1"/>
          </p:cNvSpPr>
          <p:nvPr>
            <p:ph type="hdr" sz="quarter" idx="11"/>
          </p:nvPr>
        </p:nvSpPr>
        <p:spPr/>
        <p:txBody>
          <a:bodyPr/>
          <a:lstStyle/>
          <a:p>
            <a:r>
              <a:rPr lang="cs-CZ" smtClean="0"/>
              <a:t>Elektronická učebnice - Základní škola Děčín VI, Na Stráni 879/2, příspěvková organizace</a:t>
            </a:r>
            <a:endParaRPr 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A7C757F8-8F25-4CF1-88DC-C9C420F53004}" type="slidenum">
              <a:rPr lang="cs-CZ" smtClean="0"/>
              <a:pPr/>
              <a:t>7</a:t>
            </a:fld>
            <a:endParaRPr lang="cs-CZ"/>
          </a:p>
        </p:txBody>
      </p:sp>
      <p:sp>
        <p:nvSpPr>
          <p:cNvPr id="5" name="Zástupný symbol pro záhlaví 4"/>
          <p:cNvSpPr>
            <a:spLocks noGrp="1"/>
          </p:cNvSpPr>
          <p:nvPr>
            <p:ph type="hdr" sz="quarter" idx="11"/>
          </p:nvPr>
        </p:nvSpPr>
        <p:spPr/>
        <p:txBody>
          <a:bodyPr/>
          <a:lstStyle/>
          <a:p>
            <a:r>
              <a:rPr lang="cs-CZ" smtClean="0"/>
              <a:t>Elektronická učebnice - Základní škola Děčín VI, Na Stráni 879/2, příspěvková organizace</a:t>
            </a:r>
            <a:endParaRPr 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A7C757F8-8F25-4CF1-88DC-C9C420F53004}" type="slidenum">
              <a:rPr lang="cs-CZ" smtClean="0"/>
              <a:pPr/>
              <a:t>8</a:t>
            </a:fld>
            <a:endParaRPr lang="cs-CZ"/>
          </a:p>
        </p:txBody>
      </p:sp>
      <p:sp>
        <p:nvSpPr>
          <p:cNvPr id="5" name="Zástupný symbol pro záhlaví 4"/>
          <p:cNvSpPr>
            <a:spLocks noGrp="1"/>
          </p:cNvSpPr>
          <p:nvPr>
            <p:ph type="hdr" sz="quarter" idx="11"/>
          </p:nvPr>
        </p:nvSpPr>
        <p:spPr/>
        <p:txBody>
          <a:bodyPr/>
          <a:lstStyle/>
          <a:p>
            <a:r>
              <a:rPr lang="cs-CZ" smtClean="0"/>
              <a:t>Elektronická učebnice - Základní škola Děčín VI, Na Stráni 879/2, příspěvková organizace</a:t>
            </a:r>
            <a:endParaRPr lang="cs-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A7C757F8-8F25-4CF1-88DC-C9C420F53004}" type="slidenum">
              <a:rPr lang="cs-CZ" smtClean="0"/>
              <a:pPr/>
              <a:t>9</a:t>
            </a:fld>
            <a:endParaRPr lang="cs-CZ"/>
          </a:p>
        </p:txBody>
      </p:sp>
      <p:sp>
        <p:nvSpPr>
          <p:cNvPr id="5" name="Zástupný symbol pro záhlaví 4"/>
          <p:cNvSpPr>
            <a:spLocks noGrp="1"/>
          </p:cNvSpPr>
          <p:nvPr>
            <p:ph type="hdr" sz="quarter" idx="11"/>
          </p:nvPr>
        </p:nvSpPr>
        <p:spPr/>
        <p:txBody>
          <a:bodyPr/>
          <a:lstStyle/>
          <a:p>
            <a:r>
              <a:rPr lang="cs-CZ" smtClean="0"/>
              <a:t>Elektronická učebnice - Základní škola Děčín VI, Na Stráni 879/2, příspěvková organizace</a:t>
            </a:r>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1597819"/>
            <a:ext cx="7772400" cy="1102519"/>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1F946E6A-BCBB-4397-B238-D9666C12CA33}" type="datetime1">
              <a:rPr lang="cs-CZ" smtClean="0"/>
              <a:pPr/>
              <a:t>10.3.2013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B5059B0-F0F3-4110-8E3E-B7F9093C10A3}"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7984DB5B-C4F9-421B-B915-96C77EBC177D}" type="datetime1">
              <a:rPr lang="cs-CZ" smtClean="0"/>
              <a:pPr/>
              <a:t>10.3.2013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B5059B0-F0F3-4110-8E3E-B7F9093C10A3}"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05979"/>
            <a:ext cx="2057400" cy="4388644"/>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05979"/>
            <a:ext cx="6019800" cy="4388644"/>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71027F35-795A-4B52-AF4B-8AF9D6F591C2}" type="datetime1">
              <a:rPr lang="cs-CZ" smtClean="0"/>
              <a:pPr/>
              <a:t>10.3.2013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B5059B0-F0F3-4110-8E3E-B7F9093C10A3}"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B4B4C2E-6E06-4E9C-9D85-8F31E0E288E6}" type="datetime1">
              <a:rPr lang="cs-CZ" smtClean="0"/>
              <a:pPr/>
              <a:t>10.3.2013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B5059B0-F0F3-4110-8E3E-B7F9093C10A3}"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3305176"/>
            <a:ext cx="7772400" cy="1021556"/>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1F4ABC8E-B95F-4149-9A9A-D11A584EB29D}" type="datetime1">
              <a:rPr lang="cs-CZ" smtClean="0"/>
              <a:pPr/>
              <a:t>10.3.2013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B5059B0-F0F3-4110-8E3E-B7F9093C10A3}"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29A0DED4-D2BA-48CB-B2B6-1875E7FDB29C}" type="datetime1">
              <a:rPr lang="cs-CZ" smtClean="0"/>
              <a:pPr/>
              <a:t>10.3.2013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B5059B0-F0F3-4110-8E3E-B7F9093C10A3}"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E829A91E-1CCF-40B7-8986-DCBC22B998A1}" type="datetime1">
              <a:rPr lang="cs-CZ" smtClean="0"/>
              <a:pPr/>
              <a:t>10.3.2013</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FB5059B0-F0F3-4110-8E3E-B7F9093C10A3}"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59ECEE0F-07E8-4FA4-BC5E-B1097BC39F9A}" type="datetime1">
              <a:rPr lang="cs-CZ" smtClean="0"/>
              <a:pPr/>
              <a:t>10.3.2013</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FB5059B0-F0F3-4110-8E3E-B7F9093C10A3}"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40561AB1-11DE-4681-8765-EB93C13598AF}" type="datetime1">
              <a:rPr lang="cs-CZ" smtClean="0"/>
              <a:pPr/>
              <a:t>10.3.2013</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FB5059B0-F0F3-4110-8E3E-B7F9093C10A3}"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1" y="204787"/>
            <a:ext cx="3008313" cy="871538"/>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7F688AF0-EED2-4674-8E08-6CB36054DDEB}" type="datetime1">
              <a:rPr lang="cs-CZ" smtClean="0"/>
              <a:pPr/>
              <a:t>10.3.2013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B5059B0-F0F3-4110-8E3E-B7F9093C10A3}"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3600450"/>
            <a:ext cx="5486400" cy="425054"/>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8ECB1AB8-A318-494C-B197-385F53BD80D4}" type="datetime1">
              <a:rPr lang="cs-CZ" smtClean="0"/>
              <a:pPr/>
              <a:t>10.3.2013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B5059B0-F0F3-4110-8E3E-B7F9093C10A3}"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9FF99"/>
        </a:solid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3ACAF81-B0B1-45DF-898B-A867B8150E23}" type="datetime1">
              <a:rPr lang="cs-CZ" smtClean="0"/>
              <a:pPr/>
              <a:t>10.3.2013</a:t>
            </a:fld>
            <a:endParaRPr lang="cs-CZ"/>
          </a:p>
        </p:txBody>
      </p:sp>
      <p:sp>
        <p:nvSpPr>
          <p:cNvPr id="5" name="Zástupný symbol pro zápatí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B5059B0-F0F3-4110-8E3E-B7F9093C10A3}"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wmf"/><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wmf"/><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hyperlink" Target="http://hubblesite.org/"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wmf"/><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3.wmf"/><Relationship Id="rId5" Type="http://schemas.openxmlformats.org/officeDocument/2006/relationships/image" Target="../media/image12.wmf"/><Relationship Id="rId4" Type="http://schemas.openxmlformats.org/officeDocument/2006/relationships/image" Target="../media/image11.wmf"/></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7.wmf"/><Relationship Id="rId4" Type="http://schemas.openxmlformats.org/officeDocument/2006/relationships/image" Target="../media/image16.wmf"/></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19.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20.wmf"/><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22.png"/><Relationship Id="rId4" Type="http://schemas.openxmlformats.org/officeDocument/2006/relationships/image" Target="../media/image21.wmf"/></Relationships>
</file>

<file path=ppt/slides/_rels/slide7.xml.rels><?xml version="1.0" encoding="UTF-8" standalone="yes"?>
<Relationships xmlns="http://schemas.openxmlformats.org/package/2006/relationships"><Relationship Id="rId3" Type="http://schemas.openxmlformats.org/officeDocument/2006/relationships/hyperlink" Target="http://hubblesite.org/" TargetMode="External"/><Relationship Id="rId7"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25.wmf"/><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hubblesite.org/"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322" y="430887"/>
            <a:ext cx="2340074" cy="594066"/>
          </a:xfrm>
        </p:spPr>
        <p:txBody>
          <a:bodyPr>
            <a:noAutofit/>
          </a:bodyPr>
          <a:lstStyle/>
          <a:p>
            <a:pPr algn="l"/>
            <a:r>
              <a:rPr lang="cs-CZ" sz="2500" b="1" dirty="0" smtClean="0">
                <a:latin typeface="Times New Roman" pitchFamily="18" charset="0"/>
                <a:cs typeface="Times New Roman" pitchFamily="18" charset="0"/>
              </a:rPr>
              <a:t>37.1 Slovesa</a:t>
            </a:r>
            <a:endParaRPr lang="cs-CZ" sz="2500" b="1" dirty="0">
              <a:latin typeface="Times New Roman" pitchFamily="18" charset="0"/>
              <a:cs typeface="Times New Roman" pitchFamily="18" charset="0"/>
            </a:endParaRPr>
          </a:p>
        </p:txBody>
      </p:sp>
      <p:sp>
        <p:nvSpPr>
          <p:cNvPr id="24" name="TextovéPole 23"/>
          <p:cNvSpPr txBox="1"/>
          <p:nvPr/>
        </p:nvSpPr>
        <p:spPr>
          <a:xfrm>
            <a:off x="0" y="0"/>
            <a:ext cx="9144000" cy="430887"/>
          </a:xfrm>
          <a:prstGeom prst="rect">
            <a:avLst/>
          </a:prstGeom>
          <a:solidFill>
            <a:schemeClr val="accent6">
              <a:lumMod val="40000"/>
              <a:lumOff val="60000"/>
            </a:schemeClr>
          </a:solidFill>
        </p:spPr>
        <p:txBody>
          <a:bodyPr wrap="square" rtlCol="0">
            <a:spAutoFit/>
          </a:bodyPr>
          <a:lstStyle/>
          <a:p>
            <a:r>
              <a:rPr lang="cs-CZ" sz="1200" b="1" dirty="0" smtClean="0">
                <a:solidFill>
                  <a:schemeClr val="accent3">
                    <a:lumMod val="50000"/>
                  </a:schemeClr>
                </a:solidFill>
                <a:latin typeface="Times New Roman" pitchFamily="18" charset="0"/>
                <a:cs typeface="Times New Roman" pitchFamily="18" charset="0"/>
              </a:rPr>
              <a:t>Elektronická  učebnice - 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200" b="1" dirty="0" smtClean="0">
                <a:solidFill>
                  <a:schemeClr val="accent3">
                    <a:lumMod val="50000"/>
                  </a:schemeClr>
                </a:solidFill>
                <a:latin typeface="Times New Roman" pitchFamily="18" charset="0"/>
                <a:cs typeface="Times New Roman" pitchFamily="18" charset="0"/>
              </a:rPr>
              <a:t>Český jazyk a literatura</a:t>
            </a:r>
          </a:p>
          <a:p>
            <a:endParaRPr lang="cs-CZ" sz="1000" dirty="0">
              <a:latin typeface="Times New Roman" pitchFamily="18" charset="0"/>
              <a:cs typeface="Times New Roman" pitchFamily="18" charset="0"/>
            </a:endParaRPr>
          </a:p>
        </p:txBody>
      </p:sp>
      <p:sp>
        <p:nvSpPr>
          <p:cNvPr id="5" name="TextovéPole 4"/>
          <p:cNvSpPr txBox="1"/>
          <p:nvPr/>
        </p:nvSpPr>
        <p:spPr>
          <a:xfrm>
            <a:off x="0" y="4527947"/>
            <a:ext cx="9144000" cy="615553"/>
          </a:xfrm>
          <a:prstGeom prst="rect">
            <a:avLst/>
          </a:prstGeom>
          <a:solidFill>
            <a:schemeClr val="accent6">
              <a:lumMod val="40000"/>
              <a:lumOff val="60000"/>
            </a:schemeClr>
          </a:solidFill>
        </p:spPr>
        <p:txBody>
          <a:bodyPr wrap="square" rtlCol="0">
            <a:spAutoFit/>
          </a:bodyPr>
          <a:lstStyle/>
          <a:p>
            <a:endParaRPr lang="cs-CZ" sz="1200" dirty="0" smtClean="0">
              <a:solidFill>
                <a:schemeClr val="accent3">
                  <a:lumMod val="50000"/>
                </a:schemeClr>
              </a:solidFill>
              <a:latin typeface="Times New Roman" pitchFamily="18" charset="0"/>
              <a:cs typeface="Times New Roman" pitchFamily="18" charset="0"/>
            </a:endParaRPr>
          </a:p>
          <a:p>
            <a:r>
              <a:rPr lang="cs-CZ" sz="1200" dirty="0" smtClean="0">
                <a:solidFill>
                  <a:schemeClr val="accent3">
                    <a:lumMod val="50000"/>
                  </a:schemeClr>
                </a:solidFill>
                <a:latin typeface="Times New Roman" pitchFamily="18" charset="0"/>
                <a:cs typeface="Times New Roman" pitchFamily="18" charset="0"/>
              </a:rPr>
              <a:t>Autor:</a:t>
            </a:r>
            <a:r>
              <a:rPr lang="cs-CZ" sz="1200" b="1" dirty="0" smtClean="0">
                <a:solidFill>
                  <a:schemeClr val="accent3">
                    <a:lumMod val="50000"/>
                  </a:schemeClr>
                </a:solidFill>
                <a:latin typeface="Times New Roman" pitchFamily="18" charset="0"/>
                <a:cs typeface="Times New Roman" pitchFamily="18" charset="0"/>
              </a:rPr>
              <a:t> Dana </a:t>
            </a:r>
            <a:r>
              <a:rPr lang="cs-CZ" sz="1200" b="1" dirty="0" err="1" smtClean="0">
                <a:solidFill>
                  <a:schemeClr val="accent3">
                    <a:lumMod val="50000"/>
                  </a:schemeClr>
                </a:solidFill>
                <a:latin typeface="Times New Roman" pitchFamily="18" charset="0"/>
                <a:cs typeface="Times New Roman" pitchFamily="18" charset="0"/>
              </a:rPr>
              <a:t>Brádková</a:t>
            </a:r>
            <a:endParaRPr lang="cs-CZ" sz="1200" b="1" dirty="0" smtClean="0">
              <a:solidFill>
                <a:schemeClr val="accent3">
                  <a:lumMod val="50000"/>
                </a:schemeClr>
              </a:solidFill>
              <a:latin typeface="Times New Roman" pitchFamily="18" charset="0"/>
              <a:cs typeface="Times New Roman" pitchFamily="18" charset="0"/>
            </a:endParaRPr>
          </a:p>
          <a:p>
            <a:endParaRPr lang="cs-CZ" sz="1000" dirty="0">
              <a:latin typeface="Times New Roman" pitchFamily="18" charset="0"/>
              <a:cs typeface="Times New Roman" pitchFamily="18" charset="0"/>
            </a:endParaRPr>
          </a:p>
        </p:txBody>
      </p:sp>
      <p:pic>
        <p:nvPicPr>
          <p:cNvPr id="6" name="obrázek 5" descr="Imag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1871" y="4527947"/>
            <a:ext cx="3029719" cy="615553"/>
          </a:xfrm>
          <a:prstGeom prst="rect">
            <a:avLst/>
          </a:prstGeom>
          <a:noFill/>
          <a:ln>
            <a:noFill/>
          </a:ln>
        </p:spPr>
      </p:pic>
      <p:pic>
        <p:nvPicPr>
          <p:cNvPr id="1026" name="Picture 2" descr="C:\Users\Dana Brádková\AppData\Local\Microsoft\Windows\Temporary Internet Files\Content.IE5\WI1ER6KY\MC900232046[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6" y="2607403"/>
            <a:ext cx="1914808" cy="167187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Users\Dana Brádková\AppData\Local\Microsoft\Windows\Temporary Internet Files\Content.IE5\VSBUT2CN\MP90044658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40869" y="659202"/>
            <a:ext cx="1654373" cy="127938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Users\Dana Brádková\AppData\Local\Microsoft\Windows\Temporary Internet Files\Content.IE5\WI1ER6KY\MC900231014[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75856" y="2678331"/>
            <a:ext cx="1656184" cy="165618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C:\Users\Dana Brádková\AppData\Local\Microsoft\Windows\Temporary Internet Files\Content.IE5\IQUHEG8E\MP900422193[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1560" y="1095709"/>
            <a:ext cx="1944216" cy="129563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Dana Brádková\AppData\Local\Microsoft\Windows\Temporary Internet Files\Content.IE5\VSBUT2CN\MC900444977[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79589" y="649652"/>
            <a:ext cx="1337891" cy="1732521"/>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Dana Brádková\AppData\Local\Microsoft\Windows\Temporary Internet Files\Content.IE5\WI1ER6KY\MP900428001[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724128" y="2490277"/>
            <a:ext cx="2715439" cy="180958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Dana Brádková\AppData\Local\Microsoft\Windows\Temporary Internet Files\Content.IE5\VSBUT2CN\MP900402208[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076056" y="655754"/>
            <a:ext cx="1858775" cy="14870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430887"/>
            <a:ext cx="2147382" cy="594066"/>
          </a:xfrm>
        </p:spPr>
        <p:txBody>
          <a:bodyPr>
            <a:normAutofit/>
          </a:bodyPr>
          <a:lstStyle/>
          <a:p>
            <a:pPr algn="l"/>
            <a:r>
              <a:rPr lang="cs-CZ" sz="2500" b="1" dirty="0" smtClean="0">
                <a:latin typeface="Times New Roman" pitchFamily="18" charset="0"/>
                <a:cs typeface="Times New Roman" pitchFamily="18" charset="0"/>
              </a:rPr>
              <a:t>37.10 Anotace</a:t>
            </a:r>
            <a:endParaRPr lang="cs-CZ" sz="2500" b="1" dirty="0">
              <a:latin typeface="Times New Roman" pitchFamily="18" charset="0"/>
              <a:cs typeface="Times New Roman" pitchFamily="18" charset="0"/>
            </a:endParaRPr>
          </a:p>
        </p:txBody>
      </p:sp>
      <p:sp>
        <p:nvSpPr>
          <p:cNvPr id="11" name="TextovéPole 10">
            <a:hlinkClick r:id="rId3"/>
          </p:cNvPr>
          <p:cNvSpPr txBox="1"/>
          <p:nvPr/>
        </p:nvSpPr>
        <p:spPr>
          <a:xfrm>
            <a:off x="6516216" y="3867895"/>
            <a:ext cx="2304256" cy="461665"/>
          </a:xfrm>
          <a:prstGeom prst="rect">
            <a:avLst/>
          </a:prstGeom>
          <a:noFill/>
        </p:spPr>
        <p:txBody>
          <a:bodyPr wrap="square" rtlCol="0">
            <a:spAutoFit/>
          </a:bodyPr>
          <a:lstStyle/>
          <a:p>
            <a:endParaRPr lang="cs-CZ" sz="1200" dirty="0" smtClean="0"/>
          </a:p>
          <a:p>
            <a:endParaRPr lang="cs-CZ" sz="1200" dirty="0"/>
          </a:p>
        </p:txBody>
      </p:sp>
      <p:sp>
        <p:nvSpPr>
          <p:cNvPr id="17" name="TextovéPole 16"/>
          <p:cNvSpPr txBox="1"/>
          <p:nvPr/>
        </p:nvSpPr>
        <p:spPr>
          <a:xfrm>
            <a:off x="0" y="0"/>
            <a:ext cx="9144000" cy="430887"/>
          </a:xfrm>
          <a:prstGeom prst="rect">
            <a:avLst/>
          </a:prstGeom>
          <a:solidFill>
            <a:schemeClr val="accent6">
              <a:lumMod val="40000"/>
              <a:lumOff val="60000"/>
            </a:schemeClr>
          </a:solidFill>
        </p:spPr>
        <p:txBody>
          <a:bodyPr wrap="square" rtlCol="0">
            <a:spAutoFit/>
          </a:bodyPr>
          <a:lstStyle/>
          <a:p>
            <a:r>
              <a:rPr lang="cs-CZ" sz="1200" b="1" dirty="0" smtClean="0">
                <a:solidFill>
                  <a:schemeClr val="accent3">
                    <a:lumMod val="50000"/>
                  </a:schemeClr>
                </a:solidFill>
                <a:latin typeface="Times New Roman" pitchFamily="18" charset="0"/>
                <a:cs typeface="Times New Roman" pitchFamily="18" charset="0"/>
              </a:rPr>
              <a:t>Elektronická  učebnice - 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200" b="1" dirty="0" smtClean="0">
                <a:solidFill>
                  <a:schemeClr val="accent3">
                    <a:lumMod val="50000"/>
                  </a:schemeClr>
                </a:solidFill>
                <a:latin typeface="Times New Roman" pitchFamily="18" charset="0"/>
                <a:cs typeface="Times New Roman" pitchFamily="18" charset="0"/>
              </a:rPr>
              <a:t>Český jazyk</a:t>
            </a:r>
          </a:p>
          <a:p>
            <a:endParaRPr lang="cs-CZ" sz="1000" dirty="0">
              <a:latin typeface="Times New Roman" pitchFamily="18" charset="0"/>
              <a:cs typeface="Times New Roman" pitchFamily="18" charset="0"/>
            </a:endParaRPr>
          </a:p>
        </p:txBody>
      </p:sp>
      <p:graphicFrame>
        <p:nvGraphicFramePr>
          <p:cNvPr id="3" name="Tabulka 2"/>
          <p:cNvGraphicFramePr>
            <a:graphicFrameLocks noGrp="1"/>
          </p:cNvGraphicFramePr>
          <p:nvPr>
            <p:extLst>
              <p:ext uri="{D42A27DB-BD31-4B8C-83A1-F6EECF244321}">
                <p14:modId xmlns:p14="http://schemas.microsoft.com/office/powerpoint/2010/main" val="3144752512"/>
              </p:ext>
            </p:extLst>
          </p:nvPr>
        </p:nvGraphicFramePr>
        <p:xfrm>
          <a:off x="1115616" y="1198533"/>
          <a:ext cx="7272808" cy="3163050"/>
        </p:xfrm>
        <a:graphic>
          <a:graphicData uri="http://schemas.openxmlformats.org/drawingml/2006/table">
            <a:tbl>
              <a:tblPr firstRow="1" bandRow="1">
                <a:tableStyleId>{10A1B5D5-9B99-4C35-A422-299274C87663}</a:tableStyleId>
              </a:tblPr>
              <a:tblGrid>
                <a:gridCol w="1907305"/>
                <a:gridCol w="5365503"/>
              </a:tblGrid>
              <a:tr h="545574">
                <a:tc>
                  <a:txBody>
                    <a:bodyPr/>
                    <a:lstStyle/>
                    <a:p>
                      <a:r>
                        <a:rPr lang="cs-CZ" dirty="0" smtClean="0">
                          <a:latin typeface="Times New Roman" pitchFamily="18" charset="0"/>
                          <a:cs typeface="Times New Roman" pitchFamily="18" charset="0"/>
                        </a:rPr>
                        <a:t>Autor</a:t>
                      </a:r>
                      <a:endParaRPr lang="cs-CZ" dirty="0">
                        <a:latin typeface="Times New Roman" pitchFamily="18" charset="0"/>
                        <a:cs typeface="Times New Roman" pitchFamily="18" charset="0"/>
                      </a:endParaRPr>
                    </a:p>
                  </a:txBody>
                  <a:tcPr/>
                </a:tc>
                <a:tc>
                  <a:txBody>
                    <a:bodyPr/>
                    <a:lstStyle/>
                    <a:p>
                      <a:r>
                        <a:rPr lang="cs-CZ" dirty="0" smtClean="0">
                          <a:latin typeface="Times New Roman" pitchFamily="18" charset="0"/>
                          <a:cs typeface="Times New Roman" pitchFamily="18" charset="0"/>
                        </a:rPr>
                        <a:t>Dana </a:t>
                      </a:r>
                      <a:r>
                        <a:rPr lang="cs-CZ" dirty="0" err="1" smtClean="0">
                          <a:latin typeface="Times New Roman" pitchFamily="18" charset="0"/>
                          <a:cs typeface="Times New Roman" pitchFamily="18" charset="0"/>
                        </a:rPr>
                        <a:t>Brádková</a:t>
                      </a:r>
                      <a:endParaRPr lang="cs-CZ" dirty="0">
                        <a:latin typeface="Times New Roman" pitchFamily="18" charset="0"/>
                        <a:cs typeface="Times New Roman" pitchFamily="18" charset="0"/>
                      </a:endParaRPr>
                    </a:p>
                  </a:txBody>
                  <a:tcPr/>
                </a:tc>
              </a:tr>
              <a:tr h="553152">
                <a:tc>
                  <a:txBody>
                    <a:bodyPr/>
                    <a:lstStyle/>
                    <a:p>
                      <a:r>
                        <a:rPr lang="cs-CZ" dirty="0" smtClean="0">
                          <a:latin typeface="Times New Roman" pitchFamily="18" charset="0"/>
                          <a:cs typeface="Times New Roman" pitchFamily="18" charset="0"/>
                        </a:rPr>
                        <a:t>Období</a:t>
                      </a:r>
                      <a:endParaRPr lang="cs-CZ"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latin typeface="Times New Roman" pitchFamily="18" charset="0"/>
                          <a:cs typeface="Times New Roman" pitchFamily="18" charset="0"/>
                        </a:rPr>
                        <a:t>01 – 06 /2013</a:t>
                      </a:r>
                    </a:p>
                  </a:txBody>
                  <a:tcPr/>
                </a:tc>
              </a:tr>
              <a:tr h="553152">
                <a:tc>
                  <a:txBody>
                    <a:bodyPr/>
                    <a:lstStyle/>
                    <a:p>
                      <a:r>
                        <a:rPr lang="cs-CZ" dirty="0" smtClean="0">
                          <a:latin typeface="Times New Roman" pitchFamily="18" charset="0"/>
                          <a:cs typeface="Times New Roman" pitchFamily="18" charset="0"/>
                        </a:rPr>
                        <a:t>Ročník</a:t>
                      </a:r>
                      <a:endParaRPr lang="cs-CZ" dirty="0">
                        <a:latin typeface="Times New Roman" pitchFamily="18" charset="0"/>
                        <a:cs typeface="Times New Roman" pitchFamily="18" charset="0"/>
                      </a:endParaRPr>
                    </a:p>
                  </a:txBody>
                  <a:tcPr/>
                </a:tc>
                <a:tc>
                  <a:txBody>
                    <a:bodyPr/>
                    <a:lstStyle/>
                    <a:p>
                      <a:r>
                        <a:rPr lang="cs-CZ" smtClean="0">
                          <a:latin typeface="Times New Roman" pitchFamily="18" charset="0"/>
                          <a:cs typeface="Times New Roman" pitchFamily="18" charset="0"/>
                        </a:rPr>
                        <a:t>3.</a:t>
                      </a:r>
                      <a:r>
                        <a:rPr lang="cs-CZ" baseline="0" smtClean="0">
                          <a:latin typeface="Times New Roman" pitchFamily="18" charset="0"/>
                          <a:cs typeface="Times New Roman" pitchFamily="18" charset="0"/>
                        </a:rPr>
                        <a:t> </a:t>
                      </a:r>
                      <a:r>
                        <a:rPr lang="cs-CZ" dirty="0" smtClean="0">
                          <a:latin typeface="Times New Roman" pitchFamily="18" charset="0"/>
                          <a:cs typeface="Times New Roman" pitchFamily="18" charset="0"/>
                        </a:rPr>
                        <a:t>ročník</a:t>
                      </a:r>
                      <a:endParaRPr lang="cs-CZ" dirty="0">
                        <a:latin typeface="Times New Roman" pitchFamily="18" charset="0"/>
                        <a:cs typeface="Times New Roman" pitchFamily="18" charset="0"/>
                      </a:endParaRPr>
                    </a:p>
                  </a:txBody>
                  <a:tcPr/>
                </a:tc>
              </a:tr>
              <a:tr h="553152">
                <a:tc>
                  <a:txBody>
                    <a:bodyPr/>
                    <a:lstStyle/>
                    <a:p>
                      <a:r>
                        <a:rPr lang="cs-CZ" dirty="0" smtClean="0">
                          <a:latin typeface="Times New Roman" pitchFamily="18" charset="0"/>
                          <a:cs typeface="Times New Roman" pitchFamily="18" charset="0"/>
                        </a:rPr>
                        <a:t>Klíčová slova</a:t>
                      </a:r>
                      <a:endParaRPr lang="cs-CZ" dirty="0">
                        <a:latin typeface="Times New Roman" pitchFamily="18" charset="0"/>
                        <a:cs typeface="Times New Roman" pitchFamily="18" charset="0"/>
                      </a:endParaRPr>
                    </a:p>
                  </a:txBody>
                  <a:tcPr/>
                </a:tc>
                <a:tc>
                  <a:txBody>
                    <a:bodyPr/>
                    <a:lstStyle/>
                    <a:p>
                      <a:r>
                        <a:rPr lang="cs-CZ" dirty="0" smtClean="0">
                          <a:latin typeface="Times New Roman" pitchFamily="18" charset="0"/>
                          <a:cs typeface="Times New Roman" pitchFamily="18" charset="0"/>
                        </a:rPr>
                        <a:t>Slovesa,</a:t>
                      </a:r>
                      <a:r>
                        <a:rPr lang="cs-CZ" baseline="0" dirty="0" smtClean="0">
                          <a:latin typeface="Times New Roman" pitchFamily="18" charset="0"/>
                          <a:cs typeface="Times New Roman" pitchFamily="18" charset="0"/>
                        </a:rPr>
                        <a:t> slovesný čas</a:t>
                      </a:r>
                      <a:endParaRPr lang="cs-CZ" dirty="0">
                        <a:latin typeface="Times New Roman" pitchFamily="18" charset="0"/>
                        <a:cs typeface="Times New Roman" pitchFamily="18" charset="0"/>
                      </a:endParaRPr>
                    </a:p>
                  </a:txBody>
                  <a:tcPr/>
                </a:tc>
              </a:tr>
              <a:tr h="958020">
                <a:tc>
                  <a:txBody>
                    <a:bodyPr/>
                    <a:lstStyle/>
                    <a:p>
                      <a:r>
                        <a:rPr lang="cs-CZ" dirty="0" smtClean="0">
                          <a:latin typeface="Times New Roman" pitchFamily="18" charset="0"/>
                          <a:cs typeface="Times New Roman" pitchFamily="18" charset="0"/>
                        </a:rPr>
                        <a:t>Anotace</a:t>
                      </a:r>
                      <a:endParaRPr lang="cs-CZ" dirty="0">
                        <a:latin typeface="Times New Roman" pitchFamily="18" charset="0"/>
                        <a:cs typeface="Times New Roman" pitchFamily="18" charset="0"/>
                      </a:endParaRPr>
                    </a:p>
                  </a:txBody>
                  <a:tcPr/>
                </a:tc>
                <a:tc>
                  <a:txBody>
                    <a:bodyPr/>
                    <a:lstStyle/>
                    <a:p>
                      <a:r>
                        <a:rPr lang="cs-CZ" dirty="0" smtClean="0">
                          <a:latin typeface="Times New Roman" pitchFamily="18" charset="0"/>
                          <a:cs typeface="Times New Roman" pitchFamily="18" charset="0"/>
                        </a:rPr>
                        <a:t>Prezentace popisující základní</a:t>
                      </a:r>
                      <a:r>
                        <a:rPr lang="cs-CZ" baseline="0" dirty="0" smtClean="0">
                          <a:latin typeface="Times New Roman" pitchFamily="18" charset="0"/>
                          <a:cs typeface="Times New Roman" pitchFamily="18" charset="0"/>
                        </a:rPr>
                        <a:t> </a:t>
                      </a:r>
                      <a:r>
                        <a:rPr lang="cs-CZ" dirty="0" smtClean="0">
                          <a:latin typeface="Times New Roman" pitchFamily="18" charset="0"/>
                          <a:cs typeface="Times New Roman" pitchFamily="18" charset="0"/>
                        </a:rPr>
                        <a:t>učivo o</a:t>
                      </a:r>
                      <a:r>
                        <a:rPr lang="cs-CZ" baseline="0" dirty="0" smtClean="0">
                          <a:latin typeface="Times New Roman" pitchFamily="18" charset="0"/>
                          <a:cs typeface="Times New Roman" pitchFamily="18" charset="0"/>
                        </a:rPr>
                        <a:t> slovesech.</a:t>
                      </a:r>
                    </a:p>
                  </a:txBody>
                  <a:tcPr/>
                </a:tc>
              </a:tr>
            </a:tbl>
          </a:graphicData>
        </a:graphic>
      </p:graphicFrame>
    </p:spTree>
    <p:extLst>
      <p:ext uri="{BB962C8B-B14F-4D97-AF65-F5344CB8AC3E}">
        <p14:creationId xmlns:p14="http://schemas.microsoft.com/office/powerpoint/2010/main" val="21656200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442696"/>
            <a:ext cx="2699792" cy="594066"/>
          </a:xfrm>
        </p:spPr>
        <p:txBody>
          <a:bodyPr>
            <a:normAutofit/>
          </a:bodyPr>
          <a:lstStyle/>
          <a:p>
            <a:pPr algn="l"/>
            <a:r>
              <a:rPr lang="cs-CZ" sz="2500" b="1" dirty="0" smtClean="0">
                <a:latin typeface="Times New Roman" pitchFamily="18" charset="0"/>
                <a:cs typeface="Times New Roman" pitchFamily="18" charset="0"/>
              </a:rPr>
              <a:t>37.2 Co už víš? </a:t>
            </a:r>
            <a:endParaRPr lang="cs-CZ" sz="2500" b="1" dirty="0">
              <a:latin typeface="Times New Roman" pitchFamily="18" charset="0"/>
              <a:cs typeface="Times New Roman" pitchFamily="18" charset="0"/>
            </a:endParaRPr>
          </a:p>
        </p:txBody>
      </p:sp>
      <p:sp>
        <p:nvSpPr>
          <p:cNvPr id="16" name="TextovéPole 15"/>
          <p:cNvSpPr txBox="1"/>
          <p:nvPr/>
        </p:nvSpPr>
        <p:spPr>
          <a:xfrm>
            <a:off x="0" y="0"/>
            <a:ext cx="9144000" cy="430887"/>
          </a:xfrm>
          <a:prstGeom prst="rect">
            <a:avLst/>
          </a:prstGeom>
          <a:solidFill>
            <a:schemeClr val="accent6">
              <a:lumMod val="40000"/>
              <a:lumOff val="60000"/>
            </a:schemeClr>
          </a:solidFill>
        </p:spPr>
        <p:txBody>
          <a:bodyPr wrap="square" rtlCol="0">
            <a:spAutoFit/>
          </a:bodyPr>
          <a:lstStyle/>
          <a:p>
            <a:r>
              <a:rPr lang="cs-CZ" sz="1200" b="1" dirty="0" smtClean="0">
                <a:solidFill>
                  <a:schemeClr val="accent3">
                    <a:lumMod val="50000"/>
                  </a:schemeClr>
                </a:solidFill>
                <a:latin typeface="Times New Roman" pitchFamily="18" charset="0"/>
                <a:cs typeface="Times New Roman" pitchFamily="18" charset="0"/>
              </a:rPr>
              <a:t>Elektronická  učebnice - 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200" b="1" dirty="0" smtClean="0">
                <a:solidFill>
                  <a:schemeClr val="accent3">
                    <a:lumMod val="50000"/>
                  </a:schemeClr>
                </a:solidFill>
                <a:latin typeface="Times New Roman" pitchFamily="18" charset="0"/>
                <a:cs typeface="Times New Roman" pitchFamily="18" charset="0"/>
              </a:rPr>
              <a:t>Český jazyk</a:t>
            </a:r>
          </a:p>
          <a:p>
            <a:endParaRPr lang="cs-CZ" sz="1000" dirty="0">
              <a:latin typeface="Times New Roman" pitchFamily="18" charset="0"/>
              <a:cs typeface="Times New Roman" pitchFamily="18" charset="0"/>
            </a:endParaRPr>
          </a:p>
        </p:txBody>
      </p:sp>
      <p:sp>
        <p:nvSpPr>
          <p:cNvPr id="7" name="TextovéPole 6"/>
          <p:cNvSpPr txBox="1"/>
          <p:nvPr/>
        </p:nvSpPr>
        <p:spPr>
          <a:xfrm>
            <a:off x="162946" y="1036762"/>
            <a:ext cx="7473878" cy="646331"/>
          </a:xfrm>
          <a:prstGeom prst="rect">
            <a:avLst/>
          </a:prstGeom>
          <a:solidFill>
            <a:srgbClr val="FFFF99"/>
          </a:solidFill>
        </p:spPr>
        <p:txBody>
          <a:bodyPr wrap="square" rtlCol="0">
            <a:spAutoFit/>
          </a:bodyPr>
          <a:lstStyle/>
          <a:p>
            <a:r>
              <a:rPr lang="cs-CZ" b="1" dirty="0" smtClean="0">
                <a:solidFill>
                  <a:srgbClr val="FF0000"/>
                </a:solidFill>
                <a:latin typeface="Times New Roman" pitchFamily="18" charset="0"/>
                <a:cs typeface="Times New Roman" pitchFamily="18" charset="0"/>
              </a:rPr>
              <a:t>Slovesa</a:t>
            </a:r>
            <a:r>
              <a:rPr lang="cs-CZ" b="1" dirty="0" smtClean="0">
                <a:latin typeface="Times New Roman" pitchFamily="18" charset="0"/>
                <a:cs typeface="Times New Roman" pitchFamily="18" charset="0"/>
              </a:rPr>
              <a:t> vyjadřují, co </a:t>
            </a:r>
            <a:r>
              <a:rPr lang="cs-CZ" b="1" dirty="0" smtClean="0">
                <a:solidFill>
                  <a:srgbClr val="FF0000"/>
                </a:solidFill>
                <a:latin typeface="Times New Roman" pitchFamily="18" charset="0"/>
                <a:cs typeface="Times New Roman" pitchFamily="18" charset="0"/>
              </a:rPr>
              <a:t>osoby</a:t>
            </a:r>
            <a:r>
              <a:rPr lang="cs-CZ" b="1" dirty="0" smtClean="0">
                <a:latin typeface="Times New Roman" pitchFamily="18" charset="0"/>
                <a:cs typeface="Times New Roman" pitchFamily="18" charset="0"/>
              </a:rPr>
              <a:t>, </a:t>
            </a:r>
            <a:r>
              <a:rPr lang="cs-CZ" b="1" dirty="0" smtClean="0">
                <a:solidFill>
                  <a:srgbClr val="FF0000"/>
                </a:solidFill>
                <a:latin typeface="Times New Roman" pitchFamily="18" charset="0"/>
                <a:cs typeface="Times New Roman" pitchFamily="18" charset="0"/>
              </a:rPr>
              <a:t>zvířata</a:t>
            </a:r>
            <a:r>
              <a:rPr lang="cs-CZ" b="1" dirty="0" smtClean="0">
                <a:latin typeface="Times New Roman" pitchFamily="18" charset="0"/>
                <a:cs typeface="Times New Roman" pitchFamily="18" charset="0"/>
              </a:rPr>
              <a:t> nebo </a:t>
            </a:r>
            <a:r>
              <a:rPr lang="cs-CZ" b="1" dirty="0" smtClean="0">
                <a:solidFill>
                  <a:srgbClr val="FF0000"/>
                </a:solidFill>
                <a:latin typeface="Times New Roman" pitchFamily="18" charset="0"/>
                <a:cs typeface="Times New Roman" pitchFamily="18" charset="0"/>
              </a:rPr>
              <a:t>věci dělají</a:t>
            </a:r>
            <a:r>
              <a:rPr lang="cs-CZ" b="1" dirty="0" smtClean="0">
                <a:latin typeface="Times New Roman" pitchFamily="18" charset="0"/>
                <a:cs typeface="Times New Roman" pitchFamily="18" charset="0"/>
              </a:rPr>
              <a:t>, co se s nimi </a:t>
            </a:r>
            <a:r>
              <a:rPr lang="cs-CZ" b="1" dirty="0" smtClean="0">
                <a:solidFill>
                  <a:srgbClr val="FF0000"/>
                </a:solidFill>
                <a:latin typeface="Times New Roman" pitchFamily="18" charset="0"/>
                <a:cs typeface="Times New Roman" pitchFamily="18" charset="0"/>
              </a:rPr>
              <a:t>děje</a:t>
            </a:r>
            <a:r>
              <a:rPr lang="cs-CZ" b="1" dirty="0" smtClean="0">
                <a:latin typeface="Times New Roman" pitchFamily="18" charset="0"/>
                <a:cs typeface="Times New Roman" pitchFamily="18" charset="0"/>
              </a:rPr>
              <a:t>. Označujeme je číslem </a:t>
            </a:r>
            <a:r>
              <a:rPr lang="cs-CZ" b="1" dirty="0">
                <a:solidFill>
                  <a:srgbClr val="FF0000"/>
                </a:solidFill>
                <a:latin typeface="Times New Roman" pitchFamily="18" charset="0"/>
                <a:cs typeface="Times New Roman" pitchFamily="18" charset="0"/>
              </a:rPr>
              <a:t>5</a:t>
            </a:r>
            <a:r>
              <a:rPr lang="cs-CZ" b="1" dirty="0" smtClean="0">
                <a:latin typeface="Times New Roman" pitchFamily="18" charset="0"/>
                <a:cs typeface="Times New Roman" pitchFamily="18" charset="0"/>
              </a:rPr>
              <a:t>.</a:t>
            </a:r>
          </a:p>
        </p:txBody>
      </p:sp>
      <p:sp>
        <p:nvSpPr>
          <p:cNvPr id="8" name="TextovéPole 7"/>
          <p:cNvSpPr txBox="1"/>
          <p:nvPr/>
        </p:nvSpPr>
        <p:spPr>
          <a:xfrm>
            <a:off x="168602" y="1991310"/>
            <a:ext cx="8507853" cy="2908489"/>
          </a:xfrm>
          <a:prstGeom prst="rect">
            <a:avLst/>
          </a:prstGeom>
          <a:solidFill>
            <a:srgbClr val="FFFF99"/>
          </a:solidFill>
        </p:spPr>
        <p:txBody>
          <a:bodyPr wrap="square" rtlCol="0">
            <a:spAutoFit/>
          </a:bodyPr>
          <a:lstStyle/>
          <a:p>
            <a:pPr algn="ctr">
              <a:lnSpc>
                <a:spcPct val="150000"/>
              </a:lnSpc>
            </a:pPr>
            <a:r>
              <a:rPr lang="cs-CZ" sz="1400" b="1" dirty="0" smtClean="0">
                <a:latin typeface="Times New Roman" pitchFamily="18" charset="0"/>
                <a:cs typeface="Times New Roman" pitchFamily="18" charset="0"/>
              </a:rPr>
              <a:t>Urči druhy slov a spoj vhodné dvojice.</a:t>
            </a:r>
          </a:p>
          <a:p>
            <a:pPr algn="ctr">
              <a:lnSpc>
                <a:spcPct val="150000"/>
              </a:lnSpc>
            </a:pPr>
            <a:endParaRPr lang="cs-CZ" b="1" dirty="0" smtClean="0">
              <a:latin typeface="Times New Roman" pitchFamily="18" charset="0"/>
              <a:cs typeface="Times New Roman" pitchFamily="18" charset="0"/>
            </a:endParaRPr>
          </a:p>
          <a:p>
            <a:pPr algn="ctr">
              <a:lnSpc>
                <a:spcPct val="150000"/>
              </a:lnSpc>
            </a:pPr>
            <a:endParaRPr lang="cs-CZ" b="1" dirty="0">
              <a:latin typeface="Times New Roman" pitchFamily="18" charset="0"/>
              <a:cs typeface="Times New Roman" pitchFamily="18" charset="0"/>
            </a:endParaRPr>
          </a:p>
          <a:p>
            <a:pPr algn="ctr">
              <a:lnSpc>
                <a:spcPct val="150000"/>
              </a:lnSpc>
            </a:pPr>
            <a:endParaRPr lang="cs-CZ" b="1" dirty="0" smtClean="0">
              <a:latin typeface="Times New Roman" pitchFamily="18" charset="0"/>
              <a:cs typeface="Times New Roman" pitchFamily="18" charset="0"/>
            </a:endParaRPr>
          </a:p>
          <a:p>
            <a:pPr algn="ctr">
              <a:lnSpc>
                <a:spcPct val="150000"/>
              </a:lnSpc>
            </a:pPr>
            <a:endParaRPr lang="cs-CZ" b="1" dirty="0">
              <a:latin typeface="Times New Roman" pitchFamily="18" charset="0"/>
              <a:cs typeface="Times New Roman" pitchFamily="18" charset="0"/>
            </a:endParaRPr>
          </a:p>
          <a:p>
            <a:pPr algn="ctr">
              <a:lnSpc>
                <a:spcPct val="150000"/>
              </a:lnSpc>
            </a:pPr>
            <a:endParaRPr lang="cs-CZ" b="1" dirty="0" smtClean="0">
              <a:latin typeface="Times New Roman" pitchFamily="18" charset="0"/>
              <a:cs typeface="Times New Roman" pitchFamily="18" charset="0"/>
            </a:endParaRPr>
          </a:p>
          <a:p>
            <a:pPr algn="ctr">
              <a:lnSpc>
                <a:spcPct val="150000"/>
              </a:lnSpc>
            </a:pPr>
            <a:endParaRPr lang="cs-CZ" b="1" dirty="0" smtClean="0">
              <a:latin typeface="Times New Roman" pitchFamily="18" charset="0"/>
              <a:cs typeface="Times New Roman" pitchFamily="18" charset="0"/>
            </a:endParaRPr>
          </a:p>
        </p:txBody>
      </p:sp>
      <p:sp>
        <p:nvSpPr>
          <p:cNvPr id="3" name="Ovál 2"/>
          <p:cNvSpPr/>
          <p:nvPr/>
        </p:nvSpPr>
        <p:spPr>
          <a:xfrm>
            <a:off x="444605" y="2283718"/>
            <a:ext cx="1080120" cy="57606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tx1"/>
                </a:solidFill>
                <a:latin typeface="Times New Roman" pitchFamily="18" charset="0"/>
                <a:cs typeface="Times New Roman" pitchFamily="18" charset="0"/>
              </a:rPr>
              <a:t>pes</a:t>
            </a:r>
            <a:endParaRPr lang="cs-CZ" dirty="0">
              <a:solidFill>
                <a:schemeClr val="tx1"/>
              </a:solidFill>
              <a:latin typeface="Times New Roman" pitchFamily="18" charset="0"/>
              <a:cs typeface="Times New Roman" pitchFamily="18" charset="0"/>
            </a:endParaRPr>
          </a:p>
        </p:txBody>
      </p:sp>
      <p:sp>
        <p:nvSpPr>
          <p:cNvPr id="13" name="Ovál 12"/>
          <p:cNvSpPr/>
          <p:nvPr/>
        </p:nvSpPr>
        <p:spPr>
          <a:xfrm>
            <a:off x="7096764" y="3339677"/>
            <a:ext cx="1368152" cy="67292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smtClean="0">
                <a:solidFill>
                  <a:schemeClr val="tx1"/>
                </a:solidFill>
                <a:latin typeface="Times New Roman" pitchFamily="18" charset="0"/>
                <a:cs typeface="Times New Roman" pitchFamily="18" charset="0"/>
              </a:rPr>
              <a:t>maminka</a:t>
            </a:r>
            <a:endParaRPr lang="cs-CZ" sz="1600" dirty="0">
              <a:solidFill>
                <a:schemeClr val="tx1"/>
              </a:solidFill>
              <a:latin typeface="Times New Roman" pitchFamily="18" charset="0"/>
              <a:cs typeface="Times New Roman" pitchFamily="18" charset="0"/>
            </a:endParaRPr>
          </a:p>
        </p:txBody>
      </p:sp>
      <p:sp>
        <p:nvSpPr>
          <p:cNvPr id="14" name="Ovál 13"/>
          <p:cNvSpPr/>
          <p:nvPr/>
        </p:nvSpPr>
        <p:spPr>
          <a:xfrm>
            <a:off x="346588" y="4157439"/>
            <a:ext cx="1270014" cy="57606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tx1"/>
                </a:solidFill>
                <a:latin typeface="Times New Roman" pitchFamily="18" charset="0"/>
                <a:cs typeface="Times New Roman" pitchFamily="18" charset="0"/>
              </a:rPr>
              <a:t>zpívali</a:t>
            </a:r>
            <a:endParaRPr lang="cs-CZ" dirty="0">
              <a:solidFill>
                <a:schemeClr val="tx1"/>
              </a:solidFill>
              <a:latin typeface="Times New Roman" pitchFamily="18" charset="0"/>
              <a:cs typeface="Times New Roman" pitchFamily="18" charset="0"/>
            </a:endParaRPr>
          </a:p>
        </p:txBody>
      </p:sp>
      <p:sp>
        <p:nvSpPr>
          <p:cNvPr id="15" name="Ovál 14"/>
          <p:cNvSpPr/>
          <p:nvPr/>
        </p:nvSpPr>
        <p:spPr>
          <a:xfrm>
            <a:off x="1254744" y="3157523"/>
            <a:ext cx="1326977" cy="57606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latin typeface="Times New Roman" pitchFamily="18" charset="0"/>
                <a:cs typeface="Times New Roman" pitchFamily="18" charset="0"/>
              </a:rPr>
              <a:t>h</a:t>
            </a:r>
            <a:r>
              <a:rPr lang="cs-CZ" dirty="0" smtClean="0">
                <a:solidFill>
                  <a:schemeClr val="tx1"/>
                </a:solidFill>
                <a:latin typeface="Times New Roman" pitchFamily="18" charset="0"/>
                <a:cs typeface="Times New Roman" pitchFamily="18" charset="0"/>
              </a:rPr>
              <a:t>rají si</a:t>
            </a:r>
            <a:endParaRPr lang="cs-CZ" dirty="0">
              <a:solidFill>
                <a:schemeClr val="tx1"/>
              </a:solidFill>
              <a:latin typeface="Times New Roman" pitchFamily="18" charset="0"/>
              <a:cs typeface="Times New Roman" pitchFamily="18" charset="0"/>
            </a:endParaRPr>
          </a:p>
        </p:txBody>
      </p:sp>
      <p:sp>
        <p:nvSpPr>
          <p:cNvPr id="17" name="Ovál 16"/>
          <p:cNvSpPr/>
          <p:nvPr/>
        </p:nvSpPr>
        <p:spPr>
          <a:xfrm>
            <a:off x="2301304" y="4044836"/>
            <a:ext cx="1262584" cy="57606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tx1"/>
                </a:solidFill>
                <a:latin typeface="Times New Roman" pitchFamily="18" charset="0"/>
                <a:cs typeface="Times New Roman" pitchFamily="18" charset="0"/>
              </a:rPr>
              <a:t>poroste</a:t>
            </a:r>
            <a:endParaRPr lang="cs-CZ" dirty="0">
              <a:solidFill>
                <a:schemeClr val="tx1"/>
              </a:solidFill>
              <a:latin typeface="Times New Roman" pitchFamily="18" charset="0"/>
              <a:cs typeface="Times New Roman" pitchFamily="18" charset="0"/>
            </a:endParaRPr>
          </a:p>
        </p:txBody>
      </p:sp>
      <p:sp>
        <p:nvSpPr>
          <p:cNvPr id="18" name="Ovál 17"/>
          <p:cNvSpPr/>
          <p:nvPr/>
        </p:nvSpPr>
        <p:spPr>
          <a:xfrm>
            <a:off x="3563888" y="3308097"/>
            <a:ext cx="1080120" cy="57606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tx1"/>
                </a:solidFill>
                <a:latin typeface="Times New Roman" pitchFamily="18" charset="0"/>
                <a:cs typeface="Times New Roman" pitchFamily="18" charset="0"/>
              </a:rPr>
              <a:t>vaří</a:t>
            </a:r>
            <a:endParaRPr lang="cs-CZ" dirty="0">
              <a:solidFill>
                <a:schemeClr val="tx1"/>
              </a:solidFill>
              <a:latin typeface="Times New Roman" pitchFamily="18" charset="0"/>
              <a:cs typeface="Times New Roman" pitchFamily="18" charset="0"/>
            </a:endParaRPr>
          </a:p>
        </p:txBody>
      </p:sp>
      <p:sp>
        <p:nvSpPr>
          <p:cNvPr id="19" name="Ovál 18"/>
          <p:cNvSpPr/>
          <p:nvPr/>
        </p:nvSpPr>
        <p:spPr>
          <a:xfrm>
            <a:off x="2581722" y="2466578"/>
            <a:ext cx="1176486" cy="57606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tx1"/>
                </a:solidFill>
                <a:latin typeface="Times New Roman" pitchFamily="18" charset="0"/>
                <a:cs typeface="Times New Roman" pitchFamily="18" charset="0"/>
              </a:rPr>
              <a:t>slunce</a:t>
            </a:r>
            <a:endParaRPr lang="cs-CZ" dirty="0">
              <a:solidFill>
                <a:schemeClr val="tx1"/>
              </a:solidFill>
              <a:latin typeface="Times New Roman" pitchFamily="18" charset="0"/>
              <a:cs typeface="Times New Roman" pitchFamily="18" charset="0"/>
            </a:endParaRPr>
          </a:p>
        </p:txBody>
      </p:sp>
      <p:sp>
        <p:nvSpPr>
          <p:cNvPr id="20" name="Ovál 19"/>
          <p:cNvSpPr/>
          <p:nvPr/>
        </p:nvSpPr>
        <p:spPr>
          <a:xfrm>
            <a:off x="4463405" y="4144119"/>
            <a:ext cx="1080120" cy="57606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tx1"/>
                </a:solidFill>
                <a:latin typeface="Times New Roman" pitchFamily="18" charset="0"/>
                <a:cs typeface="Times New Roman" pitchFamily="18" charset="0"/>
              </a:rPr>
              <a:t>tráva</a:t>
            </a:r>
            <a:endParaRPr lang="cs-CZ" dirty="0">
              <a:solidFill>
                <a:schemeClr val="tx1"/>
              </a:solidFill>
              <a:latin typeface="Times New Roman" pitchFamily="18" charset="0"/>
              <a:cs typeface="Times New Roman" pitchFamily="18" charset="0"/>
            </a:endParaRPr>
          </a:p>
        </p:txBody>
      </p:sp>
      <p:sp>
        <p:nvSpPr>
          <p:cNvPr id="21" name="Ovál 20"/>
          <p:cNvSpPr/>
          <p:nvPr/>
        </p:nvSpPr>
        <p:spPr>
          <a:xfrm>
            <a:off x="5514739" y="3388600"/>
            <a:ext cx="1080120" cy="57606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tx1"/>
                </a:solidFill>
                <a:latin typeface="Times New Roman" pitchFamily="18" charset="0"/>
                <a:cs typeface="Times New Roman" pitchFamily="18" charset="0"/>
              </a:rPr>
              <a:t>štěkal</a:t>
            </a:r>
            <a:endParaRPr lang="cs-CZ" dirty="0">
              <a:solidFill>
                <a:schemeClr val="tx1"/>
              </a:solidFill>
              <a:latin typeface="Times New Roman" pitchFamily="18" charset="0"/>
              <a:cs typeface="Times New Roman" pitchFamily="18" charset="0"/>
            </a:endParaRPr>
          </a:p>
        </p:txBody>
      </p:sp>
      <p:sp>
        <p:nvSpPr>
          <p:cNvPr id="22" name="Ovál 21"/>
          <p:cNvSpPr/>
          <p:nvPr/>
        </p:nvSpPr>
        <p:spPr>
          <a:xfrm>
            <a:off x="4860032" y="2554585"/>
            <a:ext cx="1080120" cy="57606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tx1"/>
                </a:solidFill>
                <a:latin typeface="Times New Roman" pitchFamily="18" charset="0"/>
                <a:cs typeface="Times New Roman" pitchFamily="18" charset="0"/>
              </a:rPr>
              <a:t>děti</a:t>
            </a:r>
            <a:endParaRPr lang="cs-CZ" dirty="0">
              <a:solidFill>
                <a:schemeClr val="tx1"/>
              </a:solidFill>
              <a:latin typeface="Times New Roman" pitchFamily="18" charset="0"/>
              <a:cs typeface="Times New Roman" pitchFamily="18" charset="0"/>
            </a:endParaRPr>
          </a:p>
        </p:txBody>
      </p:sp>
      <p:sp>
        <p:nvSpPr>
          <p:cNvPr id="23" name="Ovál 22"/>
          <p:cNvSpPr/>
          <p:nvPr/>
        </p:nvSpPr>
        <p:spPr>
          <a:xfrm>
            <a:off x="6556704" y="4158952"/>
            <a:ext cx="1080120" cy="57606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solidFill>
                  <a:schemeClr val="tx1"/>
                </a:solidFill>
                <a:latin typeface="Times New Roman" pitchFamily="18" charset="0"/>
                <a:cs typeface="Times New Roman" pitchFamily="18" charset="0"/>
              </a:rPr>
              <a:t>ptáci</a:t>
            </a:r>
            <a:endParaRPr lang="cs-CZ" dirty="0">
              <a:solidFill>
                <a:schemeClr val="tx1"/>
              </a:solidFill>
              <a:latin typeface="Times New Roman" pitchFamily="18" charset="0"/>
              <a:cs typeface="Times New Roman" pitchFamily="18" charset="0"/>
            </a:endParaRPr>
          </a:p>
        </p:txBody>
      </p:sp>
      <p:sp>
        <p:nvSpPr>
          <p:cNvPr id="24" name="Ovál 23"/>
          <p:cNvSpPr/>
          <p:nvPr/>
        </p:nvSpPr>
        <p:spPr>
          <a:xfrm>
            <a:off x="6556704" y="2283718"/>
            <a:ext cx="1758934" cy="57606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latin typeface="Times New Roman" pitchFamily="18" charset="0"/>
                <a:cs typeface="Times New Roman" pitchFamily="18" charset="0"/>
              </a:rPr>
              <a:t>b</a:t>
            </a:r>
            <a:r>
              <a:rPr lang="cs-CZ" dirty="0" smtClean="0">
                <a:solidFill>
                  <a:schemeClr val="tx1"/>
                </a:solidFill>
                <a:latin typeface="Times New Roman" pitchFamily="18" charset="0"/>
                <a:cs typeface="Times New Roman" pitchFamily="18" charset="0"/>
              </a:rPr>
              <a:t>ude svítit</a:t>
            </a:r>
            <a:endParaRPr lang="cs-CZ" dirty="0">
              <a:solidFill>
                <a:schemeClr val="tx1"/>
              </a:solidFill>
              <a:latin typeface="Times New Roman" pitchFamily="18" charset="0"/>
              <a:cs typeface="Times New Roman" pitchFamily="18" charset="0"/>
            </a:endParaRPr>
          </a:p>
        </p:txBody>
      </p:sp>
      <p:pic>
        <p:nvPicPr>
          <p:cNvPr id="1026" name="Picture 2" descr="C:\Users\Dana Brádková\AppData\Local\Microsoft\Windows\Temporary Internet Files\Content.IE5\WI1ER6KY\MC90044186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0840" y="699542"/>
            <a:ext cx="1227685" cy="111481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ipe(down)">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1000"/>
                                        <p:tgtEl>
                                          <p:spTgt spid="18"/>
                                        </p:tgtEl>
                                      </p:cBhvr>
                                    </p:animEffect>
                                    <p:anim calcmode="lin" valueType="num">
                                      <p:cBhvr>
                                        <p:cTn id="49" dur="1000" fill="hold"/>
                                        <p:tgtEl>
                                          <p:spTgt spid="18"/>
                                        </p:tgtEl>
                                        <p:attrNameLst>
                                          <p:attrName>ppt_x</p:attrName>
                                        </p:attrNameLst>
                                      </p:cBhvr>
                                      <p:tavLst>
                                        <p:tav tm="0">
                                          <p:val>
                                            <p:strVal val="#ppt_x"/>
                                          </p:val>
                                        </p:tav>
                                        <p:tav tm="100000">
                                          <p:val>
                                            <p:strVal val="#ppt_x"/>
                                          </p:val>
                                        </p:tav>
                                      </p:tavLst>
                                    </p:anim>
                                    <p:anim calcmode="lin" valueType="num">
                                      <p:cBhvr>
                                        <p:cTn id="50" dur="1000" fill="hold"/>
                                        <p:tgtEl>
                                          <p:spTgt spid="1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1000"/>
                                        <p:tgtEl>
                                          <p:spTgt spid="23"/>
                                        </p:tgtEl>
                                      </p:cBhvr>
                                    </p:animEffect>
                                    <p:anim calcmode="lin" valueType="num">
                                      <p:cBhvr>
                                        <p:cTn id="69" dur="1000" fill="hold"/>
                                        <p:tgtEl>
                                          <p:spTgt spid="23"/>
                                        </p:tgtEl>
                                        <p:attrNameLst>
                                          <p:attrName>ppt_x</p:attrName>
                                        </p:attrNameLst>
                                      </p:cBhvr>
                                      <p:tavLst>
                                        <p:tav tm="0">
                                          <p:val>
                                            <p:strVal val="#ppt_x"/>
                                          </p:val>
                                        </p:tav>
                                        <p:tav tm="100000">
                                          <p:val>
                                            <p:strVal val="#ppt_x"/>
                                          </p:val>
                                        </p:tav>
                                      </p:tavLst>
                                    </p:anim>
                                    <p:anim calcmode="lin" valueType="num">
                                      <p:cBhvr>
                                        <p:cTn id="70" dur="1000" fill="hold"/>
                                        <p:tgtEl>
                                          <p:spTgt spid="23"/>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fade">
                                      <p:cBhvr>
                                        <p:cTn id="73" dur="1000"/>
                                        <p:tgtEl>
                                          <p:spTgt spid="13"/>
                                        </p:tgtEl>
                                      </p:cBhvr>
                                    </p:animEffect>
                                    <p:anim calcmode="lin" valueType="num">
                                      <p:cBhvr>
                                        <p:cTn id="74" dur="1000" fill="hold"/>
                                        <p:tgtEl>
                                          <p:spTgt spid="13"/>
                                        </p:tgtEl>
                                        <p:attrNameLst>
                                          <p:attrName>ppt_x</p:attrName>
                                        </p:attrNameLst>
                                      </p:cBhvr>
                                      <p:tavLst>
                                        <p:tav tm="0">
                                          <p:val>
                                            <p:strVal val="#ppt_x"/>
                                          </p:val>
                                        </p:tav>
                                        <p:tav tm="100000">
                                          <p:val>
                                            <p:strVal val="#ppt_x"/>
                                          </p:val>
                                        </p:tav>
                                      </p:tavLst>
                                    </p:anim>
                                    <p:anim calcmode="lin" valueType="num">
                                      <p:cBhvr>
                                        <p:cTn id="75" dur="1000" fill="hold"/>
                                        <p:tgtEl>
                                          <p:spTgt spid="1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3" grpId="0" animBg="1"/>
      <p:bldP spid="13" grpId="0" animBg="1"/>
      <p:bldP spid="14" grpId="0" animBg="1"/>
      <p:bldP spid="15"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492443"/>
            <a:ext cx="6804248" cy="594066"/>
          </a:xfrm>
        </p:spPr>
        <p:txBody>
          <a:bodyPr>
            <a:normAutofit fontScale="90000"/>
          </a:bodyPr>
          <a:lstStyle/>
          <a:p>
            <a:pPr algn="l"/>
            <a:r>
              <a:rPr lang="cs-CZ" sz="2800" b="1" dirty="0" smtClean="0">
                <a:latin typeface="Times New Roman" pitchFamily="18" charset="0"/>
                <a:cs typeface="Times New Roman" pitchFamily="18" charset="0"/>
              </a:rPr>
              <a:t>37.3 Jaké si řekneme nové termíny a názvy?</a:t>
            </a:r>
            <a:endParaRPr lang="cs-CZ" sz="2800" b="1" dirty="0">
              <a:latin typeface="Times New Roman" pitchFamily="18" charset="0"/>
              <a:cs typeface="Times New Roman" pitchFamily="18" charset="0"/>
            </a:endParaRPr>
          </a:p>
        </p:txBody>
      </p:sp>
      <p:sp>
        <p:nvSpPr>
          <p:cNvPr id="18" name="TextovéPole 17"/>
          <p:cNvSpPr txBox="1"/>
          <p:nvPr/>
        </p:nvSpPr>
        <p:spPr>
          <a:xfrm>
            <a:off x="0" y="0"/>
            <a:ext cx="9144000" cy="430887"/>
          </a:xfrm>
          <a:prstGeom prst="rect">
            <a:avLst/>
          </a:prstGeom>
          <a:solidFill>
            <a:schemeClr val="accent6">
              <a:lumMod val="40000"/>
              <a:lumOff val="60000"/>
            </a:schemeClr>
          </a:solidFill>
        </p:spPr>
        <p:txBody>
          <a:bodyPr wrap="square" rtlCol="0">
            <a:spAutoFit/>
          </a:bodyPr>
          <a:lstStyle/>
          <a:p>
            <a:r>
              <a:rPr lang="cs-CZ" sz="1200" b="1" dirty="0" smtClean="0">
                <a:solidFill>
                  <a:schemeClr val="accent3">
                    <a:lumMod val="50000"/>
                  </a:schemeClr>
                </a:solidFill>
                <a:latin typeface="Times New Roman" pitchFamily="18" charset="0"/>
                <a:cs typeface="Times New Roman" pitchFamily="18" charset="0"/>
              </a:rPr>
              <a:t>Elektronická  učebnice - 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200" b="1" dirty="0" smtClean="0">
                <a:solidFill>
                  <a:schemeClr val="accent3">
                    <a:lumMod val="50000"/>
                  </a:schemeClr>
                </a:solidFill>
                <a:latin typeface="Times New Roman" pitchFamily="18" charset="0"/>
                <a:cs typeface="Times New Roman" pitchFamily="18" charset="0"/>
              </a:rPr>
              <a:t>Český jazyk</a:t>
            </a:r>
          </a:p>
          <a:p>
            <a:endParaRPr lang="cs-CZ" sz="1000" dirty="0">
              <a:latin typeface="Times New Roman" pitchFamily="18" charset="0"/>
              <a:cs typeface="Times New Roman" pitchFamily="18" charset="0"/>
            </a:endParaRPr>
          </a:p>
        </p:txBody>
      </p:sp>
      <p:sp>
        <p:nvSpPr>
          <p:cNvPr id="3" name="TextovéPole 2"/>
          <p:cNvSpPr txBox="1"/>
          <p:nvPr/>
        </p:nvSpPr>
        <p:spPr>
          <a:xfrm>
            <a:off x="164258" y="1184006"/>
            <a:ext cx="6115000" cy="2354491"/>
          </a:xfrm>
          <a:prstGeom prst="rect">
            <a:avLst/>
          </a:prstGeom>
          <a:solidFill>
            <a:srgbClr val="FFFF99"/>
          </a:solidFill>
        </p:spPr>
        <p:txBody>
          <a:bodyPr wrap="square" rtlCol="0">
            <a:spAutoFit/>
          </a:bodyPr>
          <a:lstStyle/>
          <a:p>
            <a:pPr>
              <a:lnSpc>
                <a:spcPct val="150000"/>
              </a:lnSpc>
            </a:pPr>
            <a:r>
              <a:rPr lang="cs-CZ" b="1" dirty="0" smtClean="0">
                <a:latin typeface="Times New Roman" pitchFamily="18" charset="0"/>
                <a:cs typeface="Times New Roman" pitchFamily="18" charset="0"/>
              </a:rPr>
              <a:t>Slovesa mění svůj tvar podle </a:t>
            </a:r>
            <a:r>
              <a:rPr lang="cs-CZ" b="1" dirty="0" smtClean="0">
                <a:solidFill>
                  <a:srgbClr val="FF0000"/>
                </a:solidFill>
                <a:latin typeface="Times New Roman" pitchFamily="18" charset="0"/>
                <a:cs typeface="Times New Roman" pitchFamily="18" charset="0"/>
              </a:rPr>
              <a:t>osoby</a:t>
            </a:r>
            <a:r>
              <a:rPr lang="cs-CZ" b="1" dirty="0" smtClean="0">
                <a:latin typeface="Times New Roman" pitchFamily="18" charset="0"/>
                <a:cs typeface="Times New Roman" pitchFamily="18" charset="0"/>
              </a:rPr>
              <a:t>, </a:t>
            </a:r>
            <a:r>
              <a:rPr lang="cs-CZ" b="1" dirty="0" smtClean="0">
                <a:solidFill>
                  <a:srgbClr val="FF0000"/>
                </a:solidFill>
                <a:latin typeface="Times New Roman" pitchFamily="18" charset="0"/>
                <a:cs typeface="Times New Roman" pitchFamily="18" charset="0"/>
              </a:rPr>
              <a:t>čísla</a:t>
            </a:r>
            <a:r>
              <a:rPr lang="cs-CZ" b="1" dirty="0" smtClean="0">
                <a:latin typeface="Times New Roman" pitchFamily="18" charset="0"/>
                <a:cs typeface="Times New Roman" pitchFamily="18" charset="0"/>
              </a:rPr>
              <a:t> a </a:t>
            </a:r>
            <a:r>
              <a:rPr lang="cs-CZ" b="1" dirty="0" smtClean="0">
                <a:solidFill>
                  <a:srgbClr val="FF0000"/>
                </a:solidFill>
                <a:latin typeface="Times New Roman" pitchFamily="18" charset="0"/>
                <a:cs typeface="Times New Roman" pitchFamily="18" charset="0"/>
              </a:rPr>
              <a:t>času</a:t>
            </a:r>
            <a:r>
              <a:rPr lang="cs-CZ" b="1" dirty="0" smtClean="0">
                <a:latin typeface="Times New Roman" pitchFamily="18" charset="0"/>
                <a:cs typeface="Times New Roman" pitchFamily="18" charset="0"/>
              </a:rPr>
              <a:t>.</a:t>
            </a:r>
          </a:p>
          <a:p>
            <a:pPr>
              <a:lnSpc>
                <a:spcPct val="150000"/>
              </a:lnSpc>
            </a:pPr>
            <a:r>
              <a:rPr lang="cs-CZ" b="1" dirty="0" smtClean="0">
                <a:latin typeface="Times New Roman" pitchFamily="18" charset="0"/>
                <a:cs typeface="Times New Roman" pitchFamily="18" charset="0"/>
              </a:rPr>
              <a:t>Máme </a:t>
            </a:r>
            <a:r>
              <a:rPr lang="cs-CZ" b="1" dirty="0" smtClean="0">
                <a:solidFill>
                  <a:srgbClr val="FF0000"/>
                </a:solidFill>
                <a:latin typeface="Times New Roman" pitchFamily="18" charset="0"/>
                <a:cs typeface="Times New Roman" pitchFamily="18" charset="0"/>
              </a:rPr>
              <a:t>3 osoby</a:t>
            </a:r>
            <a:r>
              <a:rPr lang="cs-CZ" b="1" dirty="0" smtClean="0">
                <a:latin typeface="Times New Roman" pitchFamily="18" charset="0"/>
                <a:cs typeface="Times New Roman" pitchFamily="18" charset="0"/>
              </a:rPr>
              <a:t> v </a:t>
            </a:r>
            <a:r>
              <a:rPr lang="cs-CZ" b="1" dirty="0" smtClean="0">
                <a:solidFill>
                  <a:srgbClr val="FF0000"/>
                </a:solidFill>
                <a:latin typeface="Times New Roman" pitchFamily="18" charset="0"/>
                <a:cs typeface="Times New Roman" pitchFamily="18" charset="0"/>
              </a:rPr>
              <a:t>čísle jednotném</a:t>
            </a:r>
            <a:r>
              <a:rPr lang="cs-CZ" b="1" dirty="0" smtClean="0">
                <a:latin typeface="Times New Roman" pitchFamily="18" charset="0"/>
                <a:cs typeface="Times New Roman" pitchFamily="18" charset="0"/>
              </a:rPr>
              <a:t> a </a:t>
            </a:r>
            <a:r>
              <a:rPr lang="cs-CZ" b="1" dirty="0" smtClean="0">
                <a:solidFill>
                  <a:srgbClr val="FF0000"/>
                </a:solidFill>
                <a:latin typeface="Times New Roman" pitchFamily="18" charset="0"/>
                <a:cs typeface="Times New Roman" pitchFamily="18" charset="0"/>
              </a:rPr>
              <a:t>3 osoby</a:t>
            </a:r>
            <a:r>
              <a:rPr lang="cs-CZ" b="1" dirty="0" smtClean="0">
                <a:latin typeface="Times New Roman" pitchFamily="18" charset="0"/>
                <a:cs typeface="Times New Roman" pitchFamily="18" charset="0"/>
              </a:rPr>
              <a:t> v </a:t>
            </a:r>
            <a:r>
              <a:rPr lang="cs-CZ" b="1" dirty="0" smtClean="0">
                <a:solidFill>
                  <a:srgbClr val="FF0000"/>
                </a:solidFill>
                <a:latin typeface="Times New Roman" pitchFamily="18" charset="0"/>
                <a:cs typeface="Times New Roman" pitchFamily="18" charset="0"/>
              </a:rPr>
              <a:t>čísle množném</a:t>
            </a:r>
            <a:r>
              <a:rPr lang="cs-CZ" b="1" dirty="0" smtClean="0">
                <a:latin typeface="Times New Roman" pitchFamily="18" charset="0"/>
                <a:cs typeface="Times New Roman" pitchFamily="18" charset="0"/>
              </a:rPr>
              <a:t>.</a:t>
            </a:r>
          </a:p>
          <a:p>
            <a:r>
              <a:rPr lang="cs-CZ" b="1" dirty="0">
                <a:latin typeface="Times New Roman" pitchFamily="18" charset="0"/>
                <a:cs typeface="Times New Roman" pitchFamily="18" charset="0"/>
              </a:rPr>
              <a:t> </a:t>
            </a:r>
            <a:r>
              <a:rPr lang="cs-CZ" b="1" dirty="0" smtClean="0">
                <a:latin typeface="Times New Roman" pitchFamily="18" charset="0"/>
                <a:cs typeface="Times New Roman" pitchFamily="18" charset="0"/>
              </a:rPr>
              <a:t>               </a:t>
            </a:r>
            <a:r>
              <a:rPr lang="cs-CZ" sz="1400" b="1" dirty="0" smtClean="0">
                <a:latin typeface="Times New Roman" pitchFamily="18" charset="0"/>
                <a:cs typeface="Times New Roman" pitchFamily="18" charset="0"/>
              </a:rPr>
              <a:t>č.j.                                                          č. mn.</a:t>
            </a:r>
          </a:p>
          <a:p>
            <a:pPr marL="342900" indent="-342900">
              <a:lnSpc>
                <a:spcPct val="150000"/>
              </a:lnSpc>
              <a:buAutoNum type="arabicPeriod"/>
            </a:pPr>
            <a:r>
              <a:rPr lang="cs-CZ" sz="1600" b="1" dirty="0" smtClean="0">
                <a:latin typeface="Times New Roman" pitchFamily="18" charset="0"/>
                <a:cs typeface="Times New Roman" pitchFamily="18" charset="0"/>
              </a:rPr>
              <a:t>os. </a:t>
            </a:r>
            <a:r>
              <a:rPr lang="cs-CZ" b="1" dirty="0" smtClean="0">
                <a:solidFill>
                  <a:srgbClr val="FF0000"/>
                </a:solidFill>
                <a:latin typeface="Times New Roman" pitchFamily="18" charset="0"/>
                <a:cs typeface="Times New Roman" pitchFamily="18" charset="0"/>
              </a:rPr>
              <a:t>JÁ</a:t>
            </a:r>
            <a:r>
              <a:rPr lang="cs-CZ" sz="1600" b="1" dirty="0" smtClean="0">
                <a:latin typeface="Times New Roman" pitchFamily="18" charset="0"/>
                <a:cs typeface="Times New Roman" pitchFamily="18" charset="0"/>
              </a:rPr>
              <a:t>	     myslím	                         1. os.  </a:t>
            </a:r>
            <a:r>
              <a:rPr lang="cs-CZ" sz="1600" b="1" dirty="0" smtClean="0">
                <a:solidFill>
                  <a:srgbClr val="FF0000"/>
                </a:solidFill>
                <a:latin typeface="Times New Roman" pitchFamily="18" charset="0"/>
                <a:cs typeface="Times New Roman" pitchFamily="18" charset="0"/>
              </a:rPr>
              <a:t>MY     </a:t>
            </a:r>
            <a:r>
              <a:rPr lang="cs-CZ" sz="1600" b="1" dirty="0" smtClean="0">
                <a:latin typeface="Times New Roman" pitchFamily="18" charset="0"/>
                <a:cs typeface="Times New Roman" pitchFamily="18" charset="0"/>
              </a:rPr>
              <a:t>myslíme</a:t>
            </a:r>
          </a:p>
          <a:p>
            <a:pPr marL="342900" indent="-342900">
              <a:lnSpc>
                <a:spcPct val="150000"/>
              </a:lnSpc>
              <a:buAutoNum type="arabicPeriod"/>
            </a:pPr>
            <a:r>
              <a:rPr lang="cs-CZ" sz="1600" b="1" dirty="0" smtClean="0">
                <a:latin typeface="Times New Roman" pitchFamily="18" charset="0"/>
                <a:cs typeface="Times New Roman" pitchFamily="18" charset="0"/>
              </a:rPr>
              <a:t>os. </a:t>
            </a:r>
            <a:r>
              <a:rPr lang="cs-CZ" sz="1600" b="1" dirty="0" smtClean="0">
                <a:solidFill>
                  <a:srgbClr val="FF0000"/>
                </a:solidFill>
                <a:latin typeface="Times New Roman" pitchFamily="18" charset="0"/>
                <a:cs typeface="Times New Roman" pitchFamily="18" charset="0"/>
              </a:rPr>
              <a:t>TY</a:t>
            </a:r>
            <a:r>
              <a:rPr lang="cs-CZ" sz="1600" b="1" dirty="0" smtClean="0">
                <a:latin typeface="Times New Roman" pitchFamily="18" charset="0"/>
                <a:cs typeface="Times New Roman" pitchFamily="18" charset="0"/>
              </a:rPr>
              <a:t>	     myslíš	                         2. os.   </a:t>
            </a:r>
            <a:r>
              <a:rPr lang="cs-CZ" sz="1600" b="1" dirty="0" smtClean="0">
                <a:solidFill>
                  <a:srgbClr val="FF0000"/>
                </a:solidFill>
                <a:latin typeface="Times New Roman" pitchFamily="18" charset="0"/>
                <a:cs typeface="Times New Roman" pitchFamily="18" charset="0"/>
              </a:rPr>
              <a:t>VY     </a:t>
            </a:r>
            <a:r>
              <a:rPr lang="cs-CZ" sz="1600" b="1" dirty="0" smtClean="0">
                <a:latin typeface="Times New Roman" pitchFamily="18" charset="0"/>
                <a:cs typeface="Times New Roman" pitchFamily="18" charset="0"/>
              </a:rPr>
              <a:t>myslíte</a:t>
            </a:r>
            <a:endParaRPr lang="cs-CZ" sz="1600" b="1" dirty="0" smtClean="0">
              <a:solidFill>
                <a:srgbClr val="FF0000"/>
              </a:solidFill>
              <a:latin typeface="Times New Roman" pitchFamily="18" charset="0"/>
              <a:cs typeface="Times New Roman" pitchFamily="18" charset="0"/>
            </a:endParaRPr>
          </a:p>
          <a:p>
            <a:pPr marL="342900" indent="-342900">
              <a:lnSpc>
                <a:spcPct val="150000"/>
              </a:lnSpc>
              <a:buAutoNum type="arabicPeriod"/>
            </a:pPr>
            <a:r>
              <a:rPr lang="cs-CZ" sz="1600" b="1" dirty="0" smtClean="0">
                <a:latin typeface="Times New Roman" pitchFamily="18" charset="0"/>
                <a:cs typeface="Times New Roman" pitchFamily="18" charset="0"/>
              </a:rPr>
              <a:t>os. </a:t>
            </a:r>
            <a:r>
              <a:rPr lang="cs-CZ" sz="1600" b="1" dirty="0" smtClean="0">
                <a:solidFill>
                  <a:srgbClr val="FF0000"/>
                </a:solidFill>
                <a:latin typeface="Times New Roman" pitchFamily="18" charset="0"/>
                <a:cs typeface="Times New Roman" pitchFamily="18" charset="0"/>
              </a:rPr>
              <a:t>ON, ONA, ONO</a:t>
            </a:r>
            <a:r>
              <a:rPr lang="cs-CZ" sz="1600" b="1" dirty="0">
                <a:latin typeface="Times New Roman" pitchFamily="18" charset="0"/>
                <a:cs typeface="Times New Roman" pitchFamily="18" charset="0"/>
              </a:rPr>
              <a:t> </a:t>
            </a:r>
            <a:r>
              <a:rPr lang="cs-CZ" sz="1600" b="1" dirty="0" smtClean="0">
                <a:latin typeface="Times New Roman" pitchFamily="18" charset="0"/>
                <a:cs typeface="Times New Roman" pitchFamily="18" charset="0"/>
              </a:rPr>
              <a:t>myslí           3. os.  </a:t>
            </a:r>
            <a:r>
              <a:rPr lang="cs-CZ" sz="1600" b="1" dirty="0" smtClean="0">
                <a:solidFill>
                  <a:srgbClr val="FF0000"/>
                </a:solidFill>
                <a:latin typeface="Times New Roman" pitchFamily="18" charset="0"/>
                <a:cs typeface="Times New Roman" pitchFamily="18" charset="0"/>
              </a:rPr>
              <a:t>ONI, ONY, ONA  </a:t>
            </a:r>
            <a:r>
              <a:rPr lang="cs-CZ" sz="1600" b="1" dirty="0" smtClean="0">
                <a:latin typeface="Times New Roman" pitchFamily="18" charset="0"/>
                <a:cs typeface="Times New Roman" pitchFamily="18" charset="0"/>
              </a:rPr>
              <a:t>myslí</a:t>
            </a:r>
          </a:p>
        </p:txBody>
      </p:sp>
      <p:sp>
        <p:nvSpPr>
          <p:cNvPr id="28" name="TextovéPole 27"/>
          <p:cNvSpPr txBox="1"/>
          <p:nvPr/>
        </p:nvSpPr>
        <p:spPr>
          <a:xfrm>
            <a:off x="3674493" y="3812767"/>
            <a:ext cx="5054499" cy="830997"/>
          </a:xfrm>
          <a:prstGeom prst="rect">
            <a:avLst/>
          </a:prstGeom>
          <a:solidFill>
            <a:srgbClr val="FFFF99"/>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cs-CZ" sz="1600" b="1" dirty="0" smtClean="0">
                <a:solidFill>
                  <a:schemeClr val="tx1"/>
                </a:solidFill>
                <a:latin typeface="Times New Roman" pitchFamily="18" charset="0"/>
                <a:cs typeface="Times New Roman" pitchFamily="18" charset="0"/>
              </a:rPr>
              <a:t>Slovesné tvary zakončené na </a:t>
            </a:r>
            <a:r>
              <a:rPr lang="cs-CZ" sz="1600" b="1" dirty="0" smtClean="0">
                <a:solidFill>
                  <a:srgbClr val="FF0000"/>
                </a:solidFill>
                <a:latin typeface="Times New Roman" pitchFamily="18" charset="0"/>
                <a:cs typeface="Times New Roman" pitchFamily="18" charset="0"/>
              </a:rPr>
              <a:t>–t</a:t>
            </a:r>
            <a:r>
              <a:rPr lang="cs-CZ" sz="1600" b="1" dirty="0" smtClean="0">
                <a:solidFill>
                  <a:schemeClr val="tx1"/>
                </a:solidFill>
                <a:latin typeface="Times New Roman" pitchFamily="18" charset="0"/>
                <a:cs typeface="Times New Roman" pitchFamily="18" charset="0"/>
              </a:rPr>
              <a:t>,</a:t>
            </a:r>
            <a:r>
              <a:rPr lang="cs-CZ" sz="1600" b="1" dirty="0" smtClean="0">
                <a:solidFill>
                  <a:srgbClr val="FF0000"/>
                </a:solidFill>
                <a:latin typeface="Times New Roman" pitchFamily="18" charset="0"/>
                <a:cs typeface="Times New Roman" pitchFamily="18" charset="0"/>
              </a:rPr>
              <a:t> –ti </a:t>
            </a:r>
            <a:r>
              <a:rPr lang="cs-CZ" sz="1600" b="1" dirty="0" smtClean="0">
                <a:solidFill>
                  <a:schemeClr val="tx1"/>
                </a:solidFill>
                <a:latin typeface="Times New Roman" pitchFamily="18" charset="0"/>
                <a:cs typeface="Times New Roman" pitchFamily="18" charset="0"/>
              </a:rPr>
              <a:t>nebo </a:t>
            </a:r>
            <a:r>
              <a:rPr lang="cs-CZ" sz="1600" b="1" dirty="0" smtClean="0">
                <a:solidFill>
                  <a:srgbClr val="FF0000"/>
                </a:solidFill>
                <a:latin typeface="Times New Roman" pitchFamily="18" charset="0"/>
                <a:cs typeface="Times New Roman" pitchFamily="18" charset="0"/>
              </a:rPr>
              <a:t>-</a:t>
            </a:r>
            <a:r>
              <a:rPr lang="cs-CZ" sz="1600" b="1" dirty="0" err="1" smtClean="0">
                <a:solidFill>
                  <a:srgbClr val="FF0000"/>
                </a:solidFill>
                <a:latin typeface="Times New Roman" pitchFamily="18" charset="0"/>
                <a:cs typeface="Times New Roman" pitchFamily="18" charset="0"/>
              </a:rPr>
              <a:t>ci</a:t>
            </a:r>
            <a:r>
              <a:rPr lang="cs-CZ" sz="1600" b="1" dirty="0" smtClean="0">
                <a:solidFill>
                  <a:srgbClr val="FF0000"/>
                </a:solidFill>
                <a:latin typeface="Times New Roman" pitchFamily="18" charset="0"/>
                <a:cs typeface="Times New Roman" pitchFamily="18" charset="0"/>
              </a:rPr>
              <a:t> </a:t>
            </a:r>
            <a:r>
              <a:rPr lang="cs-CZ" sz="1600" b="1" dirty="0" smtClean="0">
                <a:solidFill>
                  <a:schemeClr val="tx1"/>
                </a:solidFill>
                <a:latin typeface="Times New Roman" pitchFamily="18" charset="0"/>
                <a:cs typeface="Times New Roman" pitchFamily="18" charset="0"/>
              </a:rPr>
              <a:t>nevyjadřují osobu</a:t>
            </a:r>
            <a:r>
              <a:rPr lang="cs-CZ" sz="1600" b="1" dirty="0">
                <a:solidFill>
                  <a:schemeClr val="tx1"/>
                </a:solidFill>
                <a:latin typeface="Times New Roman" pitchFamily="18" charset="0"/>
                <a:cs typeface="Times New Roman" pitchFamily="18" charset="0"/>
              </a:rPr>
              <a:t> </a:t>
            </a:r>
            <a:r>
              <a:rPr lang="cs-CZ" sz="1600" b="1" dirty="0" smtClean="0">
                <a:solidFill>
                  <a:schemeClr val="tx1"/>
                </a:solidFill>
                <a:latin typeface="Times New Roman" pitchFamily="18" charset="0"/>
                <a:cs typeface="Times New Roman" pitchFamily="18" charset="0"/>
              </a:rPr>
              <a:t>ani číslo. Nazýváme je </a:t>
            </a:r>
            <a:r>
              <a:rPr lang="cs-CZ" sz="1600" b="1" dirty="0" smtClean="0">
                <a:solidFill>
                  <a:srgbClr val="FF0000"/>
                </a:solidFill>
                <a:latin typeface="Times New Roman" pitchFamily="18" charset="0"/>
                <a:cs typeface="Times New Roman" pitchFamily="18" charset="0"/>
              </a:rPr>
              <a:t>infinitiv. </a:t>
            </a:r>
            <a:r>
              <a:rPr lang="cs-CZ" sz="1600" b="1" dirty="0" smtClean="0">
                <a:solidFill>
                  <a:schemeClr val="tx1"/>
                </a:solidFill>
                <a:latin typeface="Times New Roman" pitchFamily="18" charset="0"/>
                <a:cs typeface="Times New Roman" pitchFamily="18" charset="0"/>
              </a:rPr>
              <a:t>Např. psát, psáti, řezat, řezati, péct, péci, téct, téci. </a:t>
            </a:r>
            <a:endParaRPr lang="cs-CZ" sz="1600" b="1" dirty="0" smtClean="0">
              <a:solidFill>
                <a:srgbClr val="FF0000"/>
              </a:solidFill>
              <a:latin typeface="Times New Roman" pitchFamily="18" charset="0"/>
              <a:cs typeface="Times New Roman" pitchFamily="18" charset="0"/>
            </a:endParaRPr>
          </a:p>
        </p:txBody>
      </p:sp>
      <p:pic>
        <p:nvPicPr>
          <p:cNvPr id="2051" name="Picture 3" descr="C:\Users\Dana Brádková\AppData\Local\Microsoft\Windows\Temporary Internet Files\Content.IE5\VSBUT2CN\MP900442341[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541" t="21297" r="9867" b="17941"/>
          <a:stretch/>
        </p:blipFill>
        <p:spPr bwMode="auto">
          <a:xfrm>
            <a:off x="7923374" y="627534"/>
            <a:ext cx="1024693" cy="111294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Dana Brádková\AppData\Local\Microsoft\Windows\Temporary Internet Files\Content.IE5\VSBUT2CN\MC90021589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33836" y="3613578"/>
            <a:ext cx="1187922" cy="1398657"/>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Dana Brádková\AppData\Local\Microsoft\Windows\Temporary Internet Files\Content.IE5\WI1ER6KY\MC900358875[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68344" y="1931377"/>
            <a:ext cx="1555614" cy="135028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Dana Brádková\AppData\Local\Microsoft\Windows\Temporary Internet Files\Content.IE5\IQUHEG8E\MC900071370[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44208" y="1216004"/>
            <a:ext cx="1080120" cy="1761813"/>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Dana Brádková\AppData\Local\Microsoft\Windows\Temporary Internet Files\Content.IE5\IQUHEG8E\MC900425804[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7544" y="3822292"/>
            <a:ext cx="1039366" cy="10964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4"/>
                                        </p:tgtEl>
                                        <p:attrNameLst>
                                          <p:attrName>style.visibility</p:attrName>
                                        </p:attrNameLst>
                                      </p:cBhvr>
                                      <p:to>
                                        <p:strVal val="visible"/>
                                      </p:to>
                                    </p:set>
                                    <p:animEffect transition="in" filter="fade">
                                      <p:cBhvr>
                                        <p:cTn id="12" dur="500"/>
                                        <p:tgtEl>
                                          <p:spTgt spid="2054"/>
                                        </p:tgtEl>
                                      </p:cBhvr>
                                    </p:animEffect>
                                  </p:childTnLst>
                                </p:cTn>
                              </p:par>
                              <p:par>
                                <p:cTn id="13" presetID="10" presetClass="entr" presetSubtype="0" fill="hold" nodeType="withEffect">
                                  <p:stCondLst>
                                    <p:cond delay="0"/>
                                  </p:stCondLst>
                                  <p:childTnLst>
                                    <p:set>
                                      <p:cBhvr>
                                        <p:cTn id="14" dur="1" fill="hold">
                                          <p:stCondLst>
                                            <p:cond delay="0"/>
                                          </p:stCondLst>
                                        </p:cTn>
                                        <p:tgtEl>
                                          <p:spTgt spid="2051"/>
                                        </p:tgtEl>
                                        <p:attrNameLst>
                                          <p:attrName>style.visibility</p:attrName>
                                        </p:attrNameLst>
                                      </p:cBhvr>
                                      <p:to>
                                        <p:strVal val="visible"/>
                                      </p:to>
                                    </p:set>
                                    <p:animEffect transition="in" filter="fade">
                                      <p:cBhvr>
                                        <p:cTn id="15" dur="500"/>
                                        <p:tgtEl>
                                          <p:spTgt spid="2051"/>
                                        </p:tgtEl>
                                      </p:cBhvr>
                                    </p:animEffect>
                                  </p:childTnLst>
                                </p:cTn>
                              </p:par>
                              <p:par>
                                <p:cTn id="16" presetID="10" presetClass="entr" presetSubtype="0" fill="hold" nodeType="withEffect">
                                  <p:stCondLst>
                                    <p:cond delay="0"/>
                                  </p:stCondLst>
                                  <p:childTnLst>
                                    <p:set>
                                      <p:cBhvr>
                                        <p:cTn id="17" dur="1" fill="hold">
                                          <p:stCondLst>
                                            <p:cond delay="0"/>
                                          </p:stCondLst>
                                        </p:cTn>
                                        <p:tgtEl>
                                          <p:spTgt spid="2053"/>
                                        </p:tgtEl>
                                        <p:attrNameLst>
                                          <p:attrName>style.visibility</p:attrName>
                                        </p:attrNameLst>
                                      </p:cBhvr>
                                      <p:to>
                                        <p:strVal val="visible"/>
                                      </p:to>
                                    </p:set>
                                    <p:animEffect transition="in" filter="fade">
                                      <p:cBhvr>
                                        <p:cTn id="18" dur="500"/>
                                        <p:tgtEl>
                                          <p:spTgt spid="2053"/>
                                        </p:tgtEl>
                                      </p:cBhvr>
                                    </p:animEffect>
                                  </p:childTnLst>
                                </p:cTn>
                              </p:par>
                              <p:par>
                                <p:cTn id="19" presetID="10" presetClass="entr" presetSubtype="0" fill="hold" nodeType="withEffect">
                                  <p:stCondLst>
                                    <p:cond delay="0"/>
                                  </p:stCondLst>
                                  <p:childTnLst>
                                    <p:set>
                                      <p:cBhvr>
                                        <p:cTn id="20" dur="1" fill="hold">
                                          <p:stCondLst>
                                            <p:cond delay="0"/>
                                          </p:stCondLst>
                                        </p:cTn>
                                        <p:tgtEl>
                                          <p:spTgt spid="2055"/>
                                        </p:tgtEl>
                                        <p:attrNameLst>
                                          <p:attrName>style.visibility</p:attrName>
                                        </p:attrNameLst>
                                      </p:cBhvr>
                                      <p:to>
                                        <p:strVal val="visible"/>
                                      </p:to>
                                    </p:set>
                                    <p:animEffect transition="in" filter="fade">
                                      <p:cBhvr>
                                        <p:cTn id="21" dur="500"/>
                                        <p:tgtEl>
                                          <p:spTgt spid="2055"/>
                                        </p:tgtEl>
                                      </p:cBhvr>
                                    </p:animEffect>
                                  </p:childTnLst>
                                </p:cTn>
                              </p:par>
                              <p:par>
                                <p:cTn id="22" presetID="10" presetClass="entr" presetSubtype="0" fill="hold" nodeType="withEffect">
                                  <p:stCondLst>
                                    <p:cond delay="0"/>
                                  </p:stCondLst>
                                  <p:childTnLst>
                                    <p:set>
                                      <p:cBhvr>
                                        <p:cTn id="23" dur="1" fill="hold">
                                          <p:stCondLst>
                                            <p:cond delay="0"/>
                                          </p:stCondLst>
                                        </p:cTn>
                                        <p:tgtEl>
                                          <p:spTgt spid="2052"/>
                                        </p:tgtEl>
                                        <p:attrNameLst>
                                          <p:attrName>style.visibility</p:attrName>
                                        </p:attrNameLst>
                                      </p:cBhvr>
                                      <p:to>
                                        <p:strVal val="visible"/>
                                      </p:to>
                                    </p:set>
                                    <p:animEffect transition="in" filter="fade">
                                      <p:cBhvr>
                                        <p:cTn id="24" dur="500"/>
                                        <p:tgtEl>
                                          <p:spTgt spid="205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435084"/>
            <a:ext cx="4284984" cy="594066"/>
          </a:xfrm>
        </p:spPr>
        <p:txBody>
          <a:bodyPr>
            <a:normAutofit/>
          </a:bodyPr>
          <a:lstStyle/>
          <a:p>
            <a:pPr algn="l"/>
            <a:r>
              <a:rPr lang="cs-CZ" sz="2500" b="1" dirty="0" smtClean="0">
                <a:latin typeface="Times New Roman" pitchFamily="18" charset="0"/>
                <a:cs typeface="Times New Roman" pitchFamily="18" charset="0"/>
              </a:rPr>
              <a:t>37.4 Co si řekneme nového?</a:t>
            </a:r>
            <a:endParaRPr lang="cs-CZ" sz="2500" b="1" dirty="0">
              <a:latin typeface="Times New Roman" pitchFamily="18" charset="0"/>
              <a:cs typeface="Times New Roman" pitchFamily="18" charset="0"/>
            </a:endParaRPr>
          </a:p>
        </p:txBody>
      </p:sp>
      <p:sp>
        <p:nvSpPr>
          <p:cNvPr id="21" name="TextovéPole 20"/>
          <p:cNvSpPr txBox="1"/>
          <p:nvPr/>
        </p:nvSpPr>
        <p:spPr>
          <a:xfrm>
            <a:off x="0" y="0"/>
            <a:ext cx="9144000" cy="430887"/>
          </a:xfrm>
          <a:prstGeom prst="rect">
            <a:avLst/>
          </a:prstGeom>
          <a:solidFill>
            <a:schemeClr val="accent6">
              <a:lumMod val="40000"/>
              <a:lumOff val="60000"/>
            </a:schemeClr>
          </a:solidFill>
        </p:spPr>
        <p:txBody>
          <a:bodyPr wrap="square" rtlCol="0">
            <a:spAutoFit/>
          </a:bodyPr>
          <a:lstStyle/>
          <a:p>
            <a:r>
              <a:rPr lang="cs-CZ" sz="1200" b="1" dirty="0" smtClean="0">
                <a:solidFill>
                  <a:schemeClr val="accent3">
                    <a:lumMod val="50000"/>
                  </a:schemeClr>
                </a:solidFill>
                <a:latin typeface="Times New Roman" pitchFamily="18" charset="0"/>
                <a:cs typeface="Times New Roman" pitchFamily="18" charset="0"/>
              </a:rPr>
              <a:t>Elektronická  učebnice - 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200" b="1" dirty="0" smtClean="0">
                <a:solidFill>
                  <a:schemeClr val="accent3">
                    <a:lumMod val="50000"/>
                  </a:schemeClr>
                </a:solidFill>
                <a:latin typeface="Times New Roman" pitchFamily="18" charset="0"/>
                <a:cs typeface="Times New Roman" pitchFamily="18" charset="0"/>
              </a:rPr>
              <a:t>Český jazyk</a:t>
            </a:r>
          </a:p>
          <a:p>
            <a:endParaRPr lang="cs-CZ" sz="1000" dirty="0">
              <a:latin typeface="Times New Roman" pitchFamily="18" charset="0"/>
              <a:cs typeface="Times New Roman" pitchFamily="18" charset="0"/>
            </a:endParaRPr>
          </a:p>
        </p:txBody>
      </p:sp>
      <p:cxnSp>
        <p:nvCxnSpPr>
          <p:cNvPr id="15" name="Přímá spojnice 14"/>
          <p:cNvCxnSpPr/>
          <p:nvPr/>
        </p:nvCxnSpPr>
        <p:spPr>
          <a:xfrm>
            <a:off x="7308304" y="2067694"/>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ovéPole 2"/>
          <p:cNvSpPr txBox="1"/>
          <p:nvPr/>
        </p:nvSpPr>
        <p:spPr>
          <a:xfrm>
            <a:off x="1295636" y="1124649"/>
            <a:ext cx="5868044" cy="1323439"/>
          </a:xfrm>
          <a:prstGeom prst="rect">
            <a:avLst/>
          </a:prstGeom>
          <a:solidFill>
            <a:srgbClr val="FFFF99"/>
          </a:solidFill>
        </p:spPr>
        <p:txBody>
          <a:bodyPr wrap="square" rtlCol="0">
            <a:spAutoFit/>
          </a:bodyPr>
          <a:lstStyle/>
          <a:p>
            <a:pPr algn="ctr"/>
            <a:r>
              <a:rPr lang="cs-CZ" sz="2000" b="1" dirty="0" smtClean="0">
                <a:solidFill>
                  <a:srgbClr val="FF0000"/>
                </a:solidFill>
                <a:latin typeface="Times New Roman" pitchFamily="18" charset="0"/>
                <a:cs typeface="Times New Roman" pitchFamily="18" charset="0"/>
              </a:rPr>
              <a:t>Slovesa </a:t>
            </a:r>
            <a:r>
              <a:rPr lang="cs-CZ" sz="2000" dirty="0" smtClean="0">
                <a:latin typeface="Times New Roman" pitchFamily="18" charset="0"/>
                <a:cs typeface="Times New Roman" pitchFamily="18" charset="0"/>
              </a:rPr>
              <a:t>vyjadřují </a:t>
            </a:r>
            <a:r>
              <a:rPr lang="cs-CZ" sz="2000" b="1" dirty="0" smtClean="0">
                <a:latin typeface="Times New Roman" pitchFamily="18" charset="0"/>
                <a:cs typeface="Times New Roman" pitchFamily="18" charset="0"/>
              </a:rPr>
              <a:t>trojí čas</a:t>
            </a:r>
            <a:r>
              <a:rPr lang="cs-CZ" sz="2000" dirty="0" smtClean="0">
                <a:latin typeface="Times New Roman" pitchFamily="18" charset="0"/>
                <a:cs typeface="Times New Roman" pitchFamily="18" charset="0"/>
              </a:rPr>
              <a:t>: </a:t>
            </a:r>
          </a:p>
          <a:p>
            <a:r>
              <a:rPr lang="cs-CZ" sz="2000" dirty="0" smtClean="0">
                <a:solidFill>
                  <a:srgbClr val="FF0000"/>
                </a:solidFill>
                <a:latin typeface="Times New Roman" pitchFamily="18" charset="0"/>
                <a:cs typeface="Times New Roman" pitchFamily="18" charset="0"/>
              </a:rPr>
              <a:t>čas</a:t>
            </a:r>
            <a:r>
              <a:rPr lang="cs-CZ" sz="2000" b="1" dirty="0" smtClean="0">
                <a:solidFill>
                  <a:srgbClr val="FF0000"/>
                </a:solidFill>
                <a:latin typeface="Times New Roman" pitchFamily="18" charset="0"/>
                <a:cs typeface="Times New Roman" pitchFamily="18" charset="0"/>
              </a:rPr>
              <a:t> minulý</a:t>
            </a:r>
            <a:r>
              <a:rPr lang="cs-CZ" sz="2000" b="1" dirty="0" smtClean="0">
                <a:latin typeface="Times New Roman" pitchFamily="18" charset="0"/>
                <a:cs typeface="Times New Roman" pitchFamily="18" charset="0"/>
              </a:rPr>
              <a:t>       </a:t>
            </a:r>
            <a:r>
              <a:rPr lang="cs-CZ" sz="2000" dirty="0" smtClean="0">
                <a:latin typeface="Times New Roman" pitchFamily="18" charset="0"/>
                <a:cs typeface="Times New Roman" pitchFamily="18" charset="0"/>
              </a:rPr>
              <a:t>vyjadřuje </a:t>
            </a:r>
            <a:r>
              <a:rPr lang="cs-CZ" sz="2000" b="1" dirty="0" smtClean="0">
                <a:latin typeface="Times New Roman" pitchFamily="18" charset="0"/>
                <a:cs typeface="Times New Roman" pitchFamily="18" charset="0"/>
              </a:rPr>
              <a:t>děj</a:t>
            </a:r>
            <a:r>
              <a:rPr lang="cs-CZ" sz="2000" dirty="0" smtClean="0">
                <a:latin typeface="Times New Roman" pitchFamily="18" charset="0"/>
                <a:cs typeface="Times New Roman" pitchFamily="18" charset="0"/>
              </a:rPr>
              <a:t>, který již </a:t>
            </a:r>
            <a:r>
              <a:rPr lang="cs-CZ" sz="2000" b="1" dirty="0" smtClean="0">
                <a:latin typeface="Times New Roman" pitchFamily="18" charset="0"/>
                <a:cs typeface="Times New Roman" pitchFamily="18" charset="0"/>
              </a:rPr>
              <a:t>proběhl</a:t>
            </a:r>
          </a:p>
          <a:p>
            <a:r>
              <a:rPr lang="cs-CZ" sz="2000" dirty="0" smtClean="0">
                <a:solidFill>
                  <a:srgbClr val="FF0000"/>
                </a:solidFill>
                <a:latin typeface="Times New Roman" pitchFamily="18" charset="0"/>
                <a:cs typeface="Times New Roman" pitchFamily="18" charset="0"/>
              </a:rPr>
              <a:t>čas</a:t>
            </a:r>
            <a:r>
              <a:rPr lang="cs-CZ" sz="2000" b="1" dirty="0" smtClean="0">
                <a:solidFill>
                  <a:srgbClr val="FF0000"/>
                </a:solidFill>
                <a:latin typeface="Times New Roman" pitchFamily="18" charset="0"/>
                <a:cs typeface="Times New Roman" pitchFamily="18" charset="0"/>
              </a:rPr>
              <a:t> přítomný</a:t>
            </a:r>
            <a:r>
              <a:rPr lang="cs-CZ" sz="2000" b="1" dirty="0" smtClean="0">
                <a:latin typeface="Times New Roman" pitchFamily="18" charset="0"/>
                <a:cs typeface="Times New Roman" pitchFamily="18" charset="0"/>
              </a:rPr>
              <a:t>   </a:t>
            </a:r>
            <a:r>
              <a:rPr lang="cs-CZ" sz="2000" dirty="0" smtClean="0">
                <a:latin typeface="Times New Roman" pitchFamily="18" charset="0"/>
                <a:cs typeface="Times New Roman" pitchFamily="18" charset="0"/>
              </a:rPr>
              <a:t>vyjadřuje </a:t>
            </a:r>
            <a:r>
              <a:rPr lang="cs-CZ" sz="2000" b="1" dirty="0" smtClean="0">
                <a:latin typeface="Times New Roman" pitchFamily="18" charset="0"/>
                <a:cs typeface="Times New Roman" pitchFamily="18" charset="0"/>
              </a:rPr>
              <a:t>děj</a:t>
            </a:r>
            <a:r>
              <a:rPr lang="cs-CZ" sz="2000" dirty="0" smtClean="0">
                <a:latin typeface="Times New Roman" pitchFamily="18" charset="0"/>
                <a:cs typeface="Times New Roman" pitchFamily="18" charset="0"/>
              </a:rPr>
              <a:t>, který právě </a:t>
            </a:r>
            <a:r>
              <a:rPr lang="cs-CZ" sz="2000" b="1" dirty="0" smtClean="0">
                <a:latin typeface="Times New Roman" pitchFamily="18" charset="0"/>
                <a:cs typeface="Times New Roman" pitchFamily="18" charset="0"/>
              </a:rPr>
              <a:t>probíhá </a:t>
            </a:r>
          </a:p>
          <a:p>
            <a:r>
              <a:rPr lang="cs-CZ" sz="2000" dirty="0" smtClean="0">
                <a:solidFill>
                  <a:srgbClr val="FF0000"/>
                </a:solidFill>
                <a:latin typeface="Times New Roman" pitchFamily="18" charset="0"/>
                <a:cs typeface="Times New Roman" pitchFamily="18" charset="0"/>
              </a:rPr>
              <a:t>čas</a:t>
            </a:r>
            <a:r>
              <a:rPr lang="cs-CZ" sz="2000" b="1" dirty="0" smtClean="0">
                <a:solidFill>
                  <a:srgbClr val="FF0000"/>
                </a:solidFill>
                <a:latin typeface="Times New Roman" pitchFamily="18" charset="0"/>
                <a:cs typeface="Times New Roman" pitchFamily="18" charset="0"/>
              </a:rPr>
              <a:t> budoucí     </a:t>
            </a:r>
            <a:r>
              <a:rPr lang="cs-CZ" sz="2000" dirty="0" smtClean="0">
                <a:latin typeface="Times New Roman" pitchFamily="18" charset="0"/>
                <a:cs typeface="Times New Roman" pitchFamily="18" charset="0"/>
              </a:rPr>
              <a:t>vyjadřuje </a:t>
            </a:r>
            <a:r>
              <a:rPr lang="cs-CZ" sz="2000" b="1" dirty="0" smtClean="0">
                <a:latin typeface="Times New Roman" pitchFamily="18" charset="0"/>
                <a:cs typeface="Times New Roman" pitchFamily="18" charset="0"/>
              </a:rPr>
              <a:t>děj</a:t>
            </a:r>
            <a:r>
              <a:rPr lang="cs-CZ" sz="2000" dirty="0" smtClean="0">
                <a:latin typeface="Times New Roman" pitchFamily="18" charset="0"/>
                <a:cs typeface="Times New Roman" pitchFamily="18" charset="0"/>
              </a:rPr>
              <a:t>, který teprve </a:t>
            </a:r>
            <a:r>
              <a:rPr lang="cs-CZ" sz="2000" b="1" dirty="0" smtClean="0">
                <a:latin typeface="Times New Roman" pitchFamily="18" charset="0"/>
                <a:cs typeface="Times New Roman" pitchFamily="18" charset="0"/>
              </a:rPr>
              <a:t>proběhne</a:t>
            </a:r>
            <a:endParaRPr lang="cs-CZ" sz="2000" b="1" dirty="0" smtClean="0">
              <a:solidFill>
                <a:srgbClr val="FF0000"/>
              </a:solidFill>
              <a:latin typeface="Times New Roman" pitchFamily="18" charset="0"/>
              <a:cs typeface="Times New Roman" pitchFamily="18" charset="0"/>
            </a:endParaRPr>
          </a:p>
        </p:txBody>
      </p:sp>
      <p:sp>
        <p:nvSpPr>
          <p:cNvPr id="11" name="TextovéPole 10"/>
          <p:cNvSpPr txBox="1"/>
          <p:nvPr/>
        </p:nvSpPr>
        <p:spPr>
          <a:xfrm>
            <a:off x="179512" y="2715766"/>
            <a:ext cx="8100292" cy="2262158"/>
          </a:xfrm>
          <a:prstGeom prst="rect">
            <a:avLst/>
          </a:prstGeom>
          <a:solidFill>
            <a:srgbClr val="FFFF99"/>
          </a:solidFill>
        </p:spPr>
        <p:txBody>
          <a:bodyPr wrap="square" rtlCol="0">
            <a:spAutoFit/>
          </a:bodyPr>
          <a:lstStyle/>
          <a:p>
            <a:pPr>
              <a:lnSpc>
                <a:spcPct val="150000"/>
              </a:lnSpc>
            </a:pPr>
            <a:r>
              <a:rPr lang="cs-CZ" sz="1400" b="1" i="1" dirty="0" smtClean="0">
                <a:latin typeface="Times New Roman" pitchFamily="18" charset="0"/>
                <a:cs typeface="Times New Roman" pitchFamily="18" charset="0"/>
              </a:rPr>
              <a:t>Doplň do vět vhodná slovesa a urči u nich čas.</a:t>
            </a:r>
          </a:p>
          <a:p>
            <a:pPr>
              <a:lnSpc>
                <a:spcPct val="150000"/>
              </a:lnSpc>
            </a:pPr>
            <a:r>
              <a:rPr lang="cs-CZ" sz="1600" dirty="0" smtClean="0">
                <a:latin typeface="Times New Roman" pitchFamily="18" charset="0"/>
                <a:cs typeface="Times New Roman" pitchFamily="18" charset="0"/>
              </a:rPr>
              <a:t>Tatínek se ve škole dobře ……….... Maminka zítra ……………. svíčkovou. Dnes ………… ………... v pokojíčku. Ve středu ………………. čtvrtletní práci z matematiky. Kdy k nám ……………. na návštěvu? Dinosauři již dávno …………….. Auto se nám …………. Alík se ………………… na sluníčku. Večer si ………………… novou knížku. Na zahradě nám ………………… všechny květiny. Kamil si se mnou ….............…. fotbal.</a:t>
            </a:r>
          </a:p>
        </p:txBody>
      </p:sp>
      <p:pic>
        <p:nvPicPr>
          <p:cNvPr id="3075" name="Picture 3" descr="C:\Users\Dana Brádková\AppData\Local\Microsoft\Windows\Temporary Internet Files\Content.IE5\IQUHEG8E\MP900433156[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2731"/>
          <a:stretch/>
        </p:blipFill>
        <p:spPr bwMode="auto">
          <a:xfrm>
            <a:off x="8028383" y="4083918"/>
            <a:ext cx="978266" cy="96949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Dana Brádková\AppData\Local\Microsoft\Windows\Temporary Internet Files\Content.IE5\VSBUT2CN\MC900337946[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24328" y="1286437"/>
            <a:ext cx="1390061" cy="707679"/>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Dana Brádková\AppData\Local\Microsoft\Windows\Temporary Internet Files\Content.IE5\WI1ER6KY\MC900356925[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4570" y="984687"/>
            <a:ext cx="909212" cy="13111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430887"/>
            <a:ext cx="3996952" cy="594066"/>
          </a:xfrm>
        </p:spPr>
        <p:txBody>
          <a:bodyPr>
            <a:normAutofit/>
          </a:bodyPr>
          <a:lstStyle/>
          <a:p>
            <a:pPr algn="l"/>
            <a:r>
              <a:rPr lang="cs-CZ" sz="2500" b="1" dirty="0" smtClean="0">
                <a:latin typeface="Times New Roman" pitchFamily="18" charset="0"/>
                <a:cs typeface="Times New Roman" pitchFamily="18" charset="0"/>
              </a:rPr>
              <a:t>37.5 Procvičení a příklady</a:t>
            </a:r>
            <a:endParaRPr lang="cs-CZ" sz="2500" b="1" dirty="0">
              <a:latin typeface="Times New Roman" pitchFamily="18" charset="0"/>
              <a:cs typeface="Times New Roman" pitchFamily="18" charset="0"/>
            </a:endParaRPr>
          </a:p>
        </p:txBody>
      </p:sp>
      <p:sp>
        <p:nvSpPr>
          <p:cNvPr id="16" name="TextovéPole 15"/>
          <p:cNvSpPr txBox="1"/>
          <p:nvPr/>
        </p:nvSpPr>
        <p:spPr>
          <a:xfrm>
            <a:off x="0" y="0"/>
            <a:ext cx="9144000" cy="430887"/>
          </a:xfrm>
          <a:prstGeom prst="rect">
            <a:avLst/>
          </a:prstGeom>
          <a:solidFill>
            <a:schemeClr val="accent6">
              <a:lumMod val="40000"/>
              <a:lumOff val="60000"/>
            </a:schemeClr>
          </a:solidFill>
        </p:spPr>
        <p:txBody>
          <a:bodyPr wrap="square" rtlCol="0">
            <a:spAutoFit/>
          </a:bodyPr>
          <a:lstStyle/>
          <a:p>
            <a:r>
              <a:rPr lang="cs-CZ" sz="1200" b="1" dirty="0" smtClean="0">
                <a:solidFill>
                  <a:schemeClr val="accent3">
                    <a:lumMod val="50000"/>
                  </a:schemeClr>
                </a:solidFill>
                <a:latin typeface="Times New Roman" pitchFamily="18" charset="0"/>
                <a:cs typeface="Times New Roman" pitchFamily="18" charset="0"/>
              </a:rPr>
              <a:t>Elektronická  učebnice - 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200" b="1" dirty="0" smtClean="0">
                <a:solidFill>
                  <a:schemeClr val="accent3">
                    <a:lumMod val="50000"/>
                  </a:schemeClr>
                </a:solidFill>
                <a:latin typeface="Times New Roman" pitchFamily="18" charset="0"/>
                <a:cs typeface="Times New Roman" pitchFamily="18" charset="0"/>
              </a:rPr>
              <a:t>Český jazyk</a:t>
            </a:r>
          </a:p>
          <a:p>
            <a:endParaRPr lang="cs-CZ" sz="1000" dirty="0">
              <a:latin typeface="Times New Roman" pitchFamily="18" charset="0"/>
              <a:cs typeface="Times New Roman" pitchFamily="18" charset="0"/>
            </a:endParaRPr>
          </a:p>
        </p:txBody>
      </p:sp>
      <p:pic>
        <p:nvPicPr>
          <p:cNvPr id="2051" name="Picture 3" descr="C:\Users\Dana Brádková\AppData\Local\Microsoft\Windows\Temporary Internet Files\Content.IE5\WI1ER6KY\MP900449089[1].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12550" t="8264" r="13121" b="10982"/>
          <a:stretch/>
        </p:blipFill>
        <p:spPr bwMode="auto">
          <a:xfrm>
            <a:off x="7020272" y="699542"/>
            <a:ext cx="1586086" cy="1723210"/>
          </a:xfrm>
          <a:prstGeom prst="rect">
            <a:avLst/>
          </a:prstGeom>
          <a:noFill/>
          <a:extLst>
            <a:ext uri="{909E8E84-426E-40DD-AFC4-6F175D3DCCD1}">
              <a14:hiddenFill xmlns:a14="http://schemas.microsoft.com/office/drawing/2010/main">
                <a:solidFill>
                  <a:srgbClr val="FFFFFF"/>
                </a:solidFill>
              </a14:hiddenFill>
            </a:ext>
          </a:extLst>
        </p:spPr>
      </p:pic>
      <p:sp>
        <p:nvSpPr>
          <p:cNvPr id="18" name="TextovéPole 17"/>
          <p:cNvSpPr txBox="1"/>
          <p:nvPr/>
        </p:nvSpPr>
        <p:spPr>
          <a:xfrm>
            <a:off x="1403648" y="2931790"/>
            <a:ext cx="7702252" cy="2031325"/>
          </a:xfrm>
          <a:prstGeom prst="rect">
            <a:avLst/>
          </a:prstGeom>
          <a:solidFill>
            <a:srgbClr val="FFFF99"/>
          </a:solidFill>
        </p:spPr>
        <p:txBody>
          <a:bodyPr wrap="square" numCol="1" rtlCol="0">
            <a:spAutoFit/>
          </a:bodyPr>
          <a:lstStyle/>
          <a:p>
            <a:pPr>
              <a:lnSpc>
                <a:spcPct val="150000"/>
              </a:lnSpc>
            </a:pPr>
            <a:r>
              <a:rPr lang="cs-CZ" sz="1400" b="1" i="1" dirty="0" smtClean="0">
                <a:latin typeface="Times New Roman" pitchFamily="18" charset="0"/>
                <a:cs typeface="Times New Roman" pitchFamily="18" charset="0"/>
              </a:rPr>
              <a:t>Doplň vhodná slovesa.</a:t>
            </a:r>
            <a:endParaRPr lang="cs-CZ" sz="1400" b="1" dirty="0">
              <a:latin typeface="Times New Roman" pitchFamily="18" charset="0"/>
              <a:cs typeface="Times New Roman" pitchFamily="18" charset="0"/>
            </a:endParaRPr>
          </a:p>
          <a:p>
            <a:pPr>
              <a:lnSpc>
                <a:spcPct val="150000"/>
              </a:lnSpc>
            </a:pPr>
            <a:r>
              <a:rPr lang="cs-CZ" sz="1400" dirty="0" smtClean="0">
                <a:latin typeface="Times New Roman" pitchFamily="18" charset="0"/>
                <a:cs typeface="Times New Roman" pitchFamily="18" charset="0"/>
              </a:rPr>
              <a:t>Auto................................. .              Zvonek........................... .                  Muzika............................... .  </a:t>
            </a:r>
          </a:p>
          <a:p>
            <a:pPr>
              <a:lnSpc>
                <a:spcPct val="150000"/>
              </a:lnSpc>
            </a:pPr>
            <a:r>
              <a:rPr lang="cs-CZ" sz="1400" dirty="0" smtClean="0">
                <a:latin typeface="Times New Roman" pitchFamily="18" charset="0"/>
                <a:cs typeface="Times New Roman" pitchFamily="18" charset="0"/>
              </a:rPr>
              <a:t>Voda................................. .              Sníh................................ .                  Letadlo............................... .</a:t>
            </a:r>
          </a:p>
          <a:p>
            <a:pPr>
              <a:lnSpc>
                <a:spcPct val="150000"/>
              </a:lnSpc>
            </a:pPr>
            <a:r>
              <a:rPr lang="cs-CZ" sz="1400" dirty="0" smtClean="0">
                <a:latin typeface="Times New Roman" pitchFamily="18" charset="0"/>
                <a:cs typeface="Times New Roman" pitchFamily="18" charset="0"/>
              </a:rPr>
              <a:t>Kočka............................... .              Květiny.......................... .                   Medvěd.............................. .</a:t>
            </a:r>
          </a:p>
          <a:p>
            <a:pPr>
              <a:lnSpc>
                <a:spcPct val="150000"/>
              </a:lnSpc>
            </a:pPr>
            <a:r>
              <a:rPr lang="cs-CZ" sz="1400" dirty="0" smtClean="0">
                <a:latin typeface="Times New Roman" pitchFamily="18" charset="0"/>
                <a:cs typeface="Times New Roman" pitchFamily="18" charset="0"/>
              </a:rPr>
              <a:t>Komár............................... .              Pára............................... .                   Oheň................................... .</a:t>
            </a:r>
          </a:p>
          <a:p>
            <a:pPr>
              <a:lnSpc>
                <a:spcPct val="150000"/>
              </a:lnSpc>
            </a:pPr>
            <a:r>
              <a:rPr lang="cs-CZ" sz="1400" dirty="0" smtClean="0">
                <a:latin typeface="Times New Roman" pitchFamily="18" charset="0"/>
                <a:cs typeface="Times New Roman" pitchFamily="18" charset="0"/>
              </a:rPr>
              <a:t>Žáby.................................. .              Vlk................................ .                    Ptáci................................... .</a:t>
            </a:r>
          </a:p>
        </p:txBody>
      </p:sp>
      <p:pic>
        <p:nvPicPr>
          <p:cNvPr id="2052" name="Picture 4" descr="C:\Users\Dana Brádková\AppData\Local\Microsoft\Windows\Temporary Internet Files\Content.IE5\7RM2JTPB\MP900433157[1].jpg"/>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t="23628" r="18067" b="11043"/>
          <a:stretch/>
        </p:blipFill>
        <p:spPr bwMode="auto">
          <a:xfrm>
            <a:off x="-252536" y="3732872"/>
            <a:ext cx="1517129" cy="1209675"/>
          </a:xfrm>
          <a:prstGeom prst="rect">
            <a:avLst/>
          </a:prstGeom>
          <a:noFill/>
          <a:extLst>
            <a:ext uri="{909E8E84-426E-40DD-AFC4-6F175D3DCCD1}">
              <a14:hiddenFill xmlns:a14="http://schemas.microsoft.com/office/drawing/2010/main">
                <a:solidFill>
                  <a:srgbClr val="FFFFFF"/>
                </a:solidFill>
              </a14:hiddenFill>
            </a:ext>
          </a:extLst>
        </p:spPr>
      </p:pic>
      <p:sp>
        <p:nvSpPr>
          <p:cNvPr id="8" name="TextovéPole 7"/>
          <p:cNvSpPr txBox="1"/>
          <p:nvPr/>
        </p:nvSpPr>
        <p:spPr>
          <a:xfrm>
            <a:off x="469340" y="1131590"/>
            <a:ext cx="5688632" cy="1569660"/>
          </a:xfrm>
          <a:prstGeom prst="rect">
            <a:avLst/>
          </a:prstGeom>
          <a:solidFill>
            <a:srgbClr val="FFFF99"/>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cs-CZ" sz="1600" b="1" dirty="0" smtClean="0">
                <a:solidFill>
                  <a:schemeClr val="tx1"/>
                </a:solidFill>
                <a:latin typeface="Times New Roman" pitchFamily="18" charset="0"/>
                <a:cs typeface="Times New Roman" pitchFamily="18" charset="0"/>
              </a:rPr>
              <a:t>Urči osobu a číslo u sloves.</a:t>
            </a:r>
          </a:p>
          <a:p>
            <a:r>
              <a:rPr lang="cs-CZ" sz="1600" dirty="0" smtClean="0">
                <a:solidFill>
                  <a:schemeClr val="tx1"/>
                </a:solidFill>
                <a:latin typeface="Times New Roman" pitchFamily="18" charset="0"/>
                <a:cs typeface="Times New Roman" pitchFamily="18" charset="0"/>
              </a:rPr>
              <a:t>otevírají - 		psala - 		chrání - 		</a:t>
            </a:r>
          </a:p>
          <a:p>
            <a:r>
              <a:rPr lang="cs-CZ" sz="1600" dirty="0" smtClean="0">
                <a:solidFill>
                  <a:schemeClr val="tx1"/>
                </a:solidFill>
                <a:latin typeface="Times New Roman" pitchFamily="18" charset="0"/>
                <a:cs typeface="Times New Roman" pitchFamily="18" charset="0"/>
              </a:rPr>
              <a:t>uvidíš - 		sedím - 		vyrostli - 		</a:t>
            </a:r>
          </a:p>
          <a:p>
            <a:r>
              <a:rPr lang="cs-CZ" sz="1600" dirty="0" smtClean="0">
                <a:solidFill>
                  <a:schemeClr val="tx1"/>
                </a:solidFill>
                <a:latin typeface="Times New Roman" pitchFamily="18" charset="0"/>
                <a:cs typeface="Times New Roman" pitchFamily="18" charset="0"/>
              </a:rPr>
              <a:t>skočil jsem - 	vařil - 		lyžujete - 		</a:t>
            </a:r>
          </a:p>
          <a:p>
            <a:r>
              <a:rPr lang="cs-CZ" sz="1600" dirty="0" smtClean="0">
                <a:solidFill>
                  <a:schemeClr val="tx1"/>
                </a:solidFill>
                <a:latin typeface="Times New Roman" pitchFamily="18" charset="0"/>
                <a:cs typeface="Times New Roman" pitchFamily="18" charset="0"/>
              </a:rPr>
              <a:t>pláče - 		hrajeme si - 	budeš se učit - 	</a:t>
            </a:r>
          </a:p>
          <a:p>
            <a:r>
              <a:rPr lang="cs-CZ" sz="1600" dirty="0" smtClean="0">
                <a:solidFill>
                  <a:schemeClr val="tx1"/>
                </a:solidFill>
                <a:latin typeface="Times New Roman" pitchFamily="18" charset="0"/>
                <a:cs typeface="Times New Roman" pitchFamily="18" charset="0"/>
              </a:rPr>
              <a:t>zametou - 		plave - 		postavili - 	</a:t>
            </a:r>
            <a:r>
              <a:rPr lang="cs-CZ" sz="1600" b="1" dirty="0" smtClean="0">
                <a:solidFill>
                  <a:schemeClr val="tx1"/>
                </a:solidFill>
                <a:latin typeface="Times New Roman" pitchFamily="18" charset="0"/>
                <a:cs typeface="Times New Roman" pitchFamily="18" charset="0"/>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additive="base">
                                        <p:cTn id="7" dur="500" fill="hold"/>
                                        <p:tgtEl>
                                          <p:spTgt spid="2051"/>
                                        </p:tgtEl>
                                        <p:attrNameLst>
                                          <p:attrName>ppt_x</p:attrName>
                                        </p:attrNameLst>
                                      </p:cBhvr>
                                      <p:tavLst>
                                        <p:tav tm="0">
                                          <p:val>
                                            <p:strVal val="#ppt_x"/>
                                          </p:val>
                                        </p:tav>
                                        <p:tav tm="100000">
                                          <p:val>
                                            <p:strVal val="#ppt_x"/>
                                          </p:val>
                                        </p:tav>
                                      </p:tavLst>
                                    </p:anim>
                                    <p:anim calcmode="lin" valueType="num">
                                      <p:cBhvr additive="base">
                                        <p:cTn id="8" dur="500" fill="hold"/>
                                        <p:tgtEl>
                                          <p:spTgt spid="205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52"/>
                                        </p:tgtEl>
                                        <p:attrNameLst>
                                          <p:attrName>style.visibility</p:attrName>
                                        </p:attrNameLst>
                                      </p:cBhvr>
                                      <p:to>
                                        <p:strVal val="visible"/>
                                      </p:to>
                                    </p:set>
                                    <p:anim calcmode="lin" valueType="num">
                                      <p:cBhvr additive="base">
                                        <p:cTn id="11" dur="500" fill="hold"/>
                                        <p:tgtEl>
                                          <p:spTgt spid="2052"/>
                                        </p:tgtEl>
                                        <p:attrNameLst>
                                          <p:attrName>ppt_x</p:attrName>
                                        </p:attrNameLst>
                                      </p:cBhvr>
                                      <p:tavLst>
                                        <p:tav tm="0">
                                          <p:val>
                                            <p:strVal val="#ppt_x"/>
                                          </p:val>
                                        </p:tav>
                                        <p:tav tm="100000">
                                          <p:val>
                                            <p:strVal val="#ppt_x"/>
                                          </p:val>
                                        </p:tav>
                                      </p:tavLst>
                                    </p:anim>
                                    <p:anim calcmode="lin" valueType="num">
                                      <p:cBhvr additive="base">
                                        <p:cTn id="12"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492443"/>
            <a:ext cx="4284984" cy="594066"/>
          </a:xfrm>
        </p:spPr>
        <p:txBody>
          <a:bodyPr>
            <a:normAutofit/>
          </a:bodyPr>
          <a:lstStyle/>
          <a:p>
            <a:pPr algn="l"/>
            <a:r>
              <a:rPr lang="cs-CZ" sz="2500" b="1" dirty="0" smtClean="0">
                <a:latin typeface="Times New Roman" pitchFamily="18" charset="0"/>
                <a:cs typeface="Times New Roman" pitchFamily="18" charset="0"/>
              </a:rPr>
              <a:t>37.6 Něco navíc pro šikovné</a:t>
            </a:r>
            <a:endParaRPr lang="cs-CZ" sz="2500" b="1" dirty="0">
              <a:latin typeface="Times New Roman" pitchFamily="18" charset="0"/>
              <a:cs typeface="Times New Roman" pitchFamily="18" charset="0"/>
            </a:endParaRPr>
          </a:p>
        </p:txBody>
      </p:sp>
      <p:sp>
        <p:nvSpPr>
          <p:cNvPr id="16" name="TextovéPole 15"/>
          <p:cNvSpPr txBox="1"/>
          <p:nvPr/>
        </p:nvSpPr>
        <p:spPr>
          <a:xfrm>
            <a:off x="0" y="0"/>
            <a:ext cx="9144000" cy="430887"/>
          </a:xfrm>
          <a:prstGeom prst="rect">
            <a:avLst/>
          </a:prstGeom>
          <a:solidFill>
            <a:schemeClr val="accent6">
              <a:lumMod val="40000"/>
              <a:lumOff val="60000"/>
            </a:schemeClr>
          </a:solidFill>
        </p:spPr>
        <p:txBody>
          <a:bodyPr wrap="square" rtlCol="0">
            <a:spAutoFit/>
          </a:bodyPr>
          <a:lstStyle/>
          <a:p>
            <a:r>
              <a:rPr lang="cs-CZ" sz="1200" b="1" dirty="0" smtClean="0">
                <a:solidFill>
                  <a:schemeClr val="accent3">
                    <a:lumMod val="50000"/>
                  </a:schemeClr>
                </a:solidFill>
                <a:latin typeface="Times New Roman" pitchFamily="18" charset="0"/>
                <a:cs typeface="Times New Roman" pitchFamily="18" charset="0"/>
              </a:rPr>
              <a:t>Elektronická  učebnice - 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200" b="1" dirty="0" smtClean="0">
                <a:solidFill>
                  <a:schemeClr val="accent3">
                    <a:lumMod val="50000"/>
                  </a:schemeClr>
                </a:solidFill>
                <a:latin typeface="Times New Roman" pitchFamily="18" charset="0"/>
                <a:cs typeface="Times New Roman" pitchFamily="18" charset="0"/>
              </a:rPr>
              <a:t>Český jazyk</a:t>
            </a:r>
          </a:p>
          <a:p>
            <a:endParaRPr lang="cs-CZ" sz="1000" dirty="0">
              <a:latin typeface="Times New Roman" pitchFamily="18" charset="0"/>
              <a:cs typeface="Times New Roman" pitchFamily="18" charset="0"/>
            </a:endParaRPr>
          </a:p>
        </p:txBody>
      </p:sp>
      <p:sp>
        <p:nvSpPr>
          <p:cNvPr id="5" name="TextovéPole 4"/>
          <p:cNvSpPr txBox="1"/>
          <p:nvPr/>
        </p:nvSpPr>
        <p:spPr>
          <a:xfrm>
            <a:off x="127298" y="1310655"/>
            <a:ext cx="7569274" cy="3662541"/>
          </a:xfrm>
          <a:prstGeom prst="rect">
            <a:avLst/>
          </a:prstGeom>
          <a:solidFill>
            <a:srgbClr val="FFFF99"/>
          </a:solidFill>
        </p:spPr>
        <p:txBody>
          <a:bodyPr wrap="square" rtlCol="0">
            <a:spAutoFit/>
          </a:bodyPr>
          <a:lstStyle/>
          <a:p>
            <a:endParaRPr lang="cs-CZ" sz="1600" b="1" dirty="0" smtClean="0">
              <a:latin typeface="Times New Roman" pitchFamily="18" charset="0"/>
              <a:cs typeface="Times New Roman" pitchFamily="18" charset="0"/>
            </a:endParaRPr>
          </a:p>
          <a:p>
            <a:r>
              <a:rPr lang="cs-CZ" sz="1600" b="1" dirty="0" smtClean="0">
                <a:latin typeface="Times New Roman" pitchFamily="18" charset="0"/>
                <a:cs typeface="Times New Roman" pitchFamily="18" charset="0"/>
              </a:rPr>
              <a:t>Vyčasuj</a:t>
            </a:r>
            <a:r>
              <a:rPr lang="cs-CZ" sz="1600" dirty="0" smtClean="0">
                <a:latin typeface="Times New Roman" pitchFamily="18" charset="0"/>
                <a:cs typeface="Times New Roman" pitchFamily="18" charset="0"/>
              </a:rPr>
              <a:t> sloveso </a:t>
            </a:r>
            <a:r>
              <a:rPr lang="cs-CZ" sz="1600" b="1" dirty="0" smtClean="0">
                <a:latin typeface="Times New Roman" pitchFamily="18" charset="0"/>
                <a:cs typeface="Times New Roman" pitchFamily="18" charset="0"/>
              </a:rPr>
              <a:t>sedět </a:t>
            </a:r>
            <a:r>
              <a:rPr lang="cs-CZ" sz="1600" b="1" i="1" dirty="0" smtClean="0">
                <a:latin typeface="Times New Roman" pitchFamily="18" charset="0"/>
                <a:cs typeface="Times New Roman" pitchFamily="18" charset="0"/>
              </a:rPr>
              <a:t>v minulém, přítomném a budoucím čase.</a:t>
            </a:r>
          </a:p>
          <a:p>
            <a:endParaRPr lang="cs-CZ" sz="1600" b="1" i="1" dirty="0" smtClean="0">
              <a:latin typeface="Times New Roman" pitchFamily="18" charset="0"/>
              <a:cs typeface="Times New Roman" pitchFamily="18" charset="0"/>
            </a:endParaRPr>
          </a:p>
          <a:p>
            <a:r>
              <a:rPr lang="cs-CZ" sz="1600" dirty="0" smtClean="0">
                <a:latin typeface="Times New Roman" pitchFamily="18" charset="0"/>
                <a:cs typeface="Times New Roman" pitchFamily="18" charset="0"/>
              </a:rPr>
              <a:t>                    čas minulý                        čas přítomný                               čas budoucí</a:t>
            </a:r>
          </a:p>
          <a:p>
            <a:pPr>
              <a:lnSpc>
                <a:spcPct val="150000"/>
              </a:lnSpc>
            </a:pPr>
            <a:r>
              <a:rPr lang="cs-CZ" sz="1600" dirty="0" smtClean="0">
                <a:latin typeface="Times New Roman" pitchFamily="18" charset="0"/>
                <a:cs typeface="Times New Roman" pitchFamily="18" charset="0"/>
              </a:rPr>
              <a:t>1.os.č.j.</a:t>
            </a:r>
          </a:p>
          <a:p>
            <a:pPr>
              <a:lnSpc>
                <a:spcPct val="150000"/>
              </a:lnSpc>
            </a:pPr>
            <a:r>
              <a:rPr lang="cs-CZ" sz="1600" dirty="0" smtClean="0">
                <a:latin typeface="Times New Roman" pitchFamily="18" charset="0"/>
                <a:cs typeface="Times New Roman" pitchFamily="18" charset="0"/>
              </a:rPr>
              <a:t>2.os.č.j.</a:t>
            </a:r>
          </a:p>
          <a:p>
            <a:pPr>
              <a:lnSpc>
                <a:spcPct val="150000"/>
              </a:lnSpc>
            </a:pPr>
            <a:r>
              <a:rPr lang="cs-CZ" sz="1600" dirty="0" smtClean="0">
                <a:latin typeface="Times New Roman" pitchFamily="18" charset="0"/>
                <a:cs typeface="Times New Roman" pitchFamily="18" charset="0"/>
              </a:rPr>
              <a:t>3.os.č.j.</a:t>
            </a:r>
          </a:p>
          <a:p>
            <a:pPr>
              <a:lnSpc>
                <a:spcPct val="150000"/>
              </a:lnSpc>
            </a:pPr>
            <a:endParaRPr lang="cs-CZ" sz="1600" dirty="0">
              <a:latin typeface="Times New Roman" pitchFamily="18" charset="0"/>
              <a:cs typeface="Times New Roman" pitchFamily="18" charset="0"/>
            </a:endParaRPr>
          </a:p>
          <a:p>
            <a:pPr>
              <a:lnSpc>
                <a:spcPct val="150000"/>
              </a:lnSpc>
            </a:pPr>
            <a:r>
              <a:rPr lang="cs-CZ" sz="1600" dirty="0" smtClean="0">
                <a:latin typeface="Times New Roman" pitchFamily="18" charset="0"/>
                <a:cs typeface="Times New Roman" pitchFamily="18" charset="0"/>
              </a:rPr>
              <a:t>1.os.č.mn.</a:t>
            </a:r>
          </a:p>
          <a:p>
            <a:pPr>
              <a:lnSpc>
                <a:spcPct val="150000"/>
              </a:lnSpc>
            </a:pPr>
            <a:r>
              <a:rPr lang="cs-CZ" sz="1600" dirty="0" smtClean="0">
                <a:latin typeface="Times New Roman" pitchFamily="18" charset="0"/>
                <a:cs typeface="Times New Roman" pitchFamily="18" charset="0"/>
              </a:rPr>
              <a:t>2.os.č.mn.</a:t>
            </a:r>
          </a:p>
          <a:p>
            <a:pPr>
              <a:lnSpc>
                <a:spcPct val="150000"/>
              </a:lnSpc>
            </a:pPr>
            <a:r>
              <a:rPr lang="cs-CZ" sz="1600" dirty="0" smtClean="0">
                <a:latin typeface="Times New Roman" pitchFamily="18" charset="0"/>
                <a:cs typeface="Times New Roman" pitchFamily="18" charset="0"/>
              </a:rPr>
              <a:t>3.os.č.mn.</a:t>
            </a:r>
          </a:p>
        </p:txBody>
      </p:sp>
      <p:pic>
        <p:nvPicPr>
          <p:cNvPr id="12" name="Obrázek 11" descr="C:\Users\Dana Brádková\AppData\Local\Microsoft\Windows\Temporary Internet Files\Content.IE5\WI1ER6KY\MC900078997[1].wm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15622" y="483518"/>
            <a:ext cx="1186061" cy="1161698"/>
          </a:xfrm>
          <a:prstGeom prst="rect">
            <a:avLst/>
          </a:prstGeom>
          <a:noFill/>
          <a:ln>
            <a:noFill/>
          </a:ln>
        </p:spPr>
      </p:pic>
      <p:pic>
        <p:nvPicPr>
          <p:cNvPr id="13" name="Obrázek 12" descr="C:\Users\Dana Brádková\AppData\Local\Microsoft\Windows\Temporary Internet Files\Content.IE5\VSBUT2CN\MC900434981[1].wmf"/>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34325" y="2006293"/>
            <a:ext cx="1085850" cy="1360805"/>
          </a:xfrm>
          <a:prstGeom prst="rect">
            <a:avLst/>
          </a:prstGeom>
          <a:noFill/>
          <a:ln>
            <a:noFill/>
          </a:ln>
        </p:spPr>
      </p:pic>
      <p:pic>
        <p:nvPicPr>
          <p:cNvPr id="14" name="Obrázek 13" descr="C:\Users\Dana Brádková\AppData\Local\Microsoft\Windows\Temporary Internet Files\Content.IE5\7RM2JTPB\MP900446574[1].jpg"/>
          <p:cNvPicPr/>
          <p:nvPr/>
        </p:nvPicPr>
        <p:blipFill>
          <a:blip r:embed="rId5" cstate="print">
            <a:extLst>
              <a:ext uri="{BEBA8EAE-BF5A-486C-A8C5-ECC9F3942E4B}">
                <a14:imgProps xmlns:a14="http://schemas.microsoft.com/office/drawing/2010/main">
                  <a14:imgLayer r:embed="rId6">
                    <a14:imgEffect>
                      <a14:backgroundRemoval t="0" b="95540" l="10000" r="100000"/>
                    </a14:imgEffect>
                  </a14:imgLayer>
                </a14:imgProps>
              </a:ext>
              <a:ext uri="{28A0092B-C50C-407E-A947-70E740481C1C}">
                <a14:useLocalDpi xmlns:a14="http://schemas.microsoft.com/office/drawing/2010/main" val="0"/>
              </a:ext>
            </a:extLst>
          </a:blip>
          <a:srcRect/>
          <a:stretch>
            <a:fillRect/>
          </a:stretch>
        </p:blipFill>
        <p:spPr bwMode="auto">
          <a:xfrm>
            <a:off x="6372200" y="475482"/>
            <a:ext cx="1184673" cy="835173"/>
          </a:xfrm>
          <a:prstGeom prst="rect">
            <a:avLst/>
          </a:prstGeom>
          <a:noFill/>
          <a:ln>
            <a:noFill/>
          </a:ln>
        </p:spPr>
      </p:pic>
      <p:pic>
        <p:nvPicPr>
          <p:cNvPr id="15" name="Obrázek 14" descr="C:\Users\Dana Brádková\AppData\Local\Microsoft\Windows\Temporary Internet Files\Content.IE5\7RM2JTPB\MP900446596[1].jpg"/>
          <p:cNvPicPr/>
          <p:nvPr/>
        </p:nvPicPr>
        <p:blipFill>
          <a:blip r:embed="rId7" cstate="print">
            <a:extLst>
              <a:ext uri="{BEBA8EAE-BF5A-486C-A8C5-ECC9F3942E4B}">
                <a14:imgProps xmlns:a14="http://schemas.microsoft.com/office/drawing/2010/main">
                  <a14:imgLayer r:embed="rId8">
                    <a14:imgEffect>
                      <a14:backgroundRemoval t="2222" b="90000" l="3608" r="89899"/>
                    </a14:imgEffect>
                  </a14:imgLayer>
                </a14:imgProps>
              </a:ext>
              <a:ext uri="{28A0092B-C50C-407E-A947-70E740481C1C}">
                <a14:useLocalDpi xmlns:a14="http://schemas.microsoft.com/office/drawing/2010/main" val="0"/>
              </a:ext>
            </a:extLst>
          </a:blip>
          <a:srcRect/>
          <a:stretch>
            <a:fillRect/>
          </a:stretch>
        </p:blipFill>
        <p:spPr bwMode="auto">
          <a:xfrm>
            <a:off x="7872412" y="3507854"/>
            <a:ext cx="1209675" cy="1466056"/>
          </a:xfrm>
          <a:prstGeom prst="rect">
            <a:avLst/>
          </a:prstGeom>
          <a:noFill/>
          <a:ln>
            <a:noFill/>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48354" y="492443"/>
            <a:ext cx="1787341" cy="594066"/>
          </a:xfrm>
        </p:spPr>
        <p:txBody>
          <a:bodyPr>
            <a:normAutofit/>
          </a:bodyPr>
          <a:lstStyle/>
          <a:p>
            <a:pPr algn="l"/>
            <a:r>
              <a:rPr lang="cs-CZ" sz="2500" b="1" dirty="0" smtClean="0">
                <a:latin typeface="Times New Roman" pitchFamily="18" charset="0"/>
                <a:cs typeface="Times New Roman" pitchFamily="18" charset="0"/>
              </a:rPr>
              <a:t>37.7 CLIL</a:t>
            </a:r>
            <a:endParaRPr lang="cs-CZ" sz="2500" b="1" dirty="0">
              <a:latin typeface="Times New Roman" pitchFamily="18" charset="0"/>
              <a:cs typeface="Times New Roman" pitchFamily="18" charset="0"/>
            </a:endParaRPr>
          </a:p>
        </p:txBody>
      </p:sp>
      <p:sp>
        <p:nvSpPr>
          <p:cNvPr id="11" name="TextovéPole 10">
            <a:hlinkClick r:id="rId3"/>
          </p:cNvPr>
          <p:cNvSpPr txBox="1"/>
          <p:nvPr/>
        </p:nvSpPr>
        <p:spPr>
          <a:xfrm>
            <a:off x="6516216" y="3867895"/>
            <a:ext cx="2304256" cy="461665"/>
          </a:xfrm>
          <a:prstGeom prst="rect">
            <a:avLst/>
          </a:prstGeom>
          <a:noFill/>
        </p:spPr>
        <p:txBody>
          <a:bodyPr wrap="square" rtlCol="0">
            <a:spAutoFit/>
          </a:bodyPr>
          <a:lstStyle/>
          <a:p>
            <a:endParaRPr lang="cs-CZ" sz="1200" dirty="0" smtClean="0"/>
          </a:p>
          <a:p>
            <a:endParaRPr lang="cs-CZ" sz="1200" dirty="0"/>
          </a:p>
        </p:txBody>
      </p:sp>
      <p:sp>
        <p:nvSpPr>
          <p:cNvPr id="17" name="TextovéPole 16"/>
          <p:cNvSpPr txBox="1"/>
          <p:nvPr/>
        </p:nvSpPr>
        <p:spPr>
          <a:xfrm>
            <a:off x="0" y="0"/>
            <a:ext cx="9144000" cy="430887"/>
          </a:xfrm>
          <a:prstGeom prst="rect">
            <a:avLst/>
          </a:prstGeom>
          <a:solidFill>
            <a:schemeClr val="accent6">
              <a:lumMod val="40000"/>
              <a:lumOff val="60000"/>
            </a:schemeClr>
          </a:solidFill>
        </p:spPr>
        <p:txBody>
          <a:bodyPr wrap="square" rtlCol="0">
            <a:spAutoFit/>
          </a:bodyPr>
          <a:lstStyle/>
          <a:p>
            <a:r>
              <a:rPr lang="cs-CZ" sz="1200" b="1" dirty="0" smtClean="0">
                <a:solidFill>
                  <a:schemeClr val="accent3">
                    <a:lumMod val="50000"/>
                  </a:schemeClr>
                </a:solidFill>
                <a:latin typeface="Times New Roman" pitchFamily="18" charset="0"/>
                <a:cs typeface="Times New Roman" pitchFamily="18" charset="0"/>
              </a:rPr>
              <a:t>Elektronická  učebnice - 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200" b="1" dirty="0" smtClean="0">
                <a:solidFill>
                  <a:schemeClr val="accent3">
                    <a:lumMod val="50000"/>
                  </a:schemeClr>
                </a:solidFill>
                <a:latin typeface="Times New Roman" pitchFamily="18" charset="0"/>
                <a:cs typeface="Times New Roman" pitchFamily="18" charset="0"/>
              </a:rPr>
              <a:t>Český jazyk</a:t>
            </a:r>
          </a:p>
          <a:p>
            <a:endParaRPr lang="cs-CZ" sz="1000" dirty="0">
              <a:latin typeface="Times New Roman" pitchFamily="18" charset="0"/>
              <a:cs typeface="Times New Roman" pitchFamily="18" charset="0"/>
            </a:endParaRPr>
          </a:p>
        </p:txBody>
      </p:sp>
      <p:sp>
        <p:nvSpPr>
          <p:cNvPr id="4" name="TextovéPole 3"/>
          <p:cNvSpPr txBox="1"/>
          <p:nvPr/>
        </p:nvSpPr>
        <p:spPr>
          <a:xfrm>
            <a:off x="3157190" y="3760173"/>
            <a:ext cx="1512168" cy="338554"/>
          </a:xfrm>
          <a:prstGeom prst="rect">
            <a:avLst/>
          </a:prstGeom>
          <a:solidFill>
            <a:srgbClr val="FFFF99"/>
          </a:solidFill>
        </p:spPr>
        <p:txBody>
          <a:bodyPr wrap="square" rtlCol="0">
            <a:spAutoFit/>
          </a:bodyPr>
          <a:lstStyle/>
          <a:p>
            <a:pPr algn="ctr"/>
            <a:r>
              <a:rPr lang="cs-CZ" sz="1600" dirty="0" err="1">
                <a:latin typeface="Times New Roman" pitchFamily="18" charset="0"/>
                <a:cs typeface="Times New Roman" pitchFamily="18" charset="0"/>
              </a:rPr>
              <a:t>I</a:t>
            </a:r>
            <a:r>
              <a:rPr lang="cs-CZ" sz="1600" dirty="0" err="1" smtClean="0">
                <a:latin typeface="Times New Roman" pitchFamily="18" charset="0"/>
                <a:cs typeface="Times New Roman" pitchFamily="18" charset="0"/>
              </a:rPr>
              <a:t>t</a:t>
            </a:r>
            <a:r>
              <a:rPr lang="cs-CZ" sz="1600" dirty="0" smtClean="0">
                <a:latin typeface="Times New Roman" pitchFamily="18" charset="0"/>
                <a:cs typeface="Times New Roman" pitchFamily="18" charset="0"/>
              </a:rPr>
              <a:t> </a:t>
            </a:r>
            <a:r>
              <a:rPr lang="cs-CZ" sz="1600" b="1" dirty="0" err="1" smtClean="0">
                <a:latin typeface="Times New Roman" pitchFamily="18" charset="0"/>
                <a:cs typeface="Times New Roman" pitchFamily="18" charset="0"/>
              </a:rPr>
              <a:t>rains</a:t>
            </a:r>
            <a:r>
              <a:rPr lang="cs-CZ" sz="1600" b="1" dirty="0" smtClean="0">
                <a:latin typeface="Times New Roman" pitchFamily="18" charset="0"/>
                <a:cs typeface="Times New Roman" pitchFamily="18" charset="0"/>
              </a:rPr>
              <a:t>.</a:t>
            </a:r>
            <a:endParaRPr lang="en-US" sz="1600" b="1" dirty="0" smtClean="0">
              <a:latin typeface="Times New Roman" pitchFamily="18" charset="0"/>
              <a:cs typeface="Times New Roman" pitchFamily="18" charset="0"/>
            </a:endParaRPr>
          </a:p>
        </p:txBody>
      </p:sp>
      <p:sp>
        <p:nvSpPr>
          <p:cNvPr id="6" name="TextovéPole 5"/>
          <p:cNvSpPr txBox="1"/>
          <p:nvPr/>
        </p:nvSpPr>
        <p:spPr>
          <a:xfrm>
            <a:off x="683568" y="2612925"/>
            <a:ext cx="1584176" cy="307777"/>
          </a:xfrm>
          <a:prstGeom prst="rect">
            <a:avLst/>
          </a:prstGeom>
          <a:solidFill>
            <a:srgbClr val="FFFF99"/>
          </a:solidFill>
        </p:spPr>
        <p:txBody>
          <a:bodyPr wrap="square" rtlCol="0">
            <a:spAutoFit/>
          </a:bodyPr>
          <a:lstStyle/>
          <a:p>
            <a:pPr algn="ctr"/>
            <a:r>
              <a:rPr lang="cs-CZ" sz="1400" dirty="0" err="1">
                <a:latin typeface="Times New Roman" pitchFamily="18" charset="0"/>
                <a:cs typeface="Times New Roman" pitchFamily="18" charset="0"/>
              </a:rPr>
              <a:t>T</a:t>
            </a:r>
            <a:r>
              <a:rPr lang="cs-CZ" sz="1400" dirty="0" err="1" smtClean="0">
                <a:latin typeface="Times New Roman" pitchFamily="18" charset="0"/>
                <a:cs typeface="Times New Roman" pitchFamily="18" charset="0"/>
              </a:rPr>
              <a:t>he</a:t>
            </a:r>
            <a:r>
              <a:rPr lang="cs-CZ" sz="1400" dirty="0" smtClean="0">
                <a:latin typeface="Times New Roman" pitchFamily="18" charset="0"/>
                <a:cs typeface="Times New Roman" pitchFamily="18" charset="0"/>
              </a:rPr>
              <a:t> </a:t>
            </a:r>
            <a:r>
              <a:rPr lang="cs-CZ" sz="1400" dirty="0" err="1" smtClean="0">
                <a:latin typeface="Times New Roman" pitchFamily="18" charset="0"/>
                <a:cs typeface="Times New Roman" pitchFamily="18" charset="0"/>
              </a:rPr>
              <a:t>horse</a:t>
            </a:r>
            <a:r>
              <a:rPr lang="cs-CZ" sz="1400" b="1" dirty="0" smtClean="0">
                <a:latin typeface="Times New Roman" pitchFamily="18" charset="0"/>
                <a:cs typeface="Times New Roman" pitchFamily="18" charset="0"/>
              </a:rPr>
              <a:t> </a:t>
            </a:r>
            <a:r>
              <a:rPr lang="cs-CZ" sz="1400" b="1" dirty="0" err="1" smtClean="0">
                <a:latin typeface="Times New Roman" pitchFamily="18" charset="0"/>
                <a:cs typeface="Times New Roman" pitchFamily="18" charset="0"/>
              </a:rPr>
              <a:t>jumps</a:t>
            </a:r>
            <a:r>
              <a:rPr lang="cs-CZ" sz="1400" b="1" dirty="0" smtClean="0">
                <a:latin typeface="Times New Roman" pitchFamily="18" charset="0"/>
                <a:cs typeface="Times New Roman" pitchFamily="18" charset="0"/>
              </a:rPr>
              <a:t>.</a:t>
            </a:r>
            <a:endParaRPr lang="en-US" sz="1400" b="1" dirty="0" smtClean="0">
              <a:latin typeface="Times New Roman" pitchFamily="18" charset="0"/>
              <a:cs typeface="Times New Roman" pitchFamily="18" charset="0"/>
            </a:endParaRPr>
          </a:p>
        </p:txBody>
      </p:sp>
      <p:sp>
        <p:nvSpPr>
          <p:cNvPr id="3" name="TextovéPole 2"/>
          <p:cNvSpPr txBox="1"/>
          <p:nvPr/>
        </p:nvSpPr>
        <p:spPr>
          <a:xfrm>
            <a:off x="6012160" y="811172"/>
            <a:ext cx="1656184" cy="338554"/>
          </a:xfrm>
          <a:prstGeom prst="rect">
            <a:avLst/>
          </a:prstGeom>
          <a:solidFill>
            <a:srgbClr val="FFFF99"/>
          </a:solidFill>
        </p:spPr>
        <p:txBody>
          <a:bodyPr wrap="square" rtlCol="0">
            <a:spAutoFit/>
          </a:bodyPr>
          <a:lstStyle/>
          <a:p>
            <a:r>
              <a:rPr lang="cs-CZ" sz="1600" dirty="0" err="1">
                <a:latin typeface="Times New Roman" pitchFamily="18" charset="0"/>
                <a:cs typeface="Times New Roman" pitchFamily="18" charset="0"/>
              </a:rPr>
              <a:t>T</a:t>
            </a:r>
            <a:r>
              <a:rPr lang="cs-CZ" sz="1600" dirty="0" err="1" smtClean="0">
                <a:latin typeface="Times New Roman" pitchFamily="18" charset="0"/>
                <a:cs typeface="Times New Roman" pitchFamily="18" charset="0"/>
              </a:rPr>
              <a:t>he</a:t>
            </a:r>
            <a:r>
              <a:rPr lang="cs-CZ" sz="1600" dirty="0" smtClean="0">
                <a:latin typeface="Times New Roman" pitchFamily="18" charset="0"/>
                <a:cs typeface="Times New Roman" pitchFamily="18" charset="0"/>
              </a:rPr>
              <a:t> </a:t>
            </a:r>
            <a:r>
              <a:rPr lang="cs-CZ" sz="1600" dirty="0" err="1" smtClean="0">
                <a:latin typeface="Times New Roman" pitchFamily="18" charset="0"/>
                <a:cs typeface="Times New Roman" pitchFamily="18" charset="0"/>
              </a:rPr>
              <a:t>fish</a:t>
            </a:r>
            <a:r>
              <a:rPr lang="cs-CZ" sz="1600" dirty="0" smtClean="0">
                <a:latin typeface="Times New Roman" pitchFamily="18" charset="0"/>
                <a:cs typeface="Times New Roman" pitchFamily="18" charset="0"/>
              </a:rPr>
              <a:t> </a:t>
            </a:r>
            <a:r>
              <a:rPr lang="cs-CZ" sz="1600" b="1" dirty="0" err="1" smtClean="0">
                <a:latin typeface="Times New Roman" pitchFamily="18" charset="0"/>
                <a:cs typeface="Times New Roman" pitchFamily="18" charset="0"/>
              </a:rPr>
              <a:t>swims</a:t>
            </a:r>
            <a:r>
              <a:rPr lang="cs-CZ" sz="1600" b="1" dirty="0" smtClean="0">
                <a:latin typeface="Times New Roman" pitchFamily="18" charset="0"/>
                <a:cs typeface="Times New Roman" pitchFamily="18" charset="0"/>
              </a:rPr>
              <a:t>.</a:t>
            </a:r>
          </a:p>
        </p:txBody>
      </p:sp>
      <p:sp>
        <p:nvSpPr>
          <p:cNvPr id="5" name="TextovéPole 4"/>
          <p:cNvSpPr txBox="1"/>
          <p:nvPr/>
        </p:nvSpPr>
        <p:spPr>
          <a:xfrm>
            <a:off x="6876256" y="1954856"/>
            <a:ext cx="1634877" cy="338554"/>
          </a:xfrm>
          <a:prstGeom prst="rect">
            <a:avLst/>
          </a:prstGeom>
          <a:solidFill>
            <a:srgbClr val="FFFF99"/>
          </a:solidFill>
        </p:spPr>
        <p:txBody>
          <a:bodyPr wrap="square" rtlCol="0">
            <a:spAutoFit/>
          </a:bodyPr>
          <a:lstStyle/>
          <a:p>
            <a:r>
              <a:rPr lang="cs-CZ" sz="1600" dirty="0" err="1">
                <a:latin typeface="Times New Roman" pitchFamily="18" charset="0"/>
                <a:cs typeface="Times New Roman" pitchFamily="18" charset="0"/>
              </a:rPr>
              <a:t>T</a:t>
            </a:r>
            <a:r>
              <a:rPr lang="cs-CZ" sz="1600" dirty="0" err="1" smtClean="0">
                <a:latin typeface="Times New Roman" pitchFamily="18" charset="0"/>
                <a:cs typeface="Times New Roman" pitchFamily="18" charset="0"/>
              </a:rPr>
              <a:t>he</a:t>
            </a:r>
            <a:r>
              <a:rPr lang="cs-CZ" sz="1600" dirty="0" smtClean="0">
                <a:latin typeface="Times New Roman" pitchFamily="18" charset="0"/>
                <a:cs typeface="Times New Roman" pitchFamily="18" charset="0"/>
              </a:rPr>
              <a:t> plane </a:t>
            </a:r>
            <a:r>
              <a:rPr lang="cs-CZ" sz="1600" b="1" dirty="0" err="1" smtClean="0">
                <a:latin typeface="Times New Roman" pitchFamily="18" charset="0"/>
                <a:cs typeface="Times New Roman" pitchFamily="18" charset="0"/>
              </a:rPr>
              <a:t>flies</a:t>
            </a:r>
            <a:r>
              <a:rPr lang="cs-CZ" sz="1600" b="1" dirty="0" smtClean="0">
                <a:latin typeface="Times New Roman" pitchFamily="18" charset="0"/>
                <a:cs typeface="Times New Roman" pitchFamily="18" charset="0"/>
              </a:rPr>
              <a:t>.</a:t>
            </a:r>
            <a:endParaRPr lang="en-US" sz="1600" b="1" dirty="0" smtClean="0">
              <a:latin typeface="Times New Roman" pitchFamily="18" charset="0"/>
              <a:cs typeface="Times New Roman" pitchFamily="18" charset="0"/>
            </a:endParaRPr>
          </a:p>
        </p:txBody>
      </p:sp>
      <p:pic>
        <p:nvPicPr>
          <p:cNvPr id="9" name="Obrázek 8" descr="C:\Users\Dana Brádková\AppData\Local\Microsoft\Windows\Temporary Internet Files\Content.IE5\WI1ER6KY\MP900400288[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5420" y="945109"/>
            <a:ext cx="2169795" cy="1419225"/>
          </a:xfrm>
          <a:prstGeom prst="rect">
            <a:avLst/>
          </a:prstGeom>
          <a:noFill/>
          <a:ln>
            <a:noFill/>
          </a:ln>
        </p:spPr>
      </p:pic>
      <p:pic>
        <p:nvPicPr>
          <p:cNvPr id="12" name="Obrázek 11" descr="C:\Users\Dana Brádková\AppData\Local\Microsoft\Windows\Temporary Internet Files\Content.IE5\VSBUT2CN\MC900350321[1].wm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5616" y="3343930"/>
            <a:ext cx="1809750" cy="143827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pic>
      <p:pic>
        <p:nvPicPr>
          <p:cNvPr id="13" name="Obrázek 12" descr="C:\Users\Dana Brádková\AppData\Local\Microsoft\Windows\Temporary Internet Files\Content.IE5\VSBUT2CN\MP900423075[1].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44208" y="2550813"/>
            <a:ext cx="2066925" cy="2271395"/>
          </a:xfrm>
          <a:prstGeom prst="rect">
            <a:avLst/>
          </a:prstGeom>
          <a:noFill/>
          <a:ln>
            <a:noFill/>
          </a:ln>
        </p:spPr>
      </p:pic>
      <p:pic>
        <p:nvPicPr>
          <p:cNvPr id="14" name="Obrázek 13" descr="C:\Users\Dana Brádková\AppData\Local\Microsoft\Windows\Temporary Internet Files\Content.IE5\WI1ER6KY\MP900423102[1].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12083" y="780394"/>
            <a:ext cx="2114550" cy="204406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3"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1+#ppt_w/2"/>
                                          </p:val>
                                        </p:tav>
                                        <p:tav tm="100000">
                                          <p:val>
                                            <p:strVal val="#ppt_x"/>
                                          </p:val>
                                        </p:tav>
                                      </p:tavLst>
                                    </p:anim>
                                    <p:anim calcmode="lin" valueType="num">
                                      <p:cBhvr additive="base">
                                        <p:cTn id="40" dur="500" fill="hold"/>
                                        <p:tgtEl>
                                          <p:spTgt spid="13"/>
                                        </p:tgtEl>
                                        <p:attrNameLst>
                                          <p:attrName>ppt_y</p:attrName>
                                        </p:attrNameLst>
                                      </p:cBhvr>
                                      <p:tavLst>
                                        <p:tav tm="0">
                                          <p:val>
                                            <p:strVal val="0-#ppt_h/2"/>
                                          </p:val>
                                        </p:tav>
                                        <p:tav tm="100000">
                                          <p:val>
                                            <p:strVal val="#ppt_y"/>
                                          </p:val>
                                        </p:tav>
                                      </p:tavLst>
                                    </p:anim>
                                  </p:childTnLst>
                                </p:cTn>
                              </p:par>
                              <p:par>
                                <p:cTn id="41" presetID="2" presetClass="entr" presetSubtype="3"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1+#ppt_w/2"/>
                                          </p:val>
                                        </p:tav>
                                        <p:tav tm="100000">
                                          <p:val>
                                            <p:strVal val="#ppt_x"/>
                                          </p:val>
                                        </p:tav>
                                      </p:tavLst>
                                    </p:anim>
                                    <p:anim calcmode="lin" valueType="num">
                                      <p:cBhvr additive="base">
                                        <p:cTn id="44"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3"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430887"/>
            <a:ext cx="2916832" cy="594066"/>
          </a:xfrm>
        </p:spPr>
        <p:txBody>
          <a:bodyPr>
            <a:normAutofit/>
          </a:bodyPr>
          <a:lstStyle/>
          <a:p>
            <a:pPr algn="l"/>
            <a:r>
              <a:rPr lang="cs-CZ" sz="2500" b="1" dirty="0" smtClean="0">
                <a:latin typeface="Times New Roman" pitchFamily="18" charset="0"/>
                <a:cs typeface="Times New Roman" pitchFamily="18" charset="0"/>
              </a:rPr>
              <a:t>37.8 Test znalostí</a:t>
            </a:r>
            <a:endParaRPr lang="cs-CZ" sz="2500" b="1" dirty="0">
              <a:latin typeface="Times New Roman" pitchFamily="18" charset="0"/>
              <a:cs typeface="Times New Roman" pitchFamily="18" charset="0"/>
            </a:endParaRPr>
          </a:p>
        </p:txBody>
      </p:sp>
      <p:sp>
        <p:nvSpPr>
          <p:cNvPr id="13" name="TextovéPole 12"/>
          <p:cNvSpPr txBox="1"/>
          <p:nvPr/>
        </p:nvSpPr>
        <p:spPr>
          <a:xfrm>
            <a:off x="7364691" y="1203598"/>
            <a:ext cx="1728192" cy="307777"/>
          </a:xfrm>
          <a:prstGeom prst="rect">
            <a:avLst/>
          </a:prstGeom>
          <a:noFill/>
        </p:spPr>
        <p:txBody>
          <a:bodyPr wrap="square" rtlCol="0">
            <a:spAutoFit/>
          </a:bodyPr>
          <a:lstStyle/>
          <a:p>
            <a:pPr algn="ctr"/>
            <a:r>
              <a:rPr lang="cs-CZ" sz="1400" b="1" dirty="0" smtClean="0">
                <a:solidFill>
                  <a:srgbClr val="813763"/>
                </a:solidFill>
                <a:latin typeface="Times New Roman" pitchFamily="18" charset="0"/>
                <a:cs typeface="Times New Roman" pitchFamily="18" charset="0"/>
              </a:rPr>
              <a:t>Správné odpovědi:</a:t>
            </a:r>
            <a:endParaRPr lang="cs-CZ" sz="1400" b="1" dirty="0">
              <a:solidFill>
                <a:srgbClr val="813763"/>
              </a:solidFill>
              <a:latin typeface="Times New Roman" pitchFamily="18" charset="0"/>
              <a:cs typeface="Times New Roman" pitchFamily="18" charset="0"/>
            </a:endParaRPr>
          </a:p>
        </p:txBody>
      </p:sp>
      <p:graphicFrame>
        <p:nvGraphicFramePr>
          <p:cNvPr id="15" name="Tabulka 14"/>
          <p:cNvGraphicFramePr>
            <a:graphicFrameLocks noGrp="1"/>
          </p:cNvGraphicFramePr>
          <p:nvPr>
            <p:extLst>
              <p:ext uri="{D42A27DB-BD31-4B8C-83A1-F6EECF244321}">
                <p14:modId xmlns:p14="http://schemas.microsoft.com/office/powerpoint/2010/main" val="2451055475"/>
              </p:ext>
            </p:extLst>
          </p:nvPr>
        </p:nvGraphicFramePr>
        <p:xfrm>
          <a:off x="179510" y="1131590"/>
          <a:ext cx="7272810" cy="3552244"/>
        </p:xfrm>
        <a:graphic>
          <a:graphicData uri="http://schemas.openxmlformats.org/drawingml/2006/table">
            <a:tbl>
              <a:tblPr firstRow="1" bandRow="1">
                <a:effectLst>
                  <a:innerShdw blurRad="63500" dist="50800" dir="8100000">
                    <a:prstClr val="black">
                      <a:alpha val="50000"/>
                    </a:prstClr>
                  </a:innerShdw>
                </a:effectLst>
                <a:tableStyleId>{5C22544A-7EE6-4342-B048-85BDC9FD1C3A}</a:tableStyleId>
              </a:tblPr>
              <a:tblGrid>
                <a:gridCol w="3744418"/>
                <a:gridCol w="3528392"/>
              </a:tblGrid>
              <a:tr h="1776122">
                <a:tc>
                  <a:txBody>
                    <a:bodyPr/>
                    <a:lstStyle/>
                    <a:p>
                      <a:pPr marL="342900" indent="-342900" algn="l">
                        <a:buAutoNum type="arabicPeriod"/>
                      </a:pPr>
                      <a:r>
                        <a:rPr lang="cs-CZ" sz="1600" b="1" baseline="0" dirty="0" smtClean="0">
                          <a:solidFill>
                            <a:schemeClr val="tx1"/>
                          </a:solidFill>
                          <a:latin typeface="Times New Roman" pitchFamily="18" charset="0"/>
                          <a:cs typeface="Times New Roman" pitchFamily="18" charset="0"/>
                        </a:rPr>
                        <a:t>Najdi slovesa a spočítej je: </a:t>
                      </a:r>
                      <a:r>
                        <a:rPr lang="cs-CZ" sz="1600" b="1" i="1" baseline="0" dirty="0" smtClean="0">
                          <a:solidFill>
                            <a:schemeClr val="tx1"/>
                          </a:solidFill>
                          <a:latin typeface="Times New Roman" pitchFamily="18" charset="0"/>
                          <a:cs typeface="Times New Roman" pitchFamily="18" charset="0"/>
                        </a:rPr>
                        <a:t>Dnes</a:t>
                      </a:r>
                    </a:p>
                    <a:p>
                      <a:pPr marL="0" indent="0" algn="l">
                        <a:buNone/>
                      </a:pPr>
                      <a:r>
                        <a:rPr lang="cs-CZ" sz="1600" b="1" i="1" baseline="0" dirty="0" smtClean="0">
                          <a:solidFill>
                            <a:schemeClr val="tx1"/>
                          </a:solidFill>
                          <a:latin typeface="Times New Roman" pitchFamily="18" charset="0"/>
                          <a:cs typeface="Times New Roman" pitchFamily="18" charset="0"/>
                        </a:rPr>
                        <a:t>       umyju nádobí a zítra vyžehlím</a:t>
                      </a:r>
                      <a:r>
                        <a:rPr lang="cs-CZ" sz="1600" b="1" baseline="0" dirty="0" smtClean="0">
                          <a:solidFill>
                            <a:schemeClr val="tx1"/>
                          </a:solidFill>
                          <a:latin typeface="Times New Roman" pitchFamily="18" charset="0"/>
                          <a:cs typeface="Times New Roman" pitchFamily="18" charset="0"/>
                        </a:rPr>
                        <a:t>.</a:t>
                      </a:r>
                    </a:p>
                    <a:p>
                      <a:pPr marL="342900" indent="-342900" algn="l">
                        <a:buAutoNum type="alphaLcParenR"/>
                      </a:pPr>
                      <a:r>
                        <a:rPr lang="cs-CZ" sz="1600" b="0" baseline="0" dirty="0" smtClean="0">
                          <a:solidFill>
                            <a:schemeClr val="tx1"/>
                          </a:solidFill>
                          <a:latin typeface="Times New Roman" pitchFamily="18" charset="0"/>
                          <a:cs typeface="Times New Roman" pitchFamily="18" charset="0"/>
                        </a:rPr>
                        <a:t>2</a:t>
                      </a:r>
                    </a:p>
                    <a:p>
                      <a:pPr marL="342900" indent="-342900" algn="l">
                        <a:buAutoNum type="alphaLcParenR"/>
                      </a:pPr>
                      <a:r>
                        <a:rPr lang="cs-CZ" sz="1600" b="0" baseline="0" dirty="0" smtClean="0">
                          <a:solidFill>
                            <a:schemeClr val="tx1"/>
                          </a:solidFill>
                          <a:latin typeface="Times New Roman" pitchFamily="18" charset="0"/>
                          <a:cs typeface="Times New Roman" pitchFamily="18" charset="0"/>
                        </a:rPr>
                        <a:t>3</a:t>
                      </a:r>
                    </a:p>
                    <a:p>
                      <a:pPr marL="342900" indent="-342900" algn="l">
                        <a:buAutoNum type="alphaLcParenR"/>
                      </a:pPr>
                      <a:r>
                        <a:rPr lang="cs-CZ" sz="1600" b="0" baseline="0" dirty="0" smtClean="0">
                          <a:solidFill>
                            <a:schemeClr val="tx1"/>
                          </a:solidFill>
                          <a:latin typeface="Times New Roman" pitchFamily="18" charset="0"/>
                          <a:cs typeface="Times New Roman" pitchFamily="18" charset="0"/>
                        </a:rPr>
                        <a:t>1</a:t>
                      </a:r>
                    </a:p>
                    <a:p>
                      <a:pPr marL="342900" indent="-342900" algn="l">
                        <a:buAutoNum type="alphaLcParenR"/>
                      </a:pPr>
                      <a:r>
                        <a:rPr lang="cs-CZ" sz="1600" b="0" baseline="0" dirty="0" smtClean="0">
                          <a:solidFill>
                            <a:schemeClr val="tx1"/>
                          </a:solidFill>
                          <a:latin typeface="Times New Roman" pitchFamily="18" charset="0"/>
                          <a:cs typeface="Times New Roman" pitchFamily="18" charset="0"/>
                        </a:rPr>
                        <a:t>žádné tam není</a:t>
                      </a:r>
                    </a:p>
                  </a:txBody>
                  <a:tcPr>
                    <a:solidFill>
                      <a:srgbClr val="FFFF00"/>
                    </a:solidFill>
                  </a:tcPr>
                </a:tc>
                <a:tc>
                  <a:txBody>
                    <a:bodyPr/>
                    <a:lstStyle/>
                    <a:p>
                      <a:pPr marL="342900" indent="-342900" algn="l">
                        <a:buNone/>
                      </a:pPr>
                      <a:r>
                        <a:rPr lang="cs-CZ" sz="1600" b="1" dirty="0" smtClean="0">
                          <a:solidFill>
                            <a:schemeClr val="tx1"/>
                          </a:solidFill>
                          <a:latin typeface="Times New Roman" pitchFamily="18" charset="0"/>
                          <a:cs typeface="Times New Roman" pitchFamily="18" charset="0"/>
                        </a:rPr>
                        <a:t>3.</a:t>
                      </a:r>
                      <a:r>
                        <a:rPr lang="cs-CZ" sz="1600" b="1" baseline="0" dirty="0" smtClean="0">
                          <a:solidFill>
                            <a:schemeClr val="tx1"/>
                          </a:solidFill>
                          <a:latin typeface="Times New Roman" pitchFamily="18" charset="0"/>
                          <a:cs typeface="Times New Roman" pitchFamily="18" charset="0"/>
                        </a:rPr>
                        <a:t> Doplň slovesa ve správném tvaru: </a:t>
                      </a:r>
                      <a:r>
                        <a:rPr lang="cs-CZ" sz="1600" b="1" i="1" baseline="0" dirty="0" smtClean="0">
                          <a:solidFill>
                            <a:schemeClr val="tx1"/>
                          </a:solidFill>
                          <a:latin typeface="Times New Roman" pitchFamily="18" charset="0"/>
                          <a:cs typeface="Times New Roman" pitchFamily="18" charset="0"/>
                        </a:rPr>
                        <a:t>Včera ........... silný vítr.</a:t>
                      </a:r>
                      <a:endParaRPr lang="cs-CZ" sz="1600" b="1" baseline="0" dirty="0" smtClean="0">
                        <a:solidFill>
                          <a:schemeClr val="tx1"/>
                        </a:solidFill>
                        <a:latin typeface="Times New Roman" pitchFamily="18" charset="0"/>
                        <a:cs typeface="Times New Roman" pitchFamily="18" charset="0"/>
                      </a:endParaRPr>
                    </a:p>
                    <a:p>
                      <a:pPr marL="342900" indent="-342900" algn="l">
                        <a:buFont typeface="+mj-lt"/>
                        <a:buAutoNum type="alphaLcParenR"/>
                      </a:pPr>
                      <a:r>
                        <a:rPr lang="cs-CZ" sz="1600" b="0" baseline="0" dirty="0" smtClean="0">
                          <a:solidFill>
                            <a:schemeClr val="tx1"/>
                          </a:solidFill>
                          <a:latin typeface="Times New Roman" pitchFamily="18" charset="0"/>
                          <a:cs typeface="Times New Roman" pitchFamily="18" charset="0"/>
                        </a:rPr>
                        <a:t>fouká</a:t>
                      </a:r>
                    </a:p>
                    <a:p>
                      <a:pPr marL="342900" indent="-342900" algn="l">
                        <a:buFont typeface="+mj-lt"/>
                        <a:buAutoNum type="alphaLcParenR"/>
                      </a:pPr>
                      <a:r>
                        <a:rPr lang="cs-CZ" sz="1600" b="0" baseline="0" dirty="0" err="1" smtClean="0">
                          <a:solidFill>
                            <a:schemeClr val="tx1"/>
                          </a:solidFill>
                          <a:latin typeface="Times New Roman" pitchFamily="18" charset="0"/>
                          <a:cs typeface="Times New Roman" pitchFamily="18" charset="0"/>
                        </a:rPr>
                        <a:t>povane</a:t>
                      </a:r>
                      <a:endParaRPr lang="cs-CZ" sz="1600" b="0" baseline="0" dirty="0" smtClean="0">
                        <a:solidFill>
                          <a:schemeClr val="tx1"/>
                        </a:solidFill>
                        <a:latin typeface="Times New Roman" pitchFamily="18" charset="0"/>
                        <a:cs typeface="Times New Roman" pitchFamily="18" charset="0"/>
                      </a:endParaRPr>
                    </a:p>
                    <a:p>
                      <a:pPr marL="342900" indent="-342900" algn="l">
                        <a:buFont typeface="+mj-lt"/>
                        <a:buAutoNum type="alphaLcParenR"/>
                      </a:pPr>
                      <a:r>
                        <a:rPr lang="cs-CZ" sz="1600" b="0" baseline="0" dirty="0" smtClean="0">
                          <a:solidFill>
                            <a:schemeClr val="tx1"/>
                          </a:solidFill>
                          <a:latin typeface="Times New Roman" pitchFamily="18" charset="0"/>
                          <a:cs typeface="Times New Roman" pitchFamily="18" charset="0"/>
                        </a:rPr>
                        <a:t>foukal</a:t>
                      </a:r>
                    </a:p>
                    <a:p>
                      <a:pPr marL="342900" indent="-342900" algn="l">
                        <a:buFont typeface="+mj-lt"/>
                        <a:buAutoNum type="alphaLcParenR"/>
                      </a:pPr>
                      <a:r>
                        <a:rPr lang="cs-CZ" sz="1600" b="0" baseline="0" dirty="0" smtClean="0">
                          <a:solidFill>
                            <a:schemeClr val="tx1"/>
                          </a:solidFill>
                          <a:latin typeface="Times New Roman" pitchFamily="18" charset="0"/>
                          <a:cs typeface="Times New Roman" pitchFamily="18" charset="0"/>
                        </a:rPr>
                        <a:t>bude foukat</a:t>
                      </a:r>
                      <a:endParaRPr lang="cs-CZ" b="0" dirty="0">
                        <a:latin typeface="Times New Roman" pitchFamily="18" charset="0"/>
                        <a:cs typeface="Times New Roman" pitchFamily="18" charset="0"/>
                      </a:endParaRPr>
                    </a:p>
                  </a:txBody>
                  <a:tcPr>
                    <a:solidFill>
                      <a:srgbClr val="FFFF00"/>
                    </a:solidFill>
                  </a:tcPr>
                </a:tc>
              </a:tr>
              <a:tr h="1776122">
                <a:tc>
                  <a:txBody>
                    <a:bodyPr/>
                    <a:lstStyle/>
                    <a:p>
                      <a:pPr marL="342900" indent="-342900" algn="l">
                        <a:buNone/>
                      </a:pPr>
                      <a:r>
                        <a:rPr lang="cs-CZ" sz="1600" b="1" dirty="0" smtClean="0">
                          <a:solidFill>
                            <a:schemeClr val="tx1"/>
                          </a:solidFill>
                          <a:latin typeface="Times New Roman" pitchFamily="18" charset="0"/>
                          <a:cs typeface="Times New Roman" pitchFamily="18" charset="0"/>
                        </a:rPr>
                        <a:t>2.</a:t>
                      </a:r>
                      <a:r>
                        <a:rPr lang="cs-CZ" sz="1600" b="1" baseline="0" dirty="0" smtClean="0">
                          <a:solidFill>
                            <a:schemeClr val="tx1"/>
                          </a:solidFill>
                          <a:latin typeface="Times New Roman" pitchFamily="18" charset="0"/>
                          <a:cs typeface="Times New Roman" pitchFamily="18" charset="0"/>
                        </a:rPr>
                        <a:t> </a:t>
                      </a:r>
                      <a:r>
                        <a:rPr lang="cs-CZ" sz="1600" b="1" i="0" baseline="0" dirty="0" smtClean="0">
                          <a:solidFill>
                            <a:schemeClr val="tx1"/>
                          </a:solidFill>
                          <a:latin typeface="Times New Roman" pitchFamily="18" charset="0"/>
                          <a:cs typeface="Times New Roman" pitchFamily="18" charset="0"/>
                        </a:rPr>
                        <a:t>Která slovesa jsou ve tvaru infinitivu?</a:t>
                      </a:r>
                    </a:p>
                    <a:p>
                      <a:pPr marL="342900" indent="-342900" algn="l">
                        <a:buNone/>
                      </a:pPr>
                      <a:r>
                        <a:rPr lang="cs-CZ" sz="1600" b="1" i="0" baseline="0" dirty="0" smtClean="0">
                          <a:solidFill>
                            <a:schemeClr val="tx1"/>
                          </a:solidFill>
                          <a:latin typeface="Times New Roman" pitchFamily="18" charset="0"/>
                          <a:cs typeface="Times New Roman" pitchFamily="18" charset="0"/>
                        </a:rPr>
                        <a:t> </a:t>
                      </a:r>
                      <a:r>
                        <a:rPr lang="cs-CZ" sz="1600" b="1" i="1" baseline="0" dirty="0" smtClean="0">
                          <a:solidFill>
                            <a:schemeClr val="tx1"/>
                          </a:solidFill>
                          <a:latin typeface="Times New Roman" pitchFamily="18" charset="0"/>
                          <a:cs typeface="Times New Roman" pitchFamily="18" charset="0"/>
                        </a:rPr>
                        <a:t>psát, kreslím, poběžím, běžet, mlít, déšť</a:t>
                      </a:r>
                      <a:endParaRPr lang="cs-CZ" sz="1600" b="1" i="0" baseline="0" dirty="0" smtClean="0">
                        <a:solidFill>
                          <a:schemeClr val="tx1"/>
                        </a:solidFill>
                        <a:latin typeface="Times New Roman" pitchFamily="18" charset="0"/>
                        <a:cs typeface="Times New Roman" pitchFamily="18" charset="0"/>
                      </a:endParaRPr>
                    </a:p>
                    <a:p>
                      <a:pPr marL="342900" indent="-342900" algn="l">
                        <a:buFont typeface="+mj-lt"/>
                        <a:buAutoNum type="alphaLcParenR"/>
                      </a:pPr>
                      <a:r>
                        <a:rPr lang="cs-CZ" sz="1600" b="0" baseline="0" dirty="0" smtClean="0">
                          <a:solidFill>
                            <a:schemeClr val="tx1"/>
                          </a:solidFill>
                          <a:latin typeface="Times New Roman" pitchFamily="18" charset="0"/>
                          <a:cs typeface="Times New Roman" pitchFamily="18" charset="0"/>
                        </a:rPr>
                        <a:t>psát, kreslím, déšť</a:t>
                      </a:r>
                    </a:p>
                    <a:p>
                      <a:pPr marL="342900" indent="-342900" algn="l">
                        <a:buFont typeface="+mj-lt"/>
                        <a:buAutoNum type="alphaLcParenR"/>
                      </a:pPr>
                      <a:r>
                        <a:rPr lang="cs-CZ" sz="1600" b="0" baseline="0" dirty="0" smtClean="0">
                          <a:solidFill>
                            <a:schemeClr val="tx1"/>
                          </a:solidFill>
                          <a:latin typeface="Times New Roman" pitchFamily="18" charset="0"/>
                          <a:cs typeface="Times New Roman" pitchFamily="18" charset="0"/>
                        </a:rPr>
                        <a:t>kreslím, poběžím</a:t>
                      </a:r>
                    </a:p>
                    <a:p>
                      <a:pPr marL="342900" indent="-342900" algn="l">
                        <a:buFont typeface="+mj-lt"/>
                        <a:buAutoNum type="alphaLcParenR"/>
                      </a:pPr>
                      <a:r>
                        <a:rPr lang="cs-CZ" sz="1600" b="0" baseline="0" dirty="0" smtClean="0">
                          <a:solidFill>
                            <a:schemeClr val="tx1"/>
                          </a:solidFill>
                          <a:latin typeface="Times New Roman" pitchFamily="18" charset="0"/>
                          <a:cs typeface="Times New Roman" pitchFamily="18" charset="0"/>
                        </a:rPr>
                        <a:t>psát, běžet, mlít</a:t>
                      </a:r>
                    </a:p>
                    <a:p>
                      <a:pPr marL="342900" indent="-342900" algn="l">
                        <a:buFont typeface="+mj-lt"/>
                        <a:buAutoNum type="alphaLcParenR"/>
                      </a:pPr>
                      <a:r>
                        <a:rPr lang="cs-CZ" sz="1600" b="0" baseline="0" dirty="0" smtClean="0">
                          <a:solidFill>
                            <a:schemeClr val="tx1"/>
                          </a:solidFill>
                          <a:latin typeface="Times New Roman" pitchFamily="18" charset="0"/>
                          <a:cs typeface="Times New Roman" pitchFamily="18" charset="0"/>
                        </a:rPr>
                        <a:t>všechna</a:t>
                      </a:r>
                      <a:endParaRPr lang="cs-CZ" b="0" dirty="0">
                        <a:latin typeface="Times New Roman" pitchFamily="18" charset="0"/>
                        <a:cs typeface="Times New Roman" pitchFamily="18" charset="0"/>
                      </a:endParaRPr>
                    </a:p>
                  </a:txBody>
                  <a:tcPr>
                    <a:solidFill>
                      <a:srgbClr val="FFFF99"/>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600" b="1" dirty="0" smtClean="0">
                          <a:solidFill>
                            <a:schemeClr val="tx1"/>
                          </a:solidFill>
                          <a:latin typeface="Times New Roman" pitchFamily="18" charset="0"/>
                          <a:cs typeface="Times New Roman" pitchFamily="18" charset="0"/>
                        </a:rPr>
                        <a:t>4. Urči osobu, číslo a čas slovesa </a:t>
                      </a:r>
                      <a:r>
                        <a:rPr lang="cs-CZ" sz="1600" b="1" i="1" dirty="0" smtClean="0">
                          <a:solidFill>
                            <a:schemeClr val="tx1"/>
                          </a:solidFill>
                          <a:latin typeface="Times New Roman" pitchFamily="18" charset="0"/>
                          <a:cs typeface="Times New Roman" pitchFamily="18" charset="0"/>
                        </a:rPr>
                        <a:t>přečtu</a:t>
                      </a:r>
                      <a:r>
                        <a:rPr lang="cs-CZ" sz="1600" b="1" i="1" baseline="0" dirty="0" smtClean="0">
                          <a:solidFill>
                            <a:schemeClr val="tx1"/>
                          </a:solidFill>
                          <a:latin typeface="Times New Roman" pitchFamily="18" charset="0"/>
                          <a:cs typeface="Times New Roman" pitchFamily="18" charset="0"/>
                        </a:rPr>
                        <a:t> </a:t>
                      </a:r>
                      <a:r>
                        <a:rPr lang="cs-CZ" sz="1600" b="1" i="1" dirty="0" smtClean="0">
                          <a:solidFill>
                            <a:schemeClr val="tx1"/>
                          </a:solidFill>
                          <a:latin typeface="Times New Roman" pitchFamily="18" charset="0"/>
                          <a:cs typeface="Times New Roman" pitchFamily="18" charset="0"/>
                        </a:rPr>
                        <a:t>si</a:t>
                      </a:r>
                      <a:r>
                        <a:rPr lang="cs-CZ" sz="1600" b="1" i="0" baseline="0" dirty="0" smtClean="0">
                          <a:solidFill>
                            <a:schemeClr val="tx1"/>
                          </a:solidFill>
                          <a:latin typeface="Times New Roman" pitchFamily="18" charset="0"/>
                          <a:cs typeface="Times New Roman" pitchFamily="18" charset="0"/>
                        </a:rPr>
                        <a:t>.</a:t>
                      </a:r>
                      <a:endParaRPr lang="cs-CZ" sz="1600" b="1" dirty="0" smtClean="0">
                        <a:solidFill>
                          <a:schemeClr val="tx1"/>
                        </a:solidFill>
                        <a:latin typeface="Times New Roman" pitchFamily="18" charset="0"/>
                        <a:cs typeface="Times New Roman" pitchFamily="18" charset="0"/>
                      </a:endParaRPr>
                    </a:p>
                    <a:p>
                      <a:pPr marL="342900" marR="0" indent="-342900" algn="l" defTabSz="914400" rtl="0" eaLnBrk="1" fontAlgn="auto" latinLnBrk="0" hangingPunct="1">
                        <a:lnSpc>
                          <a:spcPct val="100000"/>
                        </a:lnSpc>
                        <a:spcBef>
                          <a:spcPts val="0"/>
                        </a:spcBef>
                        <a:spcAft>
                          <a:spcPts val="0"/>
                        </a:spcAft>
                        <a:buClrTx/>
                        <a:buSzTx/>
                        <a:buFont typeface="+mj-lt"/>
                        <a:buAutoNum type="alphaLcParenR"/>
                        <a:tabLst/>
                        <a:defRPr/>
                      </a:pPr>
                      <a:r>
                        <a:rPr lang="cs-CZ" sz="1600" b="0" dirty="0" smtClean="0">
                          <a:solidFill>
                            <a:schemeClr val="tx1"/>
                          </a:solidFill>
                          <a:latin typeface="Times New Roman" pitchFamily="18" charset="0"/>
                          <a:cs typeface="Times New Roman" pitchFamily="18" charset="0"/>
                        </a:rPr>
                        <a:t>1. os., č. j.,</a:t>
                      </a:r>
                      <a:r>
                        <a:rPr lang="cs-CZ" sz="1600" b="0" baseline="0" dirty="0" smtClean="0">
                          <a:solidFill>
                            <a:schemeClr val="tx1"/>
                          </a:solidFill>
                          <a:latin typeface="Times New Roman" pitchFamily="18" charset="0"/>
                          <a:cs typeface="Times New Roman" pitchFamily="18" charset="0"/>
                        </a:rPr>
                        <a:t> čas minulý</a:t>
                      </a:r>
                      <a:endParaRPr lang="cs-CZ" sz="1600" b="0" dirty="0" smtClean="0">
                        <a:solidFill>
                          <a:schemeClr val="tx1"/>
                        </a:solidFill>
                        <a:latin typeface="Times New Roman" pitchFamily="18" charset="0"/>
                        <a:cs typeface="Times New Roman" pitchFamily="18" charset="0"/>
                      </a:endParaRPr>
                    </a:p>
                    <a:p>
                      <a:pPr marL="342900" marR="0" indent="-342900" algn="l" defTabSz="914400" rtl="0" eaLnBrk="1" fontAlgn="auto" latinLnBrk="0" hangingPunct="1">
                        <a:lnSpc>
                          <a:spcPct val="100000"/>
                        </a:lnSpc>
                        <a:spcBef>
                          <a:spcPts val="0"/>
                        </a:spcBef>
                        <a:spcAft>
                          <a:spcPts val="0"/>
                        </a:spcAft>
                        <a:buClrTx/>
                        <a:buSzTx/>
                        <a:buFont typeface="+mj-lt"/>
                        <a:buAutoNum type="alphaLcParenR"/>
                        <a:tabLst/>
                        <a:defRPr/>
                      </a:pPr>
                      <a:r>
                        <a:rPr lang="cs-CZ" sz="1600" b="0" baseline="0" dirty="0" smtClean="0">
                          <a:solidFill>
                            <a:schemeClr val="tx1"/>
                          </a:solidFill>
                          <a:latin typeface="Times New Roman" pitchFamily="18" charset="0"/>
                          <a:cs typeface="Times New Roman" pitchFamily="18" charset="0"/>
                        </a:rPr>
                        <a:t>1. os., č. j., čas budoucí </a:t>
                      </a:r>
                      <a:endParaRPr lang="cs-CZ" sz="1600" b="0" dirty="0" smtClean="0">
                        <a:solidFill>
                          <a:schemeClr val="tx1"/>
                        </a:solidFill>
                        <a:latin typeface="Times New Roman" pitchFamily="18" charset="0"/>
                        <a:cs typeface="Times New Roman" pitchFamily="18" charset="0"/>
                      </a:endParaRPr>
                    </a:p>
                    <a:p>
                      <a:pPr marL="342900" marR="0" indent="-342900" algn="l" defTabSz="914400" rtl="0" eaLnBrk="1" fontAlgn="auto" latinLnBrk="0" hangingPunct="1">
                        <a:lnSpc>
                          <a:spcPct val="100000"/>
                        </a:lnSpc>
                        <a:spcBef>
                          <a:spcPts val="0"/>
                        </a:spcBef>
                        <a:spcAft>
                          <a:spcPts val="0"/>
                        </a:spcAft>
                        <a:buClrTx/>
                        <a:buSzTx/>
                        <a:buFont typeface="+mj-lt"/>
                        <a:buAutoNum type="alphaLcParenR"/>
                        <a:tabLst/>
                        <a:defRPr/>
                      </a:pPr>
                      <a:r>
                        <a:rPr lang="cs-CZ" sz="1600" b="0" dirty="0" smtClean="0">
                          <a:solidFill>
                            <a:schemeClr val="tx1"/>
                          </a:solidFill>
                          <a:latin typeface="Times New Roman" pitchFamily="18" charset="0"/>
                          <a:cs typeface="Times New Roman" pitchFamily="18" charset="0"/>
                        </a:rPr>
                        <a:t>1.</a:t>
                      </a:r>
                      <a:r>
                        <a:rPr lang="cs-CZ" sz="1600" b="0" baseline="0" dirty="0" smtClean="0">
                          <a:solidFill>
                            <a:schemeClr val="tx1"/>
                          </a:solidFill>
                          <a:latin typeface="Times New Roman" pitchFamily="18" charset="0"/>
                          <a:cs typeface="Times New Roman" pitchFamily="18" charset="0"/>
                        </a:rPr>
                        <a:t> os., č. mn., čas budoucí</a:t>
                      </a:r>
                    </a:p>
                    <a:p>
                      <a:pPr marL="342900" marR="0" indent="-342900" algn="l" defTabSz="914400" rtl="0" eaLnBrk="1" fontAlgn="auto" latinLnBrk="0" hangingPunct="1">
                        <a:lnSpc>
                          <a:spcPct val="100000"/>
                        </a:lnSpc>
                        <a:spcBef>
                          <a:spcPts val="0"/>
                        </a:spcBef>
                        <a:spcAft>
                          <a:spcPts val="0"/>
                        </a:spcAft>
                        <a:buClrTx/>
                        <a:buSzTx/>
                        <a:buFont typeface="+mj-lt"/>
                        <a:buAutoNum type="alphaLcParenR"/>
                        <a:tabLst/>
                        <a:defRPr/>
                      </a:pPr>
                      <a:r>
                        <a:rPr lang="cs-CZ" sz="1600" b="0" baseline="0" dirty="0" smtClean="0">
                          <a:solidFill>
                            <a:schemeClr val="tx1"/>
                          </a:solidFill>
                          <a:latin typeface="Times New Roman" pitchFamily="18" charset="0"/>
                          <a:cs typeface="Times New Roman" pitchFamily="18" charset="0"/>
                        </a:rPr>
                        <a:t>1. os., č. j., čas přítomný</a:t>
                      </a:r>
                      <a:endParaRPr lang="cs-CZ" sz="1600" b="0" dirty="0">
                        <a:solidFill>
                          <a:schemeClr val="tx1"/>
                        </a:solidFill>
                        <a:latin typeface="Times New Roman" pitchFamily="18" charset="0"/>
                        <a:cs typeface="Times New Roman" pitchFamily="18" charset="0"/>
                      </a:endParaRPr>
                    </a:p>
                  </a:txBody>
                  <a:tcPr>
                    <a:solidFill>
                      <a:srgbClr val="FFFF99"/>
                    </a:solidFill>
                  </a:tcPr>
                </a:tc>
              </a:tr>
            </a:tbl>
          </a:graphicData>
        </a:graphic>
      </p:graphicFrame>
      <p:sp>
        <p:nvSpPr>
          <p:cNvPr id="16" name="TextovéPole 15"/>
          <p:cNvSpPr txBox="1"/>
          <p:nvPr/>
        </p:nvSpPr>
        <p:spPr>
          <a:xfrm>
            <a:off x="7976759" y="1511375"/>
            <a:ext cx="504056" cy="1815882"/>
          </a:xfrm>
          <a:prstGeom prst="rect">
            <a:avLst/>
          </a:prstGeom>
          <a:noFill/>
        </p:spPr>
        <p:txBody>
          <a:bodyPr wrap="square" rtlCol="0">
            <a:spAutoFit/>
          </a:bodyPr>
          <a:lstStyle/>
          <a:p>
            <a:pPr marL="228600" indent="-228600">
              <a:buAutoNum type="arabicPeriod"/>
            </a:pPr>
            <a:endParaRPr lang="cs-CZ" sz="1600" dirty="0" smtClean="0">
              <a:latin typeface="Times New Roman" pitchFamily="18" charset="0"/>
              <a:cs typeface="Times New Roman" pitchFamily="18" charset="0"/>
            </a:endParaRPr>
          </a:p>
          <a:p>
            <a:pPr marL="228600" indent="-228600">
              <a:buAutoNum type="arabicPeriod"/>
            </a:pPr>
            <a:r>
              <a:rPr lang="cs-CZ" sz="1600" dirty="0">
                <a:latin typeface="Times New Roman" pitchFamily="18" charset="0"/>
                <a:cs typeface="Times New Roman" pitchFamily="18" charset="0"/>
              </a:rPr>
              <a:t>a</a:t>
            </a:r>
            <a:endParaRPr lang="cs-CZ" sz="1600" dirty="0" smtClean="0">
              <a:latin typeface="Times New Roman" pitchFamily="18" charset="0"/>
              <a:cs typeface="Times New Roman" pitchFamily="18" charset="0"/>
            </a:endParaRPr>
          </a:p>
          <a:p>
            <a:pPr marL="228600" indent="-228600">
              <a:buAutoNum type="arabicPeriod"/>
            </a:pPr>
            <a:r>
              <a:rPr lang="cs-CZ" sz="1600" dirty="0">
                <a:latin typeface="Times New Roman" pitchFamily="18" charset="0"/>
                <a:cs typeface="Times New Roman" pitchFamily="18" charset="0"/>
              </a:rPr>
              <a:t>c</a:t>
            </a:r>
            <a:endParaRPr lang="cs-CZ" sz="1600" dirty="0" smtClean="0">
              <a:latin typeface="Times New Roman" pitchFamily="18" charset="0"/>
              <a:cs typeface="Times New Roman" pitchFamily="18" charset="0"/>
            </a:endParaRPr>
          </a:p>
          <a:p>
            <a:pPr marL="228600" indent="-228600">
              <a:buAutoNum type="arabicPeriod"/>
            </a:pPr>
            <a:r>
              <a:rPr lang="cs-CZ" sz="1600" dirty="0" smtClean="0">
                <a:latin typeface="Times New Roman" pitchFamily="18" charset="0"/>
                <a:cs typeface="Times New Roman" pitchFamily="18" charset="0"/>
              </a:rPr>
              <a:t>c</a:t>
            </a:r>
          </a:p>
          <a:p>
            <a:pPr marL="228600" indent="-228600">
              <a:buAutoNum type="arabicPeriod"/>
            </a:pPr>
            <a:r>
              <a:rPr lang="cs-CZ" sz="1600" dirty="0">
                <a:latin typeface="Times New Roman" pitchFamily="18" charset="0"/>
                <a:cs typeface="Times New Roman" pitchFamily="18" charset="0"/>
              </a:rPr>
              <a:t>b</a:t>
            </a:r>
            <a:endParaRPr lang="cs-CZ" sz="1600" dirty="0" smtClean="0">
              <a:latin typeface="Times New Roman" pitchFamily="18" charset="0"/>
              <a:cs typeface="Times New Roman" pitchFamily="18" charset="0"/>
            </a:endParaRPr>
          </a:p>
          <a:p>
            <a:pPr marL="228600" indent="-228600">
              <a:buAutoNum type="arabicPeriod"/>
            </a:pPr>
            <a:endParaRPr lang="cs-CZ" sz="1600" dirty="0" smtClean="0">
              <a:latin typeface="Times New Roman" pitchFamily="18" charset="0"/>
              <a:cs typeface="Times New Roman" pitchFamily="18" charset="0"/>
            </a:endParaRPr>
          </a:p>
          <a:p>
            <a:pPr marL="228600" indent="-228600"/>
            <a:endParaRPr lang="cs-CZ" sz="1600" dirty="0">
              <a:latin typeface="Times New Roman" pitchFamily="18" charset="0"/>
              <a:cs typeface="Times New Roman" pitchFamily="18" charset="0"/>
            </a:endParaRPr>
          </a:p>
        </p:txBody>
      </p:sp>
      <p:sp>
        <p:nvSpPr>
          <p:cNvPr id="17" name="TextovéPole 16"/>
          <p:cNvSpPr txBox="1"/>
          <p:nvPr/>
        </p:nvSpPr>
        <p:spPr>
          <a:xfrm>
            <a:off x="7532712" y="4236318"/>
            <a:ext cx="1440160" cy="307777"/>
          </a:xfrm>
          <a:prstGeom prst="rect">
            <a:avLst/>
          </a:prstGeom>
          <a:noFill/>
        </p:spPr>
        <p:txBody>
          <a:bodyPr wrap="square" rtlCol="0">
            <a:spAutoFit/>
          </a:bodyPr>
          <a:lstStyle/>
          <a:p>
            <a:r>
              <a:rPr lang="cs-CZ" sz="1400" dirty="0" smtClean="0">
                <a:solidFill>
                  <a:srgbClr val="813763"/>
                </a:solidFill>
                <a:latin typeface="Times New Roman" pitchFamily="18" charset="0"/>
                <a:cs typeface="Times New Roman" pitchFamily="18" charset="0"/>
              </a:rPr>
              <a:t>Test  na známku</a:t>
            </a:r>
            <a:endParaRPr lang="cs-CZ" sz="1400" dirty="0">
              <a:solidFill>
                <a:srgbClr val="813763"/>
              </a:solidFill>
              <a:latin typeface="Times New Roman" pitchFamily="18" charset="0"/>
              <a:cs typeface="Times New Roman" pitchFamily="18" charset="0"/>
            </a:endParaRPr>
          </a:p>
        </p:txBody>
      </p:sp>
      <p:sp>
        <p:nvSpPr>
          <p:cNvPr id="14" name="TextovéPole 13"/>
          <p:cNvSpPr txBox="1"/>
          <p:nvPr/>
        </p:nvSpPr>
        <p:spPr>
          <a:xfrm>
            <a:off x="0" y="0"/>
            <a:ext cx="9144000" cy="430887"/>
          </a:xfrm>
          <a:prstGeom prst="rect">
            <a:avLst/>
          </a:prstGeom>
          <a:solidFill>
            <a:schemeClr val="accent6">
              <a:lumMod val="40000"/>
              <a:lumOff val="60000"/>
            </a:schemeClr>
          </a:solidFill>
        </p:spPr>
        <p:txBody>
          <a:bodyPr wrap="square" rtlCol="0">
            <a:spAutoFit/>
          </a:bodyPr>
          <a:lstStyle/>
          <a:p>
            <a:r>
              <a:rPr lang="cs-CZ" sz="1200" b="1" dirty="0" smtClean="0">
                <a:solidFill>
                  <a:schemeClr val="accent3">
                    <a:lumMod val="50000"/>
                  </a:schemeClr>
                </a:solidFill>
                <a:latin typeface="Times New Roman" pitchFamily="18" charset="0"/>
                <a:cs typeface="Times New Roman" pitchFamily="18" charset="0"/>
              </a:rPr>
              <a:t>Elektronická  učebnice - 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200" b="1" dirty="0" smtClean="0">
                <a:solidFill>
                  <a:schemeClr val="accent3">
                    <a:lumMod val="50000"/>
                  </a:schemeClr>
                </a:solidFill>
                <a:latin typeface="Times New Roman" pitchFamily="18" charset="0"/>
                <a:cs typeface="Times New Roman" pitchFamily="18" charset="0"/>
              </a:rPr>
              <a:t>Český jazyk</a:t>
            </a:r>
          </a:p>
          <a:p>
            <a:endParaRPr lang="cs-CZ" sz="1000" dirty="0">
              <a:latin typeface="Times New Roman" pitchFamily="18" charset="0"/>
              <a:cs typeface="Times New Roman" pitchFamily="18" charset="0"/>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anim calcmode="lin" valueType="num">
                                      <p:cBhvr additive="base">
                                        <p:cTn id="7"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xEl>
                                              <p:pRg st="2" end="2"/>
                                            </p:txEl>
                                          </p:spTgt>
                                        </p:tgtEl>
                                        <p:attrNameLst>
                                          <p:attrName>style.visibility</p:attrName>
                                        </p:attrNameLst>
                                      </p:cBhvr>
                                      <p:to>
                                        <p:strVal val="visible"/>
                                      </p:to>
                                    </p:set>
                                    <p:anim calcmode="lin" valueType="num">
                                      <p:cBhvr additive="base">
                                        <p:cTn id="13"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anim calcmode="lin" valueType="num">
                                      <p:cBhvr additive="base">
                                        <p:cTn id="19" dur="500" fill="hold"/>
                                        <p:tgtEl>
                                          <p:spTgt spid="1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
                                            <p:txEl>
                                              <p:pRg st="4" end="4"/>
                                            </p:txEl>
                                          </p:spTgt>
                                        </p:tgtEl>
                                        <p:attrNameLst>
                                          <p:attrName>style.visibility</p:attrName>
                                        </p:attrNameLst>
                                      </p:cBhvr>
                                      <p:to>
                                        <p:strVal val="visible"/>
                                      </p:to>
                                    </p:set>
                                    <p:anim calcmode="lin" valueType="num">
                                      <p:cBhvr additive="base">
                                        <p:cTn id="25"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430887"/>
            <a:ext cx="5076056" cy="594066"/>
          </a:xfrm>
        </p:spPr>
        <p:txBody>
          <a:bodyPr>
            <a:normAutofit/>
          </a:bodyPr>
          <a:lstStyle/>
          <a:p>
            <a:pPr algn="l"/>
            <a:r>
              <a:rPr lang="cs-CZ" sz="2500" b="1" dirty="0" smtClean="0">
                <a:latin typeface="Times New Roman" pitchFamily="18" charset="0"/>
                <a:cs typeface="Times New Roman" pitchFamily="18" charset="0"/>
              </a:rPr>
              <a:t>37.9 </a:t>
            </a:r>
            <a:r>
              <a:rPr lang="cs-CZ" sz="2500" b="1" dirty="0" smtClean="0">
                <a:latin typeface="Times New Roman" pitchFamily="18" charset="0"/>
                <a:cs typeface="Times New Roman" pitchFamily="18" charset="0"/>
              </a:rPr>
              <a:t>Použité zdroje, citace</a:t>
            </a:r>
            <a:endParaRPr lang="cs-CZ" sz="2500" b="1" dirty="0">
              <a:latin typeface="Times New Roman" pitchFamily="18" charset="0"/>
              <a:cs typeface="Times New Roman" pitchFamily="18" charset="0"/>
            </a:endParaRPr>
          </a:p>
        </p:txBody>
      </p:sp>
      <p:sp>
        <p:nvSpPr>
          <p:cNvPr id="11" name="TextovéPole 10">
            <a:hlinkClick r:id="rId3"/>
          </p:cNvPr>
          <p:cNvSpPr txBox="1"/>
          <p:nvPr/>
        </p:nvSpPr>
        <p:spPr>
          <a:xfrm>
            <a:off x="6516216" y="3867895"/>
            <a:ext cx="2304256" cy="461665"/>
          </a:xfrm>
          <a:prstGeom prst="rect">
            <a:avLst/>
          </a:prstGeom>
          <a:noFill/>
        </p:spPr>
        <p:txBody>
          <a:bodyPr wrap="square" rtlCol="0">
            <a:spAutoFit/>
          </a:bodyPr>
          <a:lstStyle/>
          <a:p>
            <a:endParaRPr lang="cs-CZ" sz="1200" dirty="0" smtClean="0"/>
          </a:p>
          <a:p>
            <a:endParaRPr lang="cs-CZ" sz="1200" dirty="0"/>
          </a:p>
        </p:txBody>
      </p:sp>
      <p:sp>
        <p:nvSpPr>
          <p:cNvPr id="17" name="TextovéPole 16"/>
          <p:cNvSpPr txBox="1"/>
          <p:nvPr/>
        </p:nvSpPr>
        <p:spPr>
          <a:xfrm>
            <a:off x="0" y="0"/>
            <a:ext cx="9144000" cy="430887"/>
          </a:xfrm>
          <a:prstGeom prst="rect">
            <a:avLst/>
          </a:prstGeom>
          <a:solidFill>
            <a:schemeClr val="accent6">
              <a:lumMod val="40000"/>
              <a:lumOff val="60000"/>
            </a:schemeClr>
          </a:solidFill>
        </p:spPr>
        <p:txBody>
          <a:bodyPr wrap="square" rtlCol="0">
            <a:spAutoFit/>
          </a:bodyPr>
          <a:lstStyle/>
          <a:p>
            <a:r>
              <a:rPr lang="cs-CZ" sz="1200" b="1" dirty="0" smtClean="0">
                <a:solidFill>
                  <a:schemeClr val="accent3">
                    <a:lumMod val="50000"/>
                  </a:schemeClr>
                </a:solidFill>
                <a:latin typeface="Times New Roman" pitchFamily="18" charset="0"/>
                <a:cs typeface="Times New Roman" pitchFamily="18" charset="0"/>
              </a:rPr>
              <a:t>Elektronická  učebnice - 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200" b="1" dirty="0" smtClean="0">
                <a:solidFill>
                  <a:schemeClr val="accent3">
                    <a:lumMod val="50000"/>
                  </a:schemeClr>
                </a:solidFill>
                <a:latin typeface="Times New Roman" pitchFamily="18" charset="0"/>
                <a:cs typeface="Times New Roman" pitchFamily="18" charset="0"/>
              </a:rPr>
              <a:t>Český jazyk</a:t>
            </a:r>
          </a:p>
          <a:p>
            <a:endParaRPr lang="cs-CZ" sz="1000" dirty="0">
              <a:latin typeface="Times New Roman" pitchFamily="18" charset="0"/>
              <a:cs typeface="Times New Roman" pitchFamily="18" charset="0"/>
            </a:endParaRPr>
          </a:p>
        </p:txBody>
      </p:sp>
      <p:sp>
        <p:nvSpPr>
          <p:cNvPr id="3" name="TextovéPole 2"/>
          <p:cNvSpPr txBox="1"/>
          <p:nvPr/>
        </p:nvSpPr>
        <p:spPr>
          <a:xfrm>
            <a:off x="291902" y="1159050"/>
            <a:ext cx="3632026" cy="338554"/>
          </a:xfrm>
          <a:prstGeom prst="rect">
            <a:avLst/>
          </a:prstGeom>
          <a:solidFill>
            <a:schemeClr val="accent1">
              <a:lumMod val="20000"/>
              <a:lumOff val="80000"/>
            </a:schemeClr>
          </a:solidFill>
        </p:spPr>
        <p:txBody>
          <a:bodyPr wrap="square" rtlCol="0">
            <a:spAutoFit/>
          </a:bodyPr>
          <a:lstStyle/>
          <a:p>
            <a:r>
              <a:rPr lang="cs-CZ" sz="1600" dirty="0" smtClean="0">
                <a:latin typeface="Times New Roman" pitchFamily="18" charset="0"/>
                <a:cs typeface="Times New Roman" pitchFamily="18" charset="0"/>
              </a:rPr>
              <a:t>Obrázky z databáze klipart</a:t>
            </a:r>
            <a:r>
              <a:rPr lang="cs-CZ" sz="1600" dirty="0" smtClean="0">
                <a:solidFill>
                  <a:schemeClr val="accent3">
                    <a:lumMod val="50000"/>
                  </a:schemeClr>
                </a:solidFill>
                <a:latin typeface="Times New Roman" pitchFamily="18" charset="0"/>
                <a:cs typeface="Times New Roman" pitchFamily="18" charset="0"/>
              </a:rPr>
              <a:t>.</a:t>
            </a:r>
          </a:p>
        </p:txBody>
      </p:sp>
    </p:spTree>
    <p:extLst>
      <p:ext uri="{BB962C8B-B14F-4D97-AF65-F5344CB8AC3E}">
        <p14:creationId xmlns:p14="http://schemas.microsoft.com/office/powerpoint/2010/main" val="2165620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accent6">
            <a:lumMod val="40000"/>
            <a:lumOff val="60000"/>
          </a:schemeClr>
        </a:solidFill>
      </a:spPr>
      <a:bodyPr wrap="square" rtlCol="0">
        <a:spAutoFit/>
      </a:bodyPr>
      <a:lstStyle>
        <a:defPPr>
          <a:defRPr sz="1200" b="1" dirty="0" smtClean="0">
            <a:solidFill>
              <a:schemeClr val="accent3">
                <a:lumMod val="50000"/>
              </a:schemeClr>
            </a:solidFill>
          </a:defRPr>
        </a:defPPr>
      </a:lstStyle>
    </a:txDef>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8618</TotalTime>
  <Words>889</Words>
  <Application>Microsoft Office PowerPoint</Application>
  <PresentationFormat>Předvádění na obrazovce (16:9)</PresentationFormat>
  <Paragraphs>141</Paragraphs>
  <Slides>10</Slides>
  <Notes>10</Notes>
  <HiddenSlides>0</HiddenSlides>
  <MMClips>0</MMClips>
  <ScaleCrop>false</ScaleCrop>
  <HeadingPairs>
    <vt:vector size="4" baseType="variant">
      <vt:variant>
        <vt:lpstr>Motiv</vt:lpstr>
      </vt:variant>
      <vt:variant>
        <vt:i4>1</vt:i4>
      </vt:variant>
      <vt:variant>
        <vt:lpstr>Nadpisy snímků</vt:lpstr>
      </vt:variant>
      <vt:variant>
        <vt:i4>10</vt:i4>
      </vt:variant>
    </vt:vector>
  </HeadingPairs>
  <TitlesOfParts>
    <vt:vector size="11" baseType="lpstr">
      <vt:lpstr>Motiv sady Office</vt:lpstr>
      <vt:lpstr>37.1 Slovesa</vt:lpstr>
      <vt:lpstr>37.2 Co už víš? </vt:lpstr>
      <vt:lpstr>37.3 Jaké si řekneme nové termíny a názvy?</vt:lpstr>
      <vt:lpstr>37.4 Co si řekneme nového?</vt:lpstr>
      <vt:lpstr>37.5 Procvičení a příklady</vt:lpstr>
      <vt:lpstr>37.6 Něco navíc pro šikovné</vt:lpstr>
      <vt:lpstr>37.7 CLIL</vt:lpstr>
      <vt:lpstr>37.8 Test znalostí</vt:lpstr>
      <vt:lpstr>37.9 Použité zdroje, citace</vt:lpstr>
      <vt:lpstr>37.10 Anotace</vt:lpstr>
    </vt:vector>
  </TitlesOfParts>
  <Company>Základní škla Děčín VI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prusa</dc:creator>
  <cp:lastModifiedBy>krivankova</cp:lastModifiedBy>
  <cp:revision>326</cp:revision>
  <dcterms:created xsi:type="dcterms:W3CDTF">2010-10-18T18:21:56Z</dcterms:created>
  <dcterms:modified xsi:type="dcterms:W3CDTF">2013-03-10T20:38:41Z</dcterms:modified>
</cp:coreProperties>
</file>