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FFFF00"/>
    <a:srgbClr val="FFCC66"/>
    <a:srgbClr val="FFFF66"/>
    <a:srgbClr val="FFCC99"/>
    <a:srgbClr val="FF505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microsoft.com/office/2007/relationships/hdphoto" Target="../media/hdphoto5.wdp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2" y="430887"/>
            <a:ext cx="2340074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 Číslovky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Brádková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Dana Brádková\AppData\Local\Microsoft\Windows\Temporary Internet Files\Content.IE5\WI1ER6KY\MC9004361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670992"/>
            <a:ext cx="1857375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a Brádková\AppData\Local\Microsoft\Windows\Temporary Internet Files\Content.IE5\IQUHEG8E\MP90030963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28589"/>
            <a:ext cx="2260848" cy="16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a Brádková\AppData\Local\Microsoft\Windows\Temporary Internet Files\Content.IE5\7RM2JTPB\MC9004419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0992"/>
            <a:ext cx="1889621" cy="16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a Brádková\AppData\Local\Microsoft\Windows\Temporary Internet Files\Content.IE5\WI1ER6KY\MC90028702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4" y="987574"/>
            <a:ext cx="1902737" cy="2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46804" y="3682607"/>
            <a:ext cx="1656184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8 ∙ 7 = 56</a:t>
            </a:r>
          </a:p>
        </p:txBody>
      </p:sp>
      <p:pic>
        <p:nvPicPr>
          <p:cNvPr id="1029" name="Picture 5" descr="C:\Users\Dana Brádková\AppData\Local\Microsoft\Windows\Temporary Internet Files\Content.IE5\IQUHEG8E\MP90018286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66" y="2849838"/>
            <a:ext cx="2029475" cy="13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14738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69017"/>
              </p:ext>
            </p:extLst>
          </p:nvPr>
        </p:nvGraphicFramePr>
        <p:xfrm>
          <a:off x="1115616" y="119853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Brádková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– 12 /2012</a:t>
                      </a: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Číslovky,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druhy číslovek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základní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učivo 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číslovkách.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20153"/>
            <a:ext cx="23397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7" y="1059582"/>
            <a:ext cx="666916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Číslovky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vyjadřují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čísla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(deset),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počet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(dvě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pořadí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(osmého). Označujeme je číslem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8603" y="2623281"/>
            <a:ext cx="7488832" cy="249299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Ve slovních spojeních najdi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číslovky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 napiš nad ně číslo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sto metrů		padesát korun		druhý den</a:t>
            </a:r>
          </a:p>
          <a:p>
            <a:pPr algn="ctr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málo času		deset hodin		třikrát denně</a:t>
            </a:r>
          </a:p>
          <a:p>
            <a:pPr algn="ctr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několik dopisů		mnoho lidí		dvoje ponožky</a:t>
            </a:r>
          </a:p>
          <a:p>
            <a:pPr algn="ctr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čtyři týdny		čtvrtá třída		osm týdnů</a:t>
            </a:r>
          </a:p>
          <a:p>
            <a:pPr algn="ctr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patery šaty		několikrát ročně		prvního září</a:t>
            </a:r>
          </a:p>
        </p:txBody>
      </p:sp>
      <p:pic>
        <p:nvPicPr>
          <p:cNvPr id="1026" name="Picture 2" descr="C:\Users\Dana Brádková\AppData\Local\Microsoft\Windows\Temporary Internet Files\Content.IE5\WI1ER6KY\MP9004032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29" y="2854696"/>
            <a:ext cx="1175227" cy="17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a Brádková\AppData\Local\Microsoft\Windows\Temporary Internet Files\Content.IE5\IQUHEG8E\MC900409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32" y="1558583"/>
            <a:ext cx="1368152" cy="1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a Brádková\AppData\Local\Microsoft\Windows\Temporary Internet Files\Content.IE5\7RM2JTPB\MC90043384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9" y="1579805"/>
            <a:ext cx="1562358" cy="15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a Brádková\AppData\Local\Microsoft\Windows\Temporary Internet Files\Content.IE5\WI1ER6KY\MC9002329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93041"/>
            <a:ext cx="1329488" cy="11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a Brádková\AppData\Local\Microsoft\Windows\Temporary Internet Files\Content.IE5\IQUHEG8E\MC9002394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62" y="760674"/>
            <a:ext cx="947559" cy="15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na Brádková\AppData\Local\Microsoft\Windows\Temporary Internet Files\Content.IE5\IQUHEG8E\MP90022754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07" y="1661737"/>
            <a:ext cx="1499617" cy="9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3164" y="438841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36.3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032907"/>
            <a:ext cx="6984775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Číslovky dělíme na: 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dva, sto, mnoho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řadové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druhý, stá, několikátý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druhové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dvoje, patery, několikery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násobné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dvakrát, stokrát, mnohokrát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95536" y="3050939"/>
            <a:ext cx="5688632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Napiš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vedle obrázku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slovem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kolik je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hodin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podtrhni číslovky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Dana Brádková\AppData\Local\Microsoft\Windows\Temporary Internet Files\Content.IE5\IQUHEG8E\MP9004340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71661"/>
            <a:ext cx="1291025" cy="19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53591" r="33791" b="28448"/>
          <a:stretch/>
        </p:blipFill>
        <p:spPr>
          <a:xfrm>
            <a:off x="251520" y="3459437"/>
            <a:ext cx="1402392" cy="140224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2" t="53704" r="19887" b="27600"/>
          <a:stretch/>
        </p:blipFill>
        <p:spPr>
          <a:xfrm>
            <a:off x="3275856" y="3459438"/>
            <a:ext cx="1368153" cy="140224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0" t="53519" r="5479" b="27600"/>
          <a:stretch/>
        </p:blipFill>
        <p:spPr>
          <a:xfrm>
            <a:off x="6300192" y="3491808"/>
            <a:ext cx="1292791" cy="14022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897" y="430887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32148" y="1098198"/>
            <a:ext cx="745222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Číslovky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odpovídají na otázky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kolik? kolikátý? kolikery? kolikrát? kolikanásobný?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32148" y="2822679"/>
            <a:ext cx="7812260" cy="226215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Doplň do vět číslovky dle vlastního výběru, číslovky piš slovy.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Ráno vstávám v ________________hodin. Chodíme do _______________třídy. Jezdit na kole jsem se naučil v _______________letech. Padesát děleno ________________ je pět. V oblíbené knize čtu na ______________straně. V divadle jsme seděli v _____________ řadě. Dnes chybějí ________________žáci. V kasičce mám _____________ peněz. Letní prázdniny trvají ________________měsíce. Narodil jsem se ______________května.</a:t>
            </a:r>
          </a:p>
        </p:txBody>
      </p:sp>
      <p:pic>
        <p:nvPicPr>
          <p:cNvPr id="1027" name="Picture 3" descr="C:\Users\Dana Brádková\AppData\Local\Microsoft\Windows\Temporary Internet Files\Content.IE5\IQUHEG8E\MP9004223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32606"/>
            <a:ext cx="1113994" cy="16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a Brádková\AppData\Local\Microsoft\Windows\Temporary Internet Files\Content.IE5\7RM2JTPB\MC9002812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6752"/>
            <a:ext cx="1199584" cy="13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a Brádková\AppData\Local\Microsoft\Windows\Temporary Internet Files\Content.IE5\7RM2JTPB\MC90043389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24289"/>
            <a:ext cx="1298390" cy="12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na Brádková\AppData\Local\Microsoft\Windows\Temporary Internet Files\Content.IE5\WI1ER6KY\MC9003433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03915"/>
            <a:ext cx="1382337" cy="1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na Brádková\AppData\Local\Microsoft\Windows\Temporary Internet Files\Content.IE5\IQUHEG8E\MP900430829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78" b="85194" l="1875" r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" t="10299" r="49525" b="11802"/>
          <a:stretch/>
        </p:blipFill>
        <p:spPr bwMode="auto">
          <a:xfrm>
            <a:off x="5652120" y="1322103"/>
            <a:ext cx="1584176" cy="16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5602" y="42015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1817" y="1059582"/>
            <a:ext cx="6842471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Číslovky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pomíchaly s přídavnými jmény a zájmeny.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Najdi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a napiš nad ně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zimní		moje		čtvero		mnoho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tento		šedesát		školní		prvního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osmá		my		pomalejší		stodvacátý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deset		sedmkrát		málo		malý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který		třicet		první		jarní</a:t>
            </a:r>
          </a:p>
        </p:txBody>
      </p:sp>
      <p:pic>
        <p:nvPicPr>
          <p:cNvPr id="2051" name="Picture 3" descr="C:\Users\Dana Brádková\AppData\Local\Microsoft\Windows\Temporary Internet Files\Content.IE5\WI1ER6KY\MP90044908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8264" r="13121" b="10982"/>
          <a:stretch/>
        </p:blipFill>
        <p:spPr bwMode="auto">
          <a:xfrm>
            <a:off x="7310214" y="1131590"/>
            <a:ext cx="1800200" cy="1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403648" y="3435846"/>
            <a:ext cx="7702252" cy="152349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Ve větách najdi číslovky a napiš nad ně číslo 4.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akváriu mám deset rybiček. Našli jste hodně hub? Mám rád pohádku O dvanácti měsíčkách. Nové lyže stojí dva tisíce čtyři sta korun. Osm krát devět se rovná sedmdesát dva. Do cíle jsem doběhl jako pátý. Včera chybělo pět žáků! První den v týdnu je pondělí.</a:t>
            </a:r>
          </a:p>
        </p:txBody>
      </p:sp>
      <p:pic>
        <p:nvPicPr>
          <p:cNvPr id="2052" name="Picture 4" descr="C:\Users\Dana Brádková\AppData\Local\Microsoft\Windows\Temporary Internet Files\Content.IE5\7RM2JTPB\MP900433157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28" r="18067" b="11043"/>
          <a:stretch/>
        </p:blipFill>
        <p:spPr bwMode="auto">
          <a:xfrm>
            <a:off x="-252536" y="3732872"/>
            <a:ext cx="1517129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987574"/>
            <a:ext cx="7328867" cy="227754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Zařaď a zapiš správně číslovky.</a:t>
            </a:r>
            <a:endParaRPr lang="cs-CZ" sz="1600" dirty="0" smtClean="0"/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základní		řadové		druhové		násobné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2257" y="3337074"/>
            <a:ext cx="7488831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sedmý, hodně, dvoje, desetkrát, stonásobný, osmdesát, tisíc, třicátého, několik, patero,  milion, dvanácté, trojí, stopadesátý, sedmý, mnohokrát, devadesát tři, desátý, několikrát</a:t>
            </a:r>
          </a:p>
        </p:txBody>
      </p:sp>
      <p:pic>
        <p:nvPicPr>
          <p:cNvPr id="3074" name="Picture 2" descr="C:\Users\Dana Brádková\AppData\Local\Microsoft\Windows\Temporary Internet Files\Content.IE5\WI1ER6KY\MP9004340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4627" y="3781941"/>
            <a:ext cx="919172" cy="18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a Brádková\AppData\Local\Microsoft\Windows\Temporary Internet Files\Content.IE5\IQUHEG8E\MC90038256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524" l="16857" r="93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597" r="18887" b="9921"/>
          <a:stretch/>
        </p:blipFill>
        <p:spPr bwMode="auto">
          <a:xfrm>
            <a:off x="479070" y="870249"/>
            <a:ext cx="106318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a Brádková\AppData\Local\Microsoft\Windows\Temporary Internet Files\Content.IE5\VSBUT2CN\MP900402290[2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t="4883" r="889" b="3674"/>
          <a:stretch/>
        </p:blipFill>
        <p:spPr bwMode="auto">
          <a:xfrm>
            <a:off x="107504" y="2749156"/>
            <a:ext cx="1008112" cy="9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a Brádková\AppData\Local\Microsoft\Windows\Temporary Internet Files\Content.IE5\IQUHEG8E\MC90044127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1041"/>
            <a:ext cx="1176246" cy="11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na Brádková\AppData\Local\Microsoft\Windows\Temporary Internet Files\Content.IE5\VSBUT2CN\MC90025065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7053"/>
            <a:ext cx="1319695" cy="15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ana Brádková\AppData\Local\Microsoft\Windows\Temporary Internet Files\Content.IE5\WI1ER6KY\MP90034148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7376"/>
            <a:ext cx="1340360" cy="9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1270" y="987574"/>
            <a:ext cx="208823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Ordinal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second,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third, fourth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fifth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sixtieth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hundredth, thousandth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07704" y="704617"/>
            <a:ext cx="2067272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Cardinal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one, two, three, four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sixty, hundred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many, much,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little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11660" y="2616657"/>
            <a:ext cx="3960440" cy="242374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cs-C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4 ∙ 5 = ____                    3 ∙ 3 = ____</a:t>
            </a:r>
          </a:p>
          <a:p>
            <a:pPr>
              <a:lnSpc>
                <a:spcPct val="150000"/>
              </a:lnSpc>
            </a:pP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2 ∙ 6 = ____         	      3 ∙ 4 = ____</a:t>
            </a:r>
          </a:p>
          <a:p>
            <a:pPr>
              <a:lnSpc>
                <a:spcPct val="150000"/>
              </a:lnSpc>
            </a:pP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2 ∙ 5 = ____             	      3 ∙ 2 = ____</a:t>
            </a:r>
          </a:p>
          <a:p>
            <a:pPr>
              <a:lnSpc>
                <a:spcPct val="150000"/>
              </a:lnSpc>
            </a:pP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5 ∙ 3 = ____                     5 ∙ 5 = ____</a:t>
            </a:r>
          </a:p>
          <a:p>
            <a:pPr>
              <a:lnSpc>
                <a:spcPct val="150000"/>
              </a:lnSpc>
            </a:pP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6 ∙ 4 = ____                     7 ∙ 3 = ____</a:t>
            </a:r>
          </a:p>
        </p:txBody>
      </p:sp>
      <p:pic>
        <p:nvPicPr>
          <p:cNvPr id="1027" name="Picture 3" descr="C:\Users\Dana Brádková\AppData\Local\Microsoft\Windows\Temporary Internet Files\Content.IE5\7RM2JTPB\MP9003096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87" y="591161"/>
            <a:ext cx="1779269" cy="19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a Brádková\AppData\Local\Microsoft\Windows\Temporary Internet Files\Content.IE5\VSBUT2CN\MP90038768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7814"/>
            <a:ext cx="2160575" cy="15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a Brádková\AppData\Local\Microsoft\Windows\Temporary Internet Files\Content.IE5\7RM2JTPB\MC9002979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468">
            <a:off x="274978" y="1567404"/>
            <a:ext cx="928116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35" y="430887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41557"/>
              </p:ext>
            </p:extLst>
          </p:nvPr>
        </p:nvGraphicFramePr>
        <p:xfrm>
          <a:off x="179510" y="1131590"/>
          <a:ext cx="7185180" cy="3848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v lidové písničce číslovky.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Jedna, dvě, Honza jde …….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jedna, dvě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jedna, dvě, jde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Honza, jde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nejsou tam číslovky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Najdi číslovky mezi ostatními slovy.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moje, čtvrtého, sto, nic, nula, dvoje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nejsou tu žádné číslovky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moje sto, nic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čtvrtého, sto, nula, dvoje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čtvrtého, sto, devadesát, nula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2.Urči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druh číslovek.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několikrát, sedmkrát, jednou, stokrát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řadové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druhové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násobné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Vyb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 do věty správnou číslovku.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Maminku máme všichni jen ________.</a:t>
                      </a:r>
                      <a:endParaRPr lang="cs-CZ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dvojí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třikrát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jeden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608416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31588"/>
            <a:ext cx="80648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z databáze klipart.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Slovní druhy - Pracovní sešit pro 3. ročník.</a:t>
            </a: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3765</TotalTime>
  <Words>890</Words>
  <Application>Microsoft Office PowerPoint</Application>
  <PresentationFormat>Předvádění na obrazovce (16:9)</PresentationFormat>
  <Paragraphs>128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36.1 Číslovky</vt:lpstr>
      <vt:lpstr>36.2 Co už víš? </vt:lpstr>
      <vt:lpstr>36.3 Jaké si řekneme nové termíny a názvy?</vt:lpstr>
      <vt:lpstr>36.4 Co si řekneme nového?</vt:lpstr>
      <vt:lpstr>36.5 Procvičení a příklady</vt:lpstr>
      <vt:lpstr>36.6 Něco navíc pro šikovné</vt:lpstr>
      <vt:lpstr>36.7 CLIL</vt:lpstr>
      <vt:lpstr>36.8 Test znalostí</vt:lpstr>
      <vt:lpstr>36.9 Použité zdroje, citace</vt:lpstr>
      <vt:lpstr>36.10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290</cp:revision>
  <dcterms:created xsi:type="dcterms:W3CDTF">2010-10-18T18:21:56Z</dcterms:created>
  <dcterms:modified xsi:type="dcterms:W3CDTF">2013-01-26T14:22:13Z</dcterms:modified>
</cp:coreProperties>
</file>