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7078B"/>
    <a:srgbClr val="99FF99"/>
    <a:srgbClr val="00FF00"/>
    <a:srgbClr val="FFFF00"/>
    <a:srgbClr val="FFCC66"/>
    <a:srgbClr val="FFFF66"/>
    <a:srgbClr val="FFCC99"/>
    <a:srgbClr val="FF505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26.1.2013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wm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wmf"/><Relationship Id="rId5" Type="http://schemas.openxmlformats.org/officeDocument/2006/relationships/image" Target="../media/image32.jpeg"/><Relationship Id="rId4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22" y="430887"/>
            <a:ext cx="2189633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35.1 Zájmena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Brádková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Dana Brádková\AppData\Local\Microsoft\Windows\Temporary Internet Files\Content.IE5\VSBUT2CN\MC9002510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43242"/>
            <a:ext cx="2345427" cy="9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na Brádková\AppData\Local\Microsoft\Windows\Temporary Internet Files\Content.IE5\VSBUT2CN\MC90035429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85" y="565472"/>
            <a:ext cx="1881607" cy="142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na Brádková\AppData\Local\Microsoft\Windows\Temporary Internet Files\Content.IE5\IQUHEG8E\MC90044489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9" y="1779662"/>
            <a:ext cx="1728192" cy="22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080416" y="2141265"/>
            <a:ext cx="864096" cy="36933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její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864392" y="3944208"/>
            <a:ext cx="1563592" cy="36933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enhle    toto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59681" y="1144805"/>
            <a:ext cx="864096" cy="36933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my</a:t>
            </a:r>
          </a:p>
        </p:txBody>
      </p:sp>
      <p:pic>
        <p:nvPicPr>
          <p:cNvPr id="1029" name="Picture 5" descr="C:\Users\Dana Brádková\AppData\Local\Microsoft\Windows\Temporary Internet Files\Content.IE5\IQUHEG8E\MC90035124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7677"/>
            <a:ext cx="1810693" cy="16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7388943" y="2271807"/>
            <a:ext cx="1217365" cy="36933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kterou</a:t>
            </a:r>
          </a:p>
        </p:txBody>
      </p:sp>
      <p:pic>
        <p:nvPicPr>
          <p:cNvPr id="1030" name="Picture 6" descr="C:\Users\Dana Brádková\AppData\Local\Microsoft\Windows\Temporary Internet Files\Content.IE5\7RM2JTPB\MC90044191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6221"/>
            <a:ext cx="2767063" cy="103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300192" y="3944208"/>
            <a:ext cx="869342" cy="36933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tobě</a:t>
            </a:r>
          </a:p>
        </p:txBody>
      </p:sp>
      <p:pic>
        <p:nvPicPr>
          <p:cNvPr id="1031" name="Picture 7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82" y="516226"/>
            <a:ext cx="942056" cy="147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508104" y="2141265"/>
            <a:ext cx="720080" cy="36933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214738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35.10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387556"/>
              </p:ext>
            </p:extLst>
          </p:nvPr>
        </p:nvGraphicFramePr>
        <p:xfrm>
          <a:off x="1115616" y="1198533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Dana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Brádková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 – 12 /2012</a:t>
                      </a: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Zájmena,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druhy zájmen.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základní učivo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zájmenech.</a:t>
                      </a:r>
                      <a:endParaRPr lang="cs-CZ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6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23397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322948"/>
            <a:ext cx="2736304" cy="304698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latin typeface="Times New Roman" pitchFamily="18" charset="0"/>
                <a:cs typeface="Times New Roman" pitchFamily="18" charset="0"/>
              </a:rPr>
              <a:t>Zájmena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zastupují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ve větách 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podstatná jména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nebo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na osoby, zvířata, věci </a:t>
            </a:r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ukazují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ten,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ta, to, ty, ti, ta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). Označujeme je číslem 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ana Brádková\AppData\Local\Microsoft\Windows\Temporary Internet Files\Content.IE5\IQUHEG8E\MP9004486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09" y="591530"/>
            <a:ext cx="14401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na Brádková\AppData\Local\Microsoft\Windows\Temporary Internet Files\Content.IE5\VSBUT2CN\MC9004405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27" y="915566"/>
            <a:ext cx="710689" cy="111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na Brádková\AppData\Local\Microsoft\Windows\Temporary Internet Files\Content.IE5\7RM2JTPB\MC90044052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59" y="2067694"/>
            <a:ext cx="1229811" cy="112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ana Brádková\AppData\Local\Microsoft\Windows\Temporary Internet Files\Content.IE5\VSBUT2CN\MP90043931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71" y="3291830"/>
            <a:ext cx="1091786" cy="163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125057" y="1131590"/>
            <a:ext cx="671079" cy="40011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já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364088" y="2355726"/>
            <a:ext cx="720080" cy="40011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460596" y="3795886"/>
            <a:ext cx="695580" cy="1015663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ona ono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172400" y="1131590"/>
            <a:ext cx="576064" cy="40011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147493" y="2617336"/>
            <a:ext cx="441147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237864" y="3795886"/>
            <a:ext cx="701551" cy="1015663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 ony ona</a:t>
            </a:r>
          </a:p>
        </p:txBody>
      </p:sp>
      <p:pic>
        <p:nvPicPr>
          <p:cNvPr id="1026" name="Picture 2" descr="C:\Users\Dana Brádková\AppData\Local\Microsoft\Windows\Temporary Internet Files\Content.IE5\7RM2JTPB\MP90043850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29349"/>
            <a:ext cx="1103557" cy="165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na Brádková\AppData\Local\Microsoft\Windows\Temporary Internet Files\Content.IE5\7RM2JTPB\MP90040652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22" y="3687913"/>
            <a:ext cx="1631684" cy="10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8972" y="411336"/>
            <a:ext cx="637220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35.3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9459" y="1923677"/>
            <a:ext cx="3707904" cy="212365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Vyber </a:t>
            </a:r>
            <a:r>
              <a:rPr lang="cs-CZ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vhodná zájmena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 daným podstatným jménům a napiš je: (vzor: moje škola)</a:t>
            </a:r>
          </a:p>
          <a:p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__________  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lavice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__________  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motýl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__________  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štěně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__________  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dům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__________  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čepice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__________  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sešit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__________  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chlapec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__________  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květina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__________  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židle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 __________  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hrnek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__________  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lyže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  __________  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oči</a:t>
            </a:r>
            <a:endParaRPr lang="cs-CZ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ana Brádková\AppData\Local\Microsoft\Windows\Temporary Internet Files\Content.IE5\IQUHEG8E\MP90039887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25" y="627534"/>
            <a:ext cx="181460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na Brádková\AppData\Local\Microsoft\Windows\Temporary Internet Files\Content.IE5\7RM2JTPB\MP90044245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12" b="91593" l="1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090" y="4167485"/>
            <a:ext cx="1412739" cy="9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na Brádková\AppData\Local\Microsoft\Windows\Temporary Internet Files\Content.IE5\WI1ER6KY\MP90044486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03625"/>
            <a:ext cx="1169243" cy="9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ana Brádková\AppData\Local\Microsoft\Windows\Temporary Internet Files\Content.IE5\IQUHEG8E\MP90043121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61" y="523077"/>
            <a:ext cx="1110568" cy="126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20555" r="51698" b="30371"/>
          <a:stretch/>
        </p:blipFill>
        <p:spPr>
          <a:xfrm>
            <a:off x="179512" y="1005402"/>
            <a:ext cx="5184576" cy="4117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8764" y="428700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395536" y="1054308"/>
            <a:ext cx="8496944" cy="255454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Najdi </a:t>
            </a:r>
            <a:r>
              <a:rPr lang="cs-C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zájmena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a napiš nad ně číslo </a:t>
            </a:r>
            <a:r>
              <a:rPr lang="cs-C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. Ostatní slova škrtni.</a:t>
            </a:r>
          </a:p>
          <a:p>
            <a:pPr>
              <a:lnSpc>
                <a:spcPct val="20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slunce		škola		jaký		tento		nějaký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se		čí		spálený		potok		netopýr</a:t>
            </a:r>
          </a:p>
          <a:p>
            <a:pPr>
              <a:lnSpc>
                <a:spcPct val="200000"/>
              </a:lnSpc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eho		jezdit		kdo		modrý		takový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síček		naše		medvěd		cosi		každý</a:t>
            </a:r>
          </a:p>
        </p:txBody>
      </p:sp>
      <p:pic>
        <p:nvPicPr>
          <p:cNvPr id="2050" name="Picture 2" descr="C:\Users\Dana Brádková\AppData\Local\Microsoft\Windows\Temporary Internet Files\Content.IE5\WI1ER6KY\MC9000787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608853"/>
            <a:ext cx="1008112" cy="149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na Brádková\AppData\Local\Microsoft\Windows\Temporary Internet Files\Content.IE5\IQUHEG8E\MP90044657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87" b="8618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88637"/>
            <a:ext cx="2592288" cy="20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na Brádková\AppData\Local\Microsoft\Windows\Temporary Internet Files\Content.IE5\7RM2JTPB\MP90043943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9442" y="3471069"/>
            <a:ext cx="1206544" cy="17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ana Brádková\AppData\Local\Microsoft\Windows\Temporary Internet Files\Content.IE5\WI1ER6KY\MC900234625[1].wmf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7204"/>
            <a:ext cx="1296144" cy="144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1816" y="1043980"/>
            <a:ext cx="8354639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Nahraďte podstatná jména ve větách </a:t>
            </a:r>
            <a:r>
              <a:rPr lang="cs-CZ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zájmeny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Kočička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má ráda mlíčko. 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Pavel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chce hrát fotbal. Podáš mi 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tužku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? Hrajeme si s </a:t>
            </a:r>
            <a:r>
              <a:rPr lang="cs-CZ" sz="1600" b="1" u="sng" dirty="0">
                <a:latin typeface="Times New Roman" pitchFamily="18" charset="0"/>
                <a:cs typeface="Times New Roman" pitchFamily="18" charset="0"/>
              </a:rPr>
              <a:t>míčem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Pojď k 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paní učitelce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Žáci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při hodině nevykřikují. Proč s 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Kájou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nemluvíš?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sz="1600" b="1" u="sng" dirty="0">
                <a:latin typeface="Times New Roman" pitchFamily="18" charset="0"/>
                <a:cs typeface="Times New Roman" pitchFamily="18" charset="0"/>
              </a:rPr>
              <a:t>ohněm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si děti hrát nesmí.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Dnes půjdeme na 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hřiště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07504" y="3291830"/>
            <a:ext cx="6492205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Vyhledej ve větách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zájmena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podtrhni je a označ č.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My půjdeme do divadla.		Toho souseda dobře znám.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Kdosi přišel pozdě.			Přineseš mi nákup?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Naše Micka chytá myši.		Kdo nemá úkol?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To snad není možné!		Svetr pletla moje babička.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Nemohl bys mi pomoct?		Víme, kdo bude zpívat.</a:t>
            </a:r>
          </a:p>
        </p:txBody>
      </p:sp>
      <p:pic>
        <p:nvPicPr>
          <p:cNvPr id="3074" name="Picture 2" descr="C:\Users\Dana Brádková\AppData\Local\Microsoft\Windows\Temporary Internet Files\Content.IE5\WI1ER6KY\MC9003587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65413"/>
            <a:ext cx="1311119" cy="144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na Brádková\AppData\Local\Microsoft\Windows\Temporary Internet Files\Content.IE5\VSBUT2CN\MP90026225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12" y="3651870"/>
            <a:ext cx="1280717" cy="127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ana Brádková\AppData\Local\Microsoft\Windows\Temporary Internet Files\Content.IE5\7RM2JTPB\MC90023281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01747"/>
            <a:ext cx="1447085" cy="11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ana Brádková\AppData\Local\Microsoft\Windows\Temporary Internet Files\Content.IE5\WI1ER6KY\MP90042433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73028"/>
            <a:ext cx="1969603" cy="12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ana Brádková\AppData\Local\Microsoft\Windows\Temporary Internet Files\Content.IE5\IQUHEG8E\MP900309630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29" r="12711" b="11940"/>
          <a:stretch/>
        </p:blipFill>
        <p:spPr bwMode="auto">
          <a:xfrm>
            <a:off x="554063" y="2148657"/>
            <a:ext cx="1722065" cy="107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2972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1059582"/>
            <a:ext cx="8712968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Dovedeš vybrat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zájmena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a správně je zařadit, kam patří?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jaký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noviny,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pracujeme, nějaký, takový, se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naše, údolí,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něco, domeček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kdo, my, váš, člověk, hodná,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toto, staveniště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svůj, ty, kniha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kdosi,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oblíbený, já, země, oni, můj, ono,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952477"/>
              </p:ext>
            </p:extLst>
          </p:nvPr>
        </p:nvGraphicFramePr>
        <p:xfrm>
          <a:off x="2339752" y="2211710"/>
          <a:ext cx="6552728" cy="2578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5184576"/>
              </a:tblGrid>
              <a:tr h="429766"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ZÁJMENA</a:t>
                      </a:r>
                      <a:endParaRPr lang="cs-CZ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2976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osobní</a:t>
                      </a:r>
                      <a:endParaRPr lang="cs-CZ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2976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ukazovací</a:t>
                      </a:r>
                      <a:endParaRPr lang="cs-CZ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2976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přivlastňovací</a:t>
                      </a:r>
                      <a:endParaRPr lang="cs-CZ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2976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tázací</a:t>
                      </a:r>
                      <a:endParaRPr lang="cs-CZ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2976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neurčitá</a:t>
                      </a:r>
                      <a:endParaRPr lang="cs-CZ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Users\Dana Brádková\AppData\Local\Microsoft\Windows\Temporary Internet Files\Content.IE5\7RM2JTPB\MC9002889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5686"/>
            <a:ext cx="187337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ana Brádková\AppData\Local\Microsoft\Windows\Temporary Internet Files\Content.IE5\VSBUT2CN\MP90040898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0" b="96838" l="1250" r="93125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6" y="3595464"/>
            <a:ext cx="2052888" cy="136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96269" y="2571750"/>
            <a:ext cx="2907579" cy="230832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pronouns</a:t>
            </a:r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já – </a:t>
            </a:r>
            <a:r>
              <a:rPr lang="cs-CZ" sz="1600" b="1" dirty="0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       my – </a:t>
            </a:r>
            <a:r>
              <a:rPr lang="cs-CZ" sz="1600" b="1" dirty="0" err="1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endParaRPr lang="cs-CZ" sz="1600" b="1" dirty="0" smtClean="0">
              <a:solidFill>
                <a:srgbClr val="17078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y – </a:t>
            </a:r>
            <a:r>
              <a:rPr lang="cs-CZ" sz="1600" b="1" dirty="0" err="1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  vy – </a:t>
            </a:r>
            <a:r>
              <a:rPr lang="cs-CZ" sz="1600" b="1" dirty="0" err="1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endParaRPr lang="cs-CZ" sz="1600" b="1" dirty="0" smtClean="0">
              <a:solidFill>
                <a:srgbClr val="17078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on – </a:t>
            </a:r>
            <a:r>
              <a:rPr lang="cs-CZ" sz="1600" b="1" dirty="0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                oni - </a:t>
            </a:r>
            <a:r>
              <a:rPr lang="cs-CZ" sz="1600" b="1" dirty="0" err="1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endParaRPr lang="cs-CZ" sz="1600" b="1" dirty="0" smtClean="0">
              <a:solidFill>
                <a:srgbClr val="17078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ona – </a:t>
            </a:r>
            <a:r>
              <a:rPr lang="cs-CZ" sz="1600" b="1" dirty="0" err="1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1600" b="1" dirty="0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	                </a:t>
            </a:r>
            <a:r>
              <a:rPr lang="cs-CZ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ony</a:t>
            </a:r>
            <a:r>
              <a:rPr lang="cs-CZ" sz="1600" b="1" dirty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b="1" dirty="0" err="1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sz="1600" b="1" dirty="0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no, to – </a:t>
            </a:r>
            <a:r>
              <a:rPr lang="cs-CZ" sz="1600" b="1" dirty="0" err="1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1600" b="1" dirty="0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ona - </a:t>
            </a:r>
            <a:r>
              <a:rPr lang="cs-CZ" sz="1600" b="1" dirty="0" err="1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endParaRPr lang="cs-CZ" sz="1600" b="1" dirty="0" smtClean="0">
              <a:solidFill>
                <a:srgbClr val="1707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96136" y="752525"/>
            <a:ext cx="3096344" cy="230832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Possessive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pronouns</a:t>
            </a:r>
            <a:endParaRPr lang="cs-CZ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moje –</a:t>
            </a:r>
            <a:r>
              <a:rPr lang="cs-CZ" sz="1600" b="1" dirty="0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 my	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naše - </a:t>
            </a:r>
            <a:r>
              <a:rPr lang="cs-CZ" sz="1600" b="1" dirty="0" err="1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endParaRPr lang="cs-CZ" sz="1600" b="1" dirty="0" smtClean="0">
              <a:solidFill>
                <a:srgbClr val="17078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voje – </a:t>
            </a:r>
            <a:r>
              <a:rPr lang="cs-CZ" sz="1600" b="1" dirty="0" err="1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vaše – </a:t>
            </a:r>
            <a:r>
              <a:rPr lang="cs-CZ" sz="1600" b="1" dirty="0" err="1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endParaRPr lang="cs-CZ" sz="1600" b="1" dirty="0" smtClean="0">
              <a:solidFill>
                <a:srgbClr val="17078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eho – </a:t>
            </a:r>
            <a:r>
              <a:rPr lang="cs-CZ" sz="1600" b="1" dirty="0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	jejich - </a:t>
            </a:r>
            <a:r>
              <a:rPr lang="cs-CZ" sz="1600" b="1" dirty="0" err="1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endParaRPr lang="cs-CZ" sz="1600" b="1" dirty="0" smtClean="0">
              <a:solidFill>
                <a:srgbClr val="17078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ejí – </a:t>
            </a:r>
            <a:r>
              <a:rPr lang="cs-CZ" sz="1600" b="1" dirty="0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her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noho - </a:t>
            </a:r>
            <a:r>
              <a:rPr lang="cs-CZ" sz="1600" b="1" dirty="0" err="1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cs-CZ" sz="1600" b="1" dirty="0" smtClean="0">
                <a:solidFill>
                  <a:srgbClr val="1707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ana Brádková\AppData\Local\Microsoft\Windows\Temporary Internet Files\Content.IE5\VSBUT2CN\MP90042364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36" y="997313"/>
            <a:ext cx="2088232" cy="138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na Brádková\AppData\Local\Microsoft\Windows\Temporary Internet Files\Content.IE5\7RM2JTPB\MC900345019[1].wmf"/>
          <p:cNvPicPr>
            <a:picLocks noChangeAspect="1" noChangeArrowheads="1"/>
          </p:cNvPicPr>
          <p:nvPr/>
        </p:nvPicPr>
        <p:blipFill>
          <a:blip r:embed="rId4" cstate="print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812479"/>
            <a:ext cx="2274425" cy="18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ana Brádková\AppData\Local\Microsoft\Windows\Temporary Internet Files\Content.IE5\VSBUT2CN\MC90044473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01863"/>
            <a:ext cx="1685131" cy="21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ana Brádková\AppData\Local\Microsoft\Windows\Temporary Internet Files\Content.IE5\WI1ER6KY\MC90041593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0" y="997313"/>
            <a:ext cx="1512168" cy="161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35173"/>
              </p:ext>
            </p:extLst>
          </p:nvPr>
        </p:nvGraphicFramePr>
        <p:xfrm>
          <a:off x="179510" y="1131590"/>
          <a:ext cx="7185180" cy="36271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Urči, co je správně.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 zájmena si ukážu 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ten, ta, to.</a:t>
                      </a:r>
                      <a:endParaRPr lang="cs-CZ" sz="1600" b="0" i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Zájmena označujeme č. 4.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Zájmena zastupují podstatná a přídavná jména nebo na ně ukazují.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Zájmena jsou slova neohebná.</a:t>
                      </a:r>
                      <a:endParaRPr lang="cs-CZ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Vyber zájmena.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jezdit, kdo, cosi, jelen, který, černý, já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kdo, cosi, který, já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kdo, jelen, já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žádná zájmena nejsou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cosi, černý, já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Najdi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zájmena v názvu písničky.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Ten náš pes skákal dnes,…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skákal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ten, náš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náš, pes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pes, dnes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Vyber zájmena </a:t>
                      </a:r>
                      <a:r>
                        <a:rPr lang="cs-CZ" sz="16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neurčitá</a:t>
                      </a:r>
                      <a:r>
                        <a:rPr lang="cs-CZ" sz="16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jaký, kdokoli, my, něčí, toto, nic, něco, každý, ten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my, ten, já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toto, ten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jaký,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nic, který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kdokoli, něčí, něco,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každý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709228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131589"/>
            <a:ext cx="806489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Obrázky databáze klipart.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Pracovní sešit pro 3. ročník – Slovní druhy. Nová škola, s. r. o.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3995</TotalTime>
  <Words>869</Words>
  <Application>Microsoft Office PowerPoint</Application>
  <PresentationFormat>Předvádění na obrazovce (16:9)</PresentationFormat>
  <Paragraphs>140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35.1 Zájmena</vt:lpstr>
      <vt:lpstr>35.2 Co už víš? </vt:lpstr>
      <vt:lpstr>35.3 Jaké si řekneme nové termíny a názvy?</vt:lpstr>
      <vt:lpstr>35.4 Co si řekneme nového?</vt:lpstr>
      <vt:lpstr>35.5 Procvičení a příklady</vt:lpstr>
      <vt:lpstr>35.6 Něco navíc pro šikovné</vt:lpstr>
      <vt:lpstr>35.7 CLIL</vt:lpstr>
      <vt:lpstr>35.8 Test znalostí</vt:lpstr>
      <vt:lpstr>35.9 Použité zdroje, citace</vt:lpstr>
      <vt:lpstr>35.10 Anotace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264</cp:revision>
  <dcterms:created xsi:type="dcterms:W3CDTF">2010-10-18T18:21:56Z</dcterms:created>
  <dcterms:modified xsi:type="dcterms:W3CDTF">2013-01-26T14:20:48Z</dcterms:modified>
</cp:coreProperties>
</file>