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99"/>
    <a:srgbClr val="FFFF00"/>
    <a:srgbClr val="FFCC66"/>
    <a:srgbClr val="FFFF66"/>
    <a:srgbClr val="FFCC99"/>
    <a:srgbClr val="FF505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wmf"/><Relationship Id="rId5" Type="http://schemas.openxmlformats.org/officeDocument/2006/relationships/image" Target="../media/image32.png"/><Relationship Id="rId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3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10" Type="http://schemas.openxmlformats.org/officeDocument/2006/relationships/image" Target="../media/image41.jpeg"/><Relationship Id="rId4" Type="http://schemas.openxmlformats.org/officeDocument/2006/relationships/image" Target="../media/image35.png"/><Relationship Id="rId9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22" y="430887"/>
            <a:ext cx="5842636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34.1 Přídavná jména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Brádková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C:\Users\Dana Brádková\AppData\Local\Microsoft\Windows\Temporary Internet Files\Content.IE5\5R2QJOSY\MC90042807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9582"/>
            <a:ext cx="1656184" cy="152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na Brádková\AppData\Local\Microsoft\Windows\Temporary Internet Files\Content.IE5\DUWR7KEE\MC90042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128843"/>
            <a:ext cx="1267073" cy="139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na Brádková\AppData\Local\Microsoft\Windows\Temporary Internet Files\Content.IE5\KL92JQDA\MC90032462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19930"/>
            <a:ext cx="1265530" cy="18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ana Brádková\AppData\Local\Microsoft\Windows\Temporary Internet Files\Content.IE5\KL92JQDA\MC90008979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503798"/>
            <a:ext cx="1813255" cy="176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ana Brádková\AppData\Local\Microsoft\Windows\Temporary Internet Files\Content.IE5\5R2QJOSY\MC90031214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017" y="699542"/>
            <a:ext cx="1584176" cy="130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ana Brádková\AppData\Local\Microsoft\Windows\Temporary Internet Files\Content.IE5\DUWR7KEE\MC90012919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15766"/>
            <a:ext cx="1831322" cy="154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14738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34.10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02316"/>
              </p:ext>
            </p:extLst>
          </p:nvPr>
        </p:nvGraphicFramePr>
        <p:xfrm>
          <a:off x="1115616" y="1198533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Dana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Brádková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 – 12 /2012</a:t>
                      </a: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Přídavná jména, stupňování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přídavných jmen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základní učivo o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přídavných jménech.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6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45026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48544" y="1119039"/>
            <a:ext cx="4699520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Přídavná jména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vyjadřují vlastnosti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osob, zvířat a věcí.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1" y="2669282"/>
            <a:ext cx="1008112" cy="30777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dřevěný</a:t>
            </a:r>
          </a:p>
        </p:txBody>
      </p:sp>
      <p:pic>
        <p:nvPicPr>
          <p:cNvPr id="2050" name="Picture 2" descr="C:\Users\Dana Brádková\AppData\Local\Microsoft\Windows\Temporary Internet Files\Content.IE5\5R2QJOSY\MC9000342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291830"/>
            <a:ext cx="936104" cy="110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Dana Brádková\AppData\Local\Microsoft\Windows\Temporary Internet Files\Content.IE5\DUWR7KEE\MC90042412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168" y="3276203"/>
            <a:ext cx="1158999" cy="80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961097" y="4496987"/>
            <a:ext cx="940643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tlusté</a:t>
            </a:r>
          </a:p>
        </p:txBody>
      </p:sp>
      <p:pic>
        <p:nvPicPr>
          <p:cNvPr id="10" name="Picture 4" descr="C:\Users\Dana Brádková\AppData\Local\Microsoft\Windows\Temporary Internet Files\Content.IE5\5R2QJOSY\MC9001830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865" y="3155277"/>
            <a:ext cx="1244791" cy="1382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ana Brádková\AppData\Local\Microsoft\Windows\Temporary Internet Files\Content.IE5\5R2QJOSY\MC90041512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1679567"/>
            <a:ext cx="1538137" cy="1133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Dana Brádková\AppData\Local\Microsoft\Windows\Temporary Internet Files\Content.IE5\DUWR7KEE\MC90040452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433" y="1684889"/>
            <a:ext cx="747299" cy="108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Dana Brádková\AppData\Local\Microsoft\Windows\Temporary Internet Files\Content.IE5\KL92JQDA\MC900438040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54547"/>
            <a:ext cx="1286805" cy="128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3779912" y="2302877"/>
            <a:ext cx="1180744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maminčino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893107" y="980538"/>
            <a:ext cx="1061120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ražský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841629" y="993877"/>
            <a:ext cx="936104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čínské</a:t>
            </a:r>
          </a:p>
        </p:txBody>
      </p:sp>
      <p:sp>
        <p:nvSpPr>
          <p:cNvPr id="15" name="TextovéPole 14"/>
          <p:cNvSpPr txBox="1"/>
          <p:nvPr/>
        </p:nvSpPr>
        <p:spPr>
          <a:xfrm flipH="1">
            <a:off x="1835696" y="4219988"/>
            <a:ext cx="1097070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modrý</a:t>
            </a:r>
          </a:p>
        </p:txBody>
      </p:sp>
      <p:pic>
        <p:nvPicPr>
          <p:cNvPr id="2056" name="Picture 8" descr="C:\Users\Dana Brádková\AppData\Local\Microsoft\Windows\Temporary Internet Files\Content.IE5\KL92JQDA\MC90043746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719" y="3819839"/>
            <a:ext cx="1238713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7835686" y="3118116"/>
            <a:ext cx="1012781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lesní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12" grpId="0" animBg="1"/>
      <p:bldP spid="13" grpId="0" animBg="1"/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8841"/>
            <a:ext cx="680424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34.3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752" y="1032907"/>
            <a:ext cx="9036496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 přídavná jména se ptáme otázkami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jaký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? ( jaká, jaké),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který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? (která, které),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čí?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899592" y="3463627"/>
            <a:ext cx="1288107" cy="138499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pruhovaný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velký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nebezpečný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hladový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ussurijský 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chlupatý</a:t>
            </a:r>
          </a:p>
        </p:txBody>
      </p:sp>
      <p:pic>
        <p:nvPicPr>
          <p:cNvPr id="1027" name="Picture 3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16984"/>
            <a:ext cx="1899064" cy="153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na Brádková\AppData\Local\Microsoft\Windows\Temporary Internet Files\Content.IE5\5R2QJOSY\MC9004406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54307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779912" y="3490267"/>
            <a:ext cx="1224136" cy="138499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veselá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odvážná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hnědooká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copatá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mladá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maminčina</a:t>
            </a:r>
          </a:p>
        </p:txBody>
      </p:sp>
      <p:pic>
        <p:nvPicPr>
          <p:cNvPr id="1030" name="Picture 6" descr="C:\Users\Dana Brádková\AppData\Local\Microsoft\Windows\Temporary Internet Files\Content.IE5\KL92JQDA\MC90022919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07654"/>
            <a:ext cx="1760524" cy="119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516216" y="3463627"/>
            <a:ext cx="1224136" cy="138499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dřevěný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opuštěný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starý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trampský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přírodní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Pepův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2370" y="430887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67544" y="1203598"/>
            <a:ext cx="3384376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přídavná jména a napiš nad ně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/>
              <a:t>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899592" y="1851670"/>
            <a:ext cx="7632848" cy="1323439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elená</a:t>
            </a:r>
            <a:r>
              <a:rPr lang="cs-CZ" sz="1600" dirty="0" smtClean="0"/>
              <a:t>      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psát</a:t>
            </a:r>
            <a:r>
              <a:rPr lang="cs-CZ" sz="1600" dirty="0" smtClean="0"/>
              <a:t>    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myslivec</a:t>
            </a:r>
            <a:r>
              <a:rPr lang="cs-CZ" sz="1600" dirty="0" smtClean="0"/>
              <a:t>             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před</a:t>
            </a:r>
            <a:r>
              <a:rPr lang="cs-CZ" sz="1600" dirty="0"/>
              <a:t>                   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nejostřejší</a:t>
            </a:r>
            <a:r>
              <a:rPr lang="cs-CZ" sz="1600" dirty="0"/>
              <a:t> </a:t>
            </a:r>
            <a:r>
              <a:rPr lang="cs-CZ" sz="1600" dirty="0" smtClean="0"/>
              <a:t>   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kéž</a:t>
            </a:r>
          </a:p>
          <a:p>
            <a:r>
              <a:rPr lang="cs-CZ" sz="1600" dirty="0" smtClean="0"/>
              <a:t> </a:t>
            </a:r>
            <a:endParaRPr lang="cs-CZ" sz="1600" dirty="0"/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běhali</a:t>
            </a:r>
            <a:r>
              <a:rPr lang="cs-CZ" sz="1600" dirty="0" smtClean="0"/>
              <a:t>  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nosorožci</a:t>
            </a:r>
            <a:r>
              <a:rPr lang="cs-CZ" sz="1600" dirty="0" smtClean="0"/>
              <a:t>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oblíbený</a:t>
            </a:r>
            <a:r>
              <a:rPr lang="cs-CZ" sz="1600" dirty="0" smtClean="0"/>
              <a:t>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kočičí</a:t>
            </a:r>
            <a:r>
              <a:rPr lang="cs-CZ" sz="1600" dirty="0" smtClean="0"/>
              <a:t>        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brum</a:t>
            </a:r>
            <a:r>
              <a:rPr lang="cs-CZ" sz="1600" dirty="0" smtClean="0"/>
              <a:t>   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vstávají</a:t>
            </a:r>
          </a:p>
          <a:p>
            <a:endParaRPr lang="cs-CZ" sz="1600" dirty="0"/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děčínský</a:t>
            </a:r>
            <a:r>
              <a:rPr lang="cs-CZ" sz="1600" dirty="0" smtClean="0"/>
              <a:t>  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osmero</a:t>
            </a:r>
            <a:r>
              <a:rPr lang="cs-CZ" sz="1600" dirty="0" smtClean="0"/>
              <a:t>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ráno</a:t>
            </a:r>
            <a:r>
              <a:rPr lang="cs-CZ" sz="1600" dirty="0" smtClean="0"/>
              <a:t>   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slunečný</a:t>
            </a:r>
            <a:r>
              <a:rPr lang="cs-CZ" sz="1600" dirty="0" smtClean="0"/>
              <a:t> 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chlebíček</a:t>
            </a:r>
            <a:r>
              <a:rPr lang="cs-CZ" sz="1600" dirty="0" smtClean="0"/>
              <a:t>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kdyby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67544" y="4355196"/>
            <a:ext cx="6912768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listnatém lese žije prase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divoké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kuna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lesní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pichlavý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ježek,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lstivá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liška,……..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Říkej, jaká další zvířata žijí v lese a jaká jsou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6" name="Picture 8" descr="C:\Users\Dana Brádková\AppData\Local\Microsoft\Windows\Temporary Internet Files\Content.IE5\DUWR7KEE\MC9002904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27534"/>
            <a:ext cx="1176781" cy="92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Dana Brádková\AppData\Local\Microsoft\Windows\Temporary Internet Files\Content.IE5\Z6AP5AIG\MC90040617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43223"/>
            <a:ext cx="901700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ana Brádková\AppData\Local\Microsoft\Windows\Temporary Internet Files\Content.IE5\9QMW3OSH\MC90034698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105" y="3144020"/>
            <a:ext cx="1368152" cy="106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na Brádková\AppData\Local\Microsoft\Windows\Temporary Internet Files\Content.IE5\Z6AP5AIG\MC90033236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557" y="3224657"/>
            <a:ext cx="1429467" cy="99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na Brádková\AppData\Local\Microsoft\Windows\Temporary Internet Files\Content.IE5\Z6AP5AIG\MC90005735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82721"/>
            <a:ext cx="836676" cy="174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ana Brádková\AppData\Local\Microsoft\Windows\Temporary Internet Files\Content.IE5\MTTHFPNC\MC90044141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021" y="3244189"/>
            <a:ext cx="724656" cy="96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4755" y="430887"/>
            <a:ext cx="3862772" cy="565571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67544" y="1851670"/>
            <a:ext cx="7848872" cy="175432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mladý        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……….........	hezký        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……….........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studený     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……………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holý           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……………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světlá        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……………          pracovitý   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……………          veselá        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x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……………          rychlé       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x 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……………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černé         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x 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……………         otevřená    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x 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……………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nový          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x 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……………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suchý        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x 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……………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971600" y="1059582"/>
            <a:ext cx="6984776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Napiš k daným přídavným jménům protikladná slova téhož slovního druhu.</a:t>
            </a:r>
          </a:p>
        </p:txBody>
      </p:sp>
      <p:pic>
        <p:nvPicPr>
          <p:cNvPr id="3074" name="Picture 2" descr="C:\Users\Dana Brádková\AppData\Local\Microsoft\Windows\Temporary Internet Files\Content.IE5\MTTHFPNC\MC9000787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02" y="3754577"/>
            <a:ext cx="936104" cy="116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ana Brádková\AppData\Local\Microsoft\Windows\Temporary Internet Files\Content.IE5\MTTHFPNC\MC9004355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72" y="3875482"/>
            <a:ext cx="986408" cy="98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Dana Brádková\AppData\Local\Microsoft\Windows\Temporary Internet Files\Content.IE5\9QMW3OSH\MC90043556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540" y="3866088"/>
            <a:ext cx="986408" cy="98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Dana Brádková\AppData\Local\Microsoft\Windows\Temporary Internet Files\Content.IE5\Z6AP5AIG\MC90039144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867" y="3869377"/>
            <a:ext cx="1200146" cy="99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Dana Brádková\AppData\Local\Microsoft\Windows\Temporary Internet Files\Content.IE5\Q3FE56KQ\MC90028578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74785"/>
            <a:ext cx="990064" cy="116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Dana Brádková\AppData\Local\Microsoft\Windows\Temporary Internet Files\Content.IE5\Q3FE56KQ\MC90007878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863781"/>
            <a:ext cx="871965" cy="93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7471" y="1099736"/>
            <a:ext cx="3310434" cy="110799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Přídavná jména můžeme stupňovat.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stupeň    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MALÝ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stupeň            MEN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ŠÍ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stupeň    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NEJ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MENŠÍ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Dana Brádková\AppData\Local\Microsoft\Windows\Temporary Internet Files\Content.IE5\KL92JQDA\MC9003914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70" y="2499742"/>
            <a:ext cx="113553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Dana Brádková\AppData\Local\Microsoft\Windows\Temporary Internet Files\Content.IE5\KL92JQDA\MC9003914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489" y="2708722"/>
            <a:ext cx="743578" cy="51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Dana Brádková\AppData\Local\Microsoft\Windows\Temporary Internet Files\Content.IE5\KL92JQDA\MC9003914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63" y="2895786"/>
            <a:ext cx="456514" cy="31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397470" y="3466795"/>
            <a:ext cx="3886498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starý           -              star</a:t>
            </a:r>
            <a:r>
              <a:rPr lang="cs-CZ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ší</a:t>
            </a:r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-        </a:t>
            </a:r>
            <a:r>
              <a:rPr lang="cs-CZ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nej</a:t>
            </a:r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starší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6" descr="C:\Users\Dana Brádková\AppData\Local\Microsoft\Windows\Temporary Internet Files\Content.IE5\968R99D3\MC90039846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01" y="4347809"/>
            <a:ext cx="1351477" cy="54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Dana Brádková\AppData\Local\Microsoft\Windows\Temporary Internet Files\Content.IE5\KL92JQDA\MC90044034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910" y="4347809"/>
            <a:ext cx="1065476" cy="65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Dana Brádková\AppData\Local\Microsoft\Windows\Temporary Internet Files\Content.IE5\DUWR7KEE\MC9003105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63" y="4121178"/>
            <a:ext cx="1191458" cy="77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4944504" y="987571"/>
            <a:ext cx="2520280" cy="38164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Vystupňuj tato přídavná jména: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ošklivý -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hravý -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hladová –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bystré –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teplá –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barevné –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mladý –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smutná –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tmavé –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vysoký –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zamračené –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tvrdý –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ostrý – </a:t>
            </a:r>
          </a:p>
        </p:txBody>
      </p:sp>
      <p:pic>
        <p:nvPicPr>
          <p:cNvPr id="17" name="Picture 2" descr="C:\Users\Dana Brádková\AppData\Local\Microsoft\Windows\Temporary Internet Files\Content.IE5\DUWR7KEE\MC90003012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275606"/>
            <a:ext cx="396850" cy="287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11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273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Dana Brádková\AppData\Local\Microsoft\Windows\Temporary Internet Files\Content.IE5\Z6AP5AIG\MC90044037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646" y="2947469"/>
            <a:ext cx="1356939" cy="135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63588" y="4515966"/>
            <a:ext cx="792088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young</a:t>
            </a:r>
          </a:p>
        </p:txBody>
      </p:sp>
      <p:pic>
        <p:nvPicPr>
          <p:cNvPr id="1026" name="Picture 2" descr="C:\Users\Dana Brádková\AppData\Local\Microsoft\Windows\Temporary Internet Files\Content.IE5\Q3FE56KQ\MC90044056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37596"/>
            <a:ext cx="1440160" cy="149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197063" y="4515965"/>
            <a:ext cx="936104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younger</a:t>
            </a:r>
          </a:p>
        </p:txBody>
      </p:sp>
      <p:pic>
        <p:nvPicPr>
          <p:cNvPr id="1028" name="Picture 4" descr="C:\Users\Dana Brádková\AppData\Local\Microsoft\Windows\Temporary Internet Files\Content.IE5\9QMW3OSH\MC90034336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483" y="2962159"/>
            <a:ext cx="1402623" cy="135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346937" y="4515966"/>
            <a:ext cx="1169279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youngest</a:t>
            </a:r>
          </a:p>
        </p:txBody>
      </p:sp>
      <p:pic>
        <p:nvPicPr>
          <p:cNvPr id="1029" name="Picture 5" descr="C:\Users\Dana Brádková\AppData\Local\Microsoft\Windows\Temporary Internet Files\Content.IE5\Z6AP5AIG\MC90008969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135" y="1082306"/>
            <a:ext cx="1185062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442867" y="3530859"/>
            <a:ext cx="1368152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´s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children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Users\Dana Brádková\AppData\Local\Microsoft\Windows\Temporary Internet Files\Content.IE5\Q3FE56KQ\MC90035738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660" y="1176605"/>
            <a:ext cx="1570479" cy="137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51520" y="1865870"/>
            <a:ext cx="936104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Mary´s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dog</a:t>
            </a:r>
          </a:p>
        </p:txBody>
      </p:sp>
      <p:pic>
        <p:nvPicPr>
          <p:cNvPr id="1036" name="Picture 12" descr="C:\Users\Dana Brádková\AppData\Local\Microsoft\Windows\Temporary Internet Files\Content.IE5\MTTHFPNC\MC90037002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424" y="627534"/>
            <a:ext cx="1525983" cy="142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Dana Brádková\AppData\Local\Microsoft\Windows\Temporary Internet Files\Content.IE5\Q3FE56KQ\MC900437254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391" y="542017"/>
            <a:ext cx="1762905" cy="159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419586" y="2401247"/>
            <a:ext cx="2184519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ig  X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small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96568"/>
              </p:ext>
            </p:extLst>
          </p:nvPr>
        </p:nvGraphicFramePr>
        <p:xfrm>
          <a:off x="179510" y="1131590"/>
          <a:ext cx="7185180" cy="35966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Najdi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 větě přídavná jména.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Kulaté bříško má pokryté měkkou srstí.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kulaté, bříško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pokryté, má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kulaté, pokryté, měkkou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bříško, srstí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Vyber přídavná jména.</a:t>
                      </a: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houpací křeslo, bílá skříň, listnatý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strom, Tomášovy hračky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houpací, bílá, listnatý, Tomášovy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křeslo, skříň, strom, hračky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houpe, bílí, listí, Tomáš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nejsou tam přídavná jména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Vyber vhodná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přídavná jména.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Jahoda je …….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ovoce, sladká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červená, sladká, lesní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zahradě, v marmeládě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zelenina, jedovatá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Z podstatných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jmen vyjadřujících vlastnosti utvoř přídavná jména.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síla, veselost, lenost, pracovitost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síly, veselky, lenivý, pracný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silně,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vesele, líně, pracovitě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sílí, veselí,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leniví, pracuje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silný, veselá, líné, pracovitý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50040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419622"/>
            <a:ext cx="806489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Obrázky z databáze klipart.</a:t>
            </a:r>
          </a:p>
          <a:p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6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3358</TotalTime>
  <Words>780</Words>
  <Application>Microsoft Office PowerPoint</Application>
  <PresentationFormat>Předvádění na obrazovce (16:9)</PresentationFormat>
  <Paragraphs>152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34.1 Přídavná jména</vt:lpstr>
      <vt:lpstr>34.2 Co už víš? </vt:lpstr>
      <vt:lpstr>34.3 Jaké si řekneme nové termíny a názvy?</vt:lpstr>
      <vt:lpstr>34.4 Co si řekneme nového?</vt:lpstr>
      <vt:lpstr>34.5 Procvičení a příklady</vt:lpstr>
      <vt:lpstr>34.6 Něco navíc pro šikovné</vt:lpstr>
      <vt:lpstr>34.7 CLIL</vt:lpstr>
      <vt:lpstr>34.8 Test znalostí</vt:lpstr>
      <vt:lpstr>34.9 Použité zdroje, citace</vt:lpstr>
      <vt:lpstr>34.10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280</cp:revision>
  <dcterms:created xsi:type="dcterms:W3CDTF">2010-10-18T18:21:56Z</dcterms:created>
  <dcterms:modified xsi:type="dcterms:W3CDTF">2013-01-26T14:18:48Z</dcterms:modified>
</cp:coreProperties>
</file>