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99FF99"/>
    <a:srgbClr val="FFFF00"/>
    <a:srgbClr val="FFCC66"/>
    <a:srgbClr val="FFFF66"/>
    <a:srgbClr val="FFCC99"/>
    <a:srgbClr val="FF5050"/>
    <a:srgbClr val="813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810" y="-11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26.1.2013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63028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26.1.2013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21211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Víte, kdo</a:t>
            </a:r>
            <a:r>
              <a:rPr lang="cs-CZ" baseline="0" dirty="0" smtClean="0"/>
              <a:t> způsobuje angínu, chřipku, nebo neštovice?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dirty="0" smtClean="0"/>
              <a:t>Elektronická učebnice - Základní škola Děčín VI, Na Stráni 879/2, příspěvková organizace</a:t>
            </a:r>
            <a:endParaRPr lang="cs-CZ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 dirty="0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dirty="0" smtClean="0"/>
              <a:t>Elektronická učebnice - Základní škola Děčín VI, Na Stráni 879/2, příspěvková organizace</a:t>
            </a:r>
            <a:endParaRPr lang="cs-CZ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9</a:t>
            </a:fld>
            <a:endParaRPr lang="cs-CZ" dirty="0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dirty="0" smtClean="0"/>
              <a:t>Elektronická učebnice - Základní škola Děčín VI, Na Stráni 879/2, příspěvková organizace</a:t>
            </a:r>
            <a:endParaRPr lang="cs-CZ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26.1.2013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26.1.2013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26.1.2013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26.1.2013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26.1.2013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26.1.2013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26.1.2013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26.1.2013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26.1.2013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26.1.2013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26.1.2013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26.1.2013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image" Target="../media/image1.png"/><Relationship Id="rId7" Type="http://schemas.openxmlformats.org/officeDocument/2006/relationships/image" Target="../media/image5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wmf"/><Relationship Id="rId5" Type="http://schemas.openxmlformats.org/officeDocument/2006/relationships/image" Target="../media/image3.wmf"/><Relationship Id="rId4" Type="http://schemas.openxmlformats.org/officeDocument/2006/relationships/image" Target="../media/image2.wmf"/><Relationship Id="rId9" Type="http://schemas.openxmlformats.org/officeDocument/2006/relationships/image" Target="../media/image7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Relationship Id="rId9" Type="http://schemas.openxmlformats.org/officeDocument/2006/relationships/image" Target="../media/image14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image" Target="../media/image18.wmf"/><Relationship Id="rId7" Type="http://schemas.openxmlformats.org/officeDocument/2006/relationships/image" Target="../media/image22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image" Target="../media/image24.wmf"/><Relationship Id="rId7" Type="http://schemas.openxmlformats.org/officeDocument/2006/relationships/image" Target="../media/image28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7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7" Type="http://schemas.openxmlformats.org/officeDocument/2006/relationships/image" Target="../media/image34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3.wmf"/><Relationship Id="rId5" Type="http://schemas.openxmlformats.org/officeDocument/2006/relationships/image" Target="../media/image32.png"/><Relationship Id="rId4" Type="http://schemas.openxmlformats.org/officeDocument/2006/relationships/image" Target="../media/image31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3" Type="http://schemas.openxmlformats.org/officeDocument/2006/relationships/hyperlink" Target="http://hubblesite.org/" TargetMode="External"/><Relationship Id="rId7" Type="http://schemas.openxmlformats.org/officeDocument/2006/relationships/image" Target="../media/image38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7.wmf"/><Relationship Id="rId5" Type="http://schemas.openxmlformats.org/officeDocument/2006/relationships/image" Target="../media/image36.wmf"/><Relationship Id="rId10" Type="http://schemas.openxmlformats.org/officeDocument/2006/relationships/image" Target="../media/image41.jpeg"/><Relationship Id="rId4" Type="http://schemas.openxmlformats.org/officeDocument/2006/relationships/image" Target="../media/image35.png"/><Relationship Id="rId9" Type="http://schemas.openxmlformats.org/officeDocument/2006/relationships/image" Target="../media/image40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322" y="430887"/>
            <a:ext cx="5842636" cy="594066"/>
          </a:xfrm>
        </p:spPr>
        <p:txBody>
          <a:bodyPr>
            <a:no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34.1 Přídavná jména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4527947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Dana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Brádková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 descr="Image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1871" y="4527947"/>
            <a:ext cx="3029719" cy="615553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 descr="C:\Users\Dana Brádková\AppData\Local\Microsoft\Windows\Temporary Internet Files\Content.IE5\5R2QJOSY\MC900428075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059582"/>
            <a:ext cx="1656184" cy="152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Dana Brádková\AppData\Local\Microsoft\Windows\Temporary Internet Files\Content.IE5\DUWR7KEE\MC900423860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2128843"/>
            <a:ext cx="1267073" cy="1399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Dana Brádková\AppData\Local\Microsoft\Windows\Temporary Internet Files\Content.IE5\KL92JQDA\MC900324622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1219930"/>
            <a:ext cx="1265530" cy="1817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Dana Brádková\AppData\Local\Microsoft\Windows\Temporary Internet Files\Content.IE5\KL92JQDA\MC900089798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503798"/>
            <a:ext cx="1813255" cy="1761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Dana Brádková\AppData\Local\Microsoft\Windows\Temporary Internet Files\Content.IE5\5R2QJOSY\MC900312142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9017" y="699542"/>
            <a:ext cx="1584176" cy="1305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Dana Brádková\AppData\Local\Microsoft\Windows\Temporary Internet Files\Content.IE5\DUWR7KEE\MC900129192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715766"/>
            <a:ext cx="1831322" cy="1549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30887"/>
            <a:ext cx="214738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smtClean="0">
                <a:latin typeface="Times New Roman" pitchFamily="18" charset="0"/>
                <a:cs typeface="Times New Roman" pitchFamily="18" charset="0"/>
              </a:rPr>
              <a:t>34.10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1102316"/>
              </p:ext>
            </p:extLst>
          </p:nvPr>
        </p:nvGraphicFramePr>
        <p:xfrm>
          <a:off x="1115616" y="1198533"/>
          <a:ext cx="7272808" cy="31630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Dana </a:t>
                      </a:r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Brádková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07 – 12 /2012</a:t>
                      </a: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Přídavná jména, stupňování </a:t>
                      </a:r>
                      <a:r>
                        <a:rPr lang="cs-CZ" smtClean="0">
                          <a:latin typeface="Times New Roman" pitchFamily="18" charset="0"/>
                          <a:cs typeface="Times New Roman" pitchFamily="18" charset="0"/>
                        </a:rPr>
                        <a:t>přídavných jmen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popisující základní učivo o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přídavných jménech.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5620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45026"/>
            <a:ext cx="658822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34.2 Co už víš?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448544" y="1119039"/>
            <a:ext cx="4699520" cy="830997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Přídavná jména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vyjadřují vlastnosti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osob, zvířat a věcí.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251521" y="2669282"/>
            <a:ext cx="1008112" cy="307777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dřevěný</a:t>
            </a:r>
          </a:p>
        </p:txBody>
      </p:sp>
      <p:pic>
        <p:nvPicPr>
          <p:cNvPr id="2050" name="Picture 2" descr="C:\Users\Dana Brádková\AppData\Local\Microsoft\Windows\Temporary Internet Files\Content.IE5\5R2QJOSY\MC90003425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3291830"/>
            <a:ext cx="936104" cy="1107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C:\Users\Dana Brádková\AppData\Local\Microsoft\Windows\Temporary Internet Files\Content.IE5\DUWR7KEE\MC900424122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4168" y="3276203"/>
            <a:ext cx="1158999" cy="801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5961097" y="4496987"/>
            <a:ext cx="940643" cy="307777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tlusté</a:t>
            </a:r>
          </a:p>
        </p:txBody>
      </p:sp>
      <p:pic>
        <p:nvPicPr>
          <p:cNvPr id="10" name="Picture 4" descr="C:\Users\Dana Brádková\AppData\Local\Microsoft\Windows\Temporary Internet Files\Content.IE5\5R2QJOSY\MC900183076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5865" y="3155277"/>
            <a:ext cx="1244791" cy="1382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Dana Brádková\AppData\Local\Microsoft\Windows\Temporary Internet Files\Content.IE5\5R2QJOSY\MC900415120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7" y="1679567"/>
            <a:ext cx="1538137" cy="1133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Dana Brádková\AppData\Local\Microsoft\Windows\Temporary Internet Files\Content.IE5\DUWR7KEE\MC900404527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0433" y="1684889"/>
            <a:ext cx="747299" cy="1085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C:\Users\Dana Brádková\AppData\Local\Microsoft\Windows\Temporary Internet Files\Content.IE5\KL92JQDA\MC900438040[1]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354547"/>
            <a:ext cx="1286805" cy="1286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ovéPole 10"/>
          <p:cNvSpPr txBox="1"/>
          <p:nvPr/>
        </p:nvSpPr>
        <p:spPr>
          <a:xfrm>
            <a:off x="3779912" y="2302877"/>
            <a:ext cx="1180744" cy="307777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maminčino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5893107" y="980538"/>
            <a:ext cx="1061120" cy="307777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ražský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7841629" y="993877"/>
            <a:ext cx="936104" cy="307777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čínské</a:t>
            </a:r>
          </a:p>
        </p:txBody>
      </p:sp>
      <p:sp>
        <p:nvSpPr>
          <p:cNvPr id="15" name="TextovéPole 14"/>
          <p:cNvSpPr txBox="1"/>
          <p:nvPr/>
        </p:nvSpPr>
        <p:spPr>
          <a:xfrm flipH="1">
            <a:off x="1835696" y="4219988"/>
            <a:ext cx="1097070" cy="307777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modrý</a:t>
            </a:r>
          </a:p>
        </p:txBody>
      </p:sp>
      <p:pic>
        <p:nvPicPr>
          <p:cNvPr id="2056" name="Picture 8" descr="C:\Users\Dana Brádková\AppData\Local\Microsoft\Windows\Temporary Internet Files\Content.IE5\KL92JQDA\MC900437469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2719" y="3819839"/>
            <a:ext cx="1238713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ovéPole 16"/>
          <p:cNvSpPr txBox="1"/>
          <p:nvPr/>
        </p:nvSpPr>
        <p:spPr>
          <a:xfrm>
            <a:off x="7835686" y="3118116"/>
            <a:ext cx="1012781" cy="307777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lesní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11" grpId="0" animBg="1"/>
      <p:bldP spid="12" grpId="0" animBg="1"/>
      <p:bldP spid="13" grpId="0" animBg="1"/>
      <p:bldP spid="15" grpId="0" animBg="1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38841"/>
            <a:ext cx="6804248" cy="594066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34.3 Jaké si řekneme nové termíny a názvy?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53752" y="1032907"/>
            <a:ext cx="9036496" cy="400110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Na přídavná jména se ptáme otázkami </a:t>
            </a: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jaký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? ( jaká, jaké), </a:t>
            </a: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který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? (která, které), </a:t>
            </a: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čí?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899592" y="3463627"/>
            <a:ext cx="1288107" cy="1384995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pruhovaný</a:t>
            </a:r>
          </a:p>
          <a:p>
            <a:pPr algn="ctr"/>
            <a:r>
              <a:rPr lang="cs-C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velký</a:t>
            </a:r>
          </a:p>
          <a:p>
            <a:pPr algn="ctr"/>
            <a:r>
              <a:rPr lang="cs-C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nebezpečný</a:t>
            </a:r>
          </a:p>
          <a:p>
            <a:pPr algn="ctr"/>
            <a:r>
              <a:rPr lang="cs-C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hladový</a:t>
            </a:r>
          </a:p>
          <a:p>
            <a:pPr algn="ctr"/>
            <a:r>
              <a:rPr lang="cs-C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ussurijský </a:t>
            </a:r>
          </a:p>
          <a:p>
            <a:pPr algn="ctr"/>
            <a:r>
              <a:rPr lang="cs-C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chlupatý</a:t>
            </a:r>
          </a:p>
        </p:txBody>
      </p:sp>
      <p:pic>
        <p:nvPicPr>
          <p:cNvPr id="1027" name="Picture 3" descr="C:\Program Files (x86)\Microsoft Office\MEDIA\CAGCAT10\j0332364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616984"/>
            <a:ext cx="1899064" cy="1530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Dana Brádková\AppData\Local\Microsoft\Windows\Temporary Internet Files\Content.IE5\5R2QJOSY\MC900440645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1554307"/>
            <a:ext cx="1656184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3779912" y="3490267"/>
            <a:ext cx="1224136" cy="1384995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veselá</a:t>
            </a:r>
          </a:p>
          <a:p>
            <a:pPr algn="ctr"/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odvážná</a:t>
            </a:r>
          </a:p>
          <a:p>
            <a:pPr algn="ctr"/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hnědooká</a:t>
            </a:r>
          </a:p>
          <a:p>
            <a:pPr algn="ctr"/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copatá</a:t>
            </a:r>
          </a:p>
          <a:p>
            <a:pPr algn="ctr"/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mladá</a:t>
            </a:r>
          </a:p>
          <a:p>
            <a:pPr algn="ctr"/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maminčina</a:t>
            </a:r>
          </a:p>
        </p:txBody>
      </p:sp>
      <p:pic>
        <p:nvPicPr>
          <p:cNvPr id="1030" name="Picture 6" descr="C:\Users\Dana Brádková\AppData\Local\Microsoft\Windows\Temporary Internet Files\Content.IE5\KL92JQDA\MC900229193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707654"/>
            <a:ext cx="1760524" cy="1196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6516216" y="3463627"/>
            <a:ext cx="1224136" cy="1384995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dřevěný</a:t>
            </a:r>
          </a:p>
          <a:p>
            <a:pPr algn="ctr"/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opuštěný</a:t>
            </a:r>
          </a:p>
          <a:p>
            <a:pPr algn="ctr"/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starý</a:t>
            </a:r>
          </a:p>
          <a:p>
            <a:pPr algn="ctr"/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trampský</a:t>
            </a:r>
          </a:p>
          <a:p>
            <a:pPr algn="ctr"/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přírodní</a:t>
            </a:r>
          </a:p>
          <a:p>
            <a:pPr algn="ctr"/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Pepův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4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32370" y="430887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34.4 Co si řekneme nového?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467544" y="1203598"/>
            <a:ext cx="3384376" cy="338554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Najdi přídavná jména a napiš nad ně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1600" dirty="0" smtClean="0"/>
              <a:t>.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899592" y="1851670"/>
            <a:ext cx="7632848" cy="1323439"/>
          </a:xfrm>
          <a:prstGeom prst="rect">
            <a:avLst/>
          </a:prstGeom>
          <a:solidFill>
            <a:srgbClr val="99FF99"/>
          </a:solidFill>
        </p:spPr>
        <p:txBody>
          <a:bodyPr wrap="square" rtlCol="0">
            <a:spAutoFit/>
          </a:bodyPr>
          <a:lstStyle/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elená</a:t>
            </a:r>
            <a:r>
              <a:rPr lang="cs-CZ" sz="1600" dirty="0" smtClean="0"/>
              <a:t>                   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psát</a:t>
            </a:r>
            <a:r>
              <a:rPr lang="cs-CZ" sz="1600" dirty="0" smtClean="0"/>
              <a:t>                 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myslivec</a:t>
            </a:r>
            <a:r>
              <a:rPr lang="cs-CZ" sz="1600" dirty="0" smtClean="0"/>
              <a:t>             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před</a:t>
            </a:r>
            <a:r>
              <a:rPr lang="cs-CZ" sz="1600" dirty="0"/>
              <a:t>                   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nejostřejší</a:t>
            </a:r>
            <a:r>
              <a:rPr lang="cs-CZ" sz="1600" dirty="0"/>
              <a:t> </a:t>
            </a:r>
            <a:r>
              <a:rPr lang="cs-CZ" sz="1600" dirty="0" smtClean="0"/>
              <a:t>                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kéž</a:t>
            </a:r>
          </a:p>
          <a:p>
            <a:r>
              <a:rPr lang="cs-CZ" sz="1600" dirty="0" smtClean="0"/>
              <a:t> </a:t>
            </a:r>
            <a:endParaRPr lang="cs-CZ" sz="1600" dirty="0"/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běhali</a:t>
            </a:r>
            <a:r>
              <a:rPr lang="cs-CZ" sz="1600" dirty="0" smtClean="0"/>
              <a:t>               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nosorožci</a:t>
            </a:r>
            <a:r>
              <a:rPr lang="cs-CZ" sz="1600" dirty="0" smtClean="0"/>
              <a:t>             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oblíbený</a:t>
            </a:r>
            <a:r>
              <a:rPr lang="cs-CZ" sz="1600" dirty="0" smtClean="0"/>
              <a:t>           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kočičí</a:t>
            </a:r>
            <a:r>
              <a:rPr lang="cs-CZ" sz="1600" dirty="0" smtClean="0"/>
              <a:t>                     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brum</a:t>
            </a:r>
            <a:r>
              <a:rPr lang="cs-CZ" sz="1600" dirty="0" smtClean="0"/>
              <a:t>                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vstávají</a:t>
            </a:r>
          </a:p>
          <a:p>
            <a:endParaRPr lang="cs-CZ" sz="1600" dirty="0"/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děčínský</a:t>
            </a:r>
            <a:r>
              <a:rPr lang="cs-CZ" sz="1600" dirty="0" smtClean="0"/>
              <a:t>               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osmero</a:t>
            </a:r>
            <a:r>
              <a:rPr lang="cs-CZ" sz="1600" dirty="0" smtClean="0"/>
              <a:t>            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ráno</a:t>
            </a:r>
            <a:r>
              <a:rPr lang="cs-CZ" sz="1600" dirty="0" smtClean="0"/>
              <a:t>                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slunečný</a:t>
            </a:r>
            <a:r>
              <a:rPr lang="cs-CZ" sz="1600" dirty="0" smtClean="0"/>
              <a:t>              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chlebíček</a:t>
            </a:r>
            <a:r>
              <a:rPr lang="cs-CZ" sz="1600" dirty="0" smtClean="0"/>
              <a:t>             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kdyby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467544" y="4355196"/>
            <a:ext cx="6912768" cy="584775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V listnatém lese žije prase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divoké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, kuna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lesní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pichlavý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ježek,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lstivá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liška,……..</a:t>
            </a:r>
          </a:p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Říkej, jaká další zvířata žijí v lese a jaká jsou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2056" name="Picture 8" descr="C:\Users\Dana Brádková\AppData\Local\Microsoft\Windows\Temporary Internet Files\Content.IE5\DUWR7KEE\MC90029043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627534"/>
            <a:ext cx="1176781" cy="927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9" descr="C:\Users\Dana Brádková\AppData\Local\Microsoft\Windows\Temporary Internet Files\Content.IE5\Z6AP5AIG\MC900406172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743223"/>
            <a:ext cx="901700" cy="92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Dana Brádková\AppData\Local\Microsoft\Windows\Temporary Internet Files\Content.IE5\9QMW3OSH\MC900346989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3105" y="3144020"/>
            <a:ext cx="1368152" cy="1064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Dana Brádková\AppData\Local\Microsoft\Windows\Temporary Internet Files\Content.IE5\Z6AP5AIG\MC900332362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8557" y="3224657"/>
            <a:ext cx="1429467" cy="997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Dana Brádková\AppData\Local\Microsoft\Windows\Temporary Internet Files\Content.IE5\Z6AP5AIG\MC900057354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3182721"/>
            <a:ext cx="836676" cy="1749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Dana Brádková\AppData\Local\Microsoft\Windows\Temporary Internet Files\Content.IE5\MTTHFPNC\MC900441419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9021" y="3244189"/>
            <a:ext cx="724656" cy="969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24755" y="430887"/>
            <a:ext cx="3862772" cy="565571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34.5 Procvičení a příklady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467544" y="1851670"/>
            <a:ext cx="7848872" cy="1754326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mladý            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     ……….........	hezký            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     ……….........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studený         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……………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holý               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      ……………</a:t>
            </a:r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světlá            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      ……………          pracovitý       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      ……………          veselá            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x        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……………          rychlé           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x         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……………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černé             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x         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……………         otevřená        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x         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……………</a:t>
            </a:r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nový              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x         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……………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suchý            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x         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……………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971600" y="1059582"/>
            <a:ext cx="6984776" cy="646331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Napiš k daným přídavným jménům protikladná slova téhož slovního druhu.</a:t>
            </a:r>
          </a:p>
        </p:txBody>
      </p:sp>
      <p:pic>
        <p:nvPicPr>
          <p:cNvPr id="3074" name="Picture 2" descr="C:\Users\Dana Brádková\AppData\Local\Microsoft\Windows\Temporary Internet Files\Content.IE5\MTTHFPNC\MC90007871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202" y="3754577"/>
            <a:ext cx="936104" cy="1163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Dana Brádková\AppData\Local\Microsoft\Windows\Temporary Internet Files\Content.IE5\MTTHFPNC\MC900435564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9972" y="3875482"/>
            <a:ext cx="986408" cy="986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Dana Brádková\AppData\Local\Microsoft\Windows\Temporary Internet Files\Content.IE5\9QMW3OSH\MC900435562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7540" y="3866088"/>
            <a:ext cx="986408" cy="986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Dana Brádková\AppData\Local\Microsoft\Windows\Temporary Internet Files\Content.IE5\Z6AP5AIG\MC900391446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6867" y="3869377"/>
            <a:ext cx="1200146" cy="998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C:\Users\Dana Brádková\AppData\Local\Microsoft\Windows\Temporary Internet Files\Content.IE5\Q3FE56KQ\MC900285788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3774785"/>
            <a:ext cx="990064" cy="1169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C:\Users\Dana Brádková\AppData\Local\Microsoft\Windows\Temporary Internet Files\Content.IE5\Q3FE56KQ\MC900078783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3863781"/>
            <a:ext cx="871965" cy="936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30887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34.6 Něco navíc pro šikovné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97471" y="1099736"/>
            <a:ext cx="3310434" cy="1107996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Přídavná jména můžeme stupňovat.</a:t>
            </a:r>
          </a:p>
          <a:p>
            <a:pPr algn="ctr"/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1. stupeň            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MALÝ</a:t>
            </a:r>
          </a:p>
          <a:p>
            <a:pPr algn="ctr"/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2. stupeň            MEN</a:t>
            </a:r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ŠÍ</a:t>
            </a:r>
          </a:p>
          <a:p>
            <a:pPr algn="ctr"/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3. stupeň     </a:t>
            </a:r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NEJ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MENŠÍ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3" descr="C:\Users\Dana Brádková\AppData\Local\Microsoft\Windows\Temporary Internet Files\Content.IE5\KL92JQDA\MC90039144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470" y="2499742"/>
            <a:ext cx="1135535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C:\Users\Dana Brádková\AppData\Local\Microsoft\Windows\Temporary Internet Files\Content.IE5\KL92JQDA\MC90039144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2489" y="2708722"/>
            <a:ext cx="743578" cy="518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C:\Users\Dana Brádková\AppData\Local\Microsoft\Windows\Temporary Internet Files\Content.IE5\KL92JQDA\MC90039144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3363" y="2895786"/>
            <a:ext cx="456514" cy="318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ovéPole 10"/>
          <p:cNvSpPr txBox="1"/>
          <p:nvPr/>
        </p:nvSpPr>
        <p:spPr>
          <a:xfrm>
            <a:off x="397470" y="3466795"/>
            <a:ext cx="3886498" cy="307777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starý           -              star</a:t>
            </a:r>
            <a:r>
              <a:rPr lang="cs-CZ" sz="1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ší</a:t>
            </a:r>
            <a:r>
              <a:rPr lang="cs-CZ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-        </a:t>
            </a:r>
            <a:r>
              <a:rPr lang="cs-CZ" sz="1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nej</a:t>
            </a:r>
            <a:r>
              <a:rPr lang="cs-CZ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starší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6" descr="C:\Users\Dana Brádková\AppData\Local\Microsoft\Windows\Temporary Internet Files\Content.IE5\968R99D3\MC900398461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701" y="4347809"/>
            <a:ext cx="1351477" cy="546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5" descr="C:\Users\Dana Brádková\AppData\Local\Microsoft\Windows\Temporary Internet Files\Content.IE5\KL92JQDA\MC900440340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4910" y="4347809"/>
            <a:ext cx="1065476" cy="654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C:\Users\Dana Brádková\AppData\Local\Microsoft\Windows\Temporary Internet Files\Content.IE5\DUWR7KEE\MC900310570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3363" y="4121178"/>
            <a:ext cx="1191458" cy="77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ovéPole 14"/>
          <p:cNvSpPr txBox="1"/>
          <p:nvPr/>
        </p:nvSpPr>
        <p:spPr>
          <a:xfrm>
            <a:off x="4944504" y="987571"/>
            <a:ext cx="2520280" cy="3816429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Vystupňuj tato přídavná jména: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ošklivý -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hravý - 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hladová – 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bystré – 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teplá –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barevné – 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mladý – 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smutná – 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tmavé – 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vysoký – 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zamračené – 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tvrdý – 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ostrý – </a:t>
            </a:r>
          </a:p>
        </p:txBody>
      </p:sp>
      <p:pic>
        <p:nvPicPr>
          <p:cNvPr id="17" name="Picture 2" descr="C:\Users\Dana Brádková\AppData\Local\Microsoft\Windows\Temporary Internet Files\Content.IE5\DUWR7KEE\MC900030120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275606"/>
            <a:ext cx="396850" cy="2879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 animBg="1"/>
      <p:bldP spid="11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27343"/>
            <a:ext cx="1787341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34.7 CLIL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Users\Dana Brádková\AppData\Local\Microsoft\Windows\Temporary Internet Files\Content.IE5\Z6AP5AIG\MC900440376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6646" y="2947469"/>
            <a:ext cx="1356939" cy="1356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863588" y="4515966"/>
            <a:ext cx="792088" cy="307777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young</a:t>
            </a:r>
          </a:p>
        </p:txBody>
      </p:sp>
      <p:pic>
        <p:nvPicPr>
          <p:cNvPr id="1026" name="Picture 2" descr="C:\Users\Dana Brádková\AppData\Local\Microsoft\Windows\Temporary Internet Files\Content.IE5\Q3FE56KQ\MC900440562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837596"/>
            <a:ext cx="1440160" cy="1491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3197063" y="4515965"/>
            <a:ext cx="936104" cy="307777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younger</a:t>
            </a:r>
          </a:p>
        </p:txBody>
      </p:sp>
      <p:pic>
        <p:nvPicPr>
          <p:cNvPr id="1028" name="Picture 4" descr="C:\Users\Dana Brádková\AppData\Local\Microsoft\Windows\Temporary Internet Files\Content.IE5\9QMW3OSH\MC900343361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1483" y="2962159"/>
            <a:ext cx="1402623" cy="1356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5346937" y="4515966"/>
            <a:ext cx="1169279" cy="307777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he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youngest</a:t>
            </a:r>
          </a:p>
        </p:txBody>
      </p:sp>
      <p:pic>
        <p:nvPicPr>
          <p:cNvPr id="1029" name="Picture 5" descr="C:\Users\Dana Brádková\AppData\Local\Microsoft\Windows\Temporary Internet Files\Content.IE5\Z6AP5AIG\MC900089698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8135" y="1082306"/>
            <a:ext cx="1185062" cy="1812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7442867" y="3530859"/>
            <a:ext cx="1368152" cy="523220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other</a:t>
            </a:r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´s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children</a:t>
            </a:r>
            <a:endParaRPr lang="cs-CZ" sz="1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0" name="Picture 6" descr="C:\Users\Dana Brádková\AppData\Local\Microsoft\Windows\Temporary Internet Files\Content.IE5\Q3FE56KQ\MC900357385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2660" y="1176605"/>
            <a:ext cx="1570479" cy="1378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251520" y="1865870"/>
            <a:ext cx="936104" cy="523220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Mary´s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dog</a:t>
            </a:r>
          </a:p>
        </p:txBody>
      </p:sp>
      <p:pic>
        <p:nvPicPr>
          <p:cNvPr id="1036" name="Picture 12" descr="C:\Users\Dana Brádková\AppData\Local\Microsoft\Windows\Temporary Internet Files\Content.IE5\MTTHFPNC\MC900370022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8424" y="627534"/>
            <a:ext cx="1525983" cy="1427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13" descr="C:\Users\Dana Brádková\AppData\Local\Microsoft\Windows\Temporary Internet Files\Content.IE5\Q3FE56KQ\MC900437254[1]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3391" y="542017"/>
            <a:ext cx="1762905" cy="1598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4419586" y="2401247"/>
            <a:ext cx="2184519" cy="307777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ig  X 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small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30887"/>
            <a:ext cx="291683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34.8 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364691" y="1203598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4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696568"/>
              </p:ext>
            </p:extLst>
          </p:nvPr>
        </p:nvGraphicFramePr>
        <p:xfrm>
          <a:off x="179510" y="1131590"/>
          <a:ext cx="7185180" cy="3596640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3592590"/>
                <a:gridCol w="3592590"/>
              </a:tblGrid>
              <a:tr h="1776122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 Najdi </a:t>
                      </a: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 větě přídavná jména.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Kulaté bříško má pokryté měkkou srstí.</a:t>
                      </a: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kulaté, bříško</a:t>
                      </a: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pokryté, má</a:t>
                      </a: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kulaté, pokryté, měkkou</a:t>
                      </a:r>
                    </a:p>
                    <a:p>
                      <a:pPr marL="342900" indent="-342900" algn="l">
                        <a:buAutoNum type="alphaLcParenR"/>
                      </a:pPr>
                      <a:r>
                        <a:rPr lang="cs-CZ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bříško, srstí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Vyber přídavná jména.</a:t>
                      </a:r>
                      <a:endParaRPr lang="cs-CZ" sz="16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None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houpací křeslo, bílá skříň, listnatý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strom, Tomášovy hračky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houpací, bílá, listnatý, Tomášovy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křeslo, skříň, strom, hračky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houpe, bílí, listí, Tomáš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nejsou tam přídavná jména</a:t>
                      </a:r>
                      <a:endParaRPr lang="cs-CZ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1776122"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Vyber vhodná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přídavná jména.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Jahoda je …….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ovoce, sladká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červená, sladká, lesní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na zahradě, v marmeládě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zelenina, jedovatá</a:t>
                      </a:r>
                      <a:endParaRPr lang="cs-CZ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Z podstatných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jmen vyjadřujících vlastnosti utvoř přídavná jména.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síla, veselost, lenost, pracovitost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r>
                        <a:rPr lang="cs-CZ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síly, veselky, lenivý, pracný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r>
                        <a:rPr lang="cs-CZ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silně,</a:t>
                      </a: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vesele, líně, pracovitě</a:t>
                      </a:r>
                      <a:endParaRPr lang="cs-CZ" sz="16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r>
                        <a:rPr lang="cs-CZ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sílí, veselí,</a:t>
                      </a: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leniví, pracuje</a:t>
                      </a:r>
                      <a:endParaRPr lang="cs-CZ" sz="16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r>
                        <a:rPr lang="cs-CZ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silný, veselá, líné, pracovitý</a:t>
                      </a:r>
                      <a:endParaRPr lang="cs-CZ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7976759" y="1511375"/>
            <a:ext cx="5040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c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b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a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d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7532712" y="4236318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Test  na známku</a:t>
            </a:r>
            <a:endParaRPr lang="cs-CZ" sz="1400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30887"/>
            <a:ext cx="5004048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34.9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467544" y="1419622"/>
            <a:ext cx="8064896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Obrázky z databáze klipart.</a:t>
            </a:r>
          </a:p>
          <a:p>
            <a:endParaRPr lang="cs-CZ" sz="16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5620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3358</TotalTime>
  <Words>780</Words>
  <Application>Microsoft Office PowerPoint</Application>
  <PresentationFormat>Předvádění na obrazovce (16:9)</PresentationFormat>
  <Paragraphs>152</Paragraphs>
  <Slides>10</Slides>
  <Notes>10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34.1 Přídavná jména</vt:lpstr>
      <vt:lpstr>34.2 Co už víš? </vt:lpstr>
      <vt:lpstr>34.3 Jaké si řekneme nové termíny a názvy?</vt:lpstr>
      <vt:lpstr>34.4 Co si řekneme nového?</vt:lpstr>
      <vt:lpstr>34.5 Procvičení a příklady</vt:lpstr>
      <vt:lpstr>34.6 Něco navíc pro šikovné</vt:lpstr>
      <vt:lpstr>34.7 CLIL</vt:lpstr>
      <vt:lpstr>34.8 Test znalostí</vt:lpstr>
      <vt:lpstr>34.9 Použité zdroje, citace</vt:lpstr>
      <vt:lpstr>34.10 Anotace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krivankova</cp:lastModifiedBy>
  <cp:revision>280</cp:revision>
  <dcterms:created xsi:type="dcterms:W3CDTF">2010-10-18T18:21:56Z</dcterms:created>
  <dcterms:modified xsi:type="dcterms:W3CDTF">2013-01-26T14:18:48Z</dcterms:modified>
</cp:coreProperties>
</file>