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FFCC66"/>
    <a:srgbClr val="FFFF66"/>
    <a:srgbClr val="FFCC99"/>
    <a:srgbClr val="FF5050"/>
    <a:srgbClr val="99FF99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6" autoAdjust="0"/>
    <p:restoredTop sz="94660"/>
  </p:normalViewPr>
  <p:slideViewPr>
    <p:cSldViewPr>
      <p:cViewPr>
        <p:scale>
          <a:sx n="90" d="100"/>
          <a:sy n="90" d="100"/>
        </p:scale>
        <p:origin x="-1416" y="-5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24.wmf"/><Relationship Id="rId3" Type="http://schemas.openxmlformats.org/officeDocument/2006/relationships/image" Target="../media/image15.png"/><Relationship Id="rId7" Type="http://schemas.openxmlformats.org/officeDocument/2006/relationships/image" Target="../media/image19.wmf"/><Relationship Id="rId12" Type="http://schemas.openxmlformats.org/officeDocument/2006/relationships/image" Target="../media/image2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2.wmf"/><Relationship Id="rId5" Type="http://schemas.openxmlformats.org/officeDocument/2006/relationships/image" Target="../media/image17.wmf"/><Relationship Id="rId15" Type="http://schemas.openxmlformats.org/officeDocument/2006/relationships/image" Target="../media/image25.wmf"/><Relationship Id="rId10" Type="http://schemas.openxmlformats.org/officeDocument/2006/relationships/image" Target="../media/image21.png"/><Relationship Id="rId4" Type="http://schemas.openxmlformats.org/officeDocument/2006/relationships/image" Target="../media/image16.jpeg"/><Relationship Id="rId9" Type="http://schemas.openxmlformats.org/officeDocument/2006/relationships/image" Target="../media/image20.wmf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6.png"/><Relationship Id="rId7" Type="http://schemas.openxmlformats.org/officeDocument/2006/relationships/image" Target="../media/image2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0.wmf"/><Relationship Id="rId9" Type="http://schemas.openxmlformats.org/officeDocument/2006/relationships/image" Target="../media/image3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3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wmf"/><Relationship Id="rId4" Type="http://schemas.openxmlformats.org/officeDocument/2006/relationships/image" Target="../media/image3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22" y="430887"/>
            <a:ext cx="3332425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33.1 Podstatná jména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Brádková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 descr="C:\Users\Dana Brádková\AppData\Local\Microsoft\Windows\Temporary Internet Files\Content.IE5\S3H5GPIL\MC90018309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55" y="1059582"/>
            <a:ext cx="1800200" cy="200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Dana Brádková\AppData\Local\Microsoft\Windows\Temporary Internet Files\Content.IE5\4M3A9QPL\MC90033791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814" y="2973640"/>
            <a:ext cx="1840687" cy="132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Dana Brádková\AppData\Local\Microsoft\Windows\Temporary Internet Files\Content.IE5\S3H5GPIL\MC900441726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996" y="1008478"/>
            <a:ext cx="851430" cy="85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ana Brádková\AppData\Local\Microsoft\Windows\Temporary Internet Files\Content.IE5\DUWR7KEE\MC9002035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937200"/>
            <a:ext cx="2068873" cy="279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Dana Brádková\AppData\Local\Microsoft\Windows\Temporary Internet Files\Content.IE5\DUWR7KEE\MC90023338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103" y="1008478"/>
            <a:ext cx="1385010" cy="164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Dana Brádková\AppData\Local\Microsoft\Windows\Temporary Internet Files\Content.IE5\KL92JQDA\MC90040787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3564"/>
            <a:ext cx="1424806" cy="97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Users\Dana Brádková\AppData\Local\Microsoft\Windows\Temporary Internet Files\Content.IE5\DUWR7KEE\MC900343531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40" y="2506483"/>
            <a:ext cx="894096" cy="182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14738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878075"/>
              </p:ext>
            </p:extLst>
          </p:nvPr>
        </p:nvGraphicFramePr>
        <p:xfrm>
          <a:off x="1115616" y="1198533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Dana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Brádková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 – 12 /2012</a:t>
                      </a: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Podstatná jména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popisující základní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učivo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podstatných jménech.</a:t>
                      </a:r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2942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1129705"/>
            <a:ext cx="5040560" cy="156966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Podstatná jména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jsou názvy …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osob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zvířat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věcí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068491" y="876374"/>
            <a:ext cx="2664296" cy="40934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Poznáš podstatné jméno?</a:t>
            </a:r>
          </a:p>
          <a:p>
            <a:pPr algn="ctr"/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oupeme se</a:t>
            </a:r>
          </a:p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babička</a:t>
            </a:r>
          </a:p>
          <a:p>
            <a:pPr algn="ctr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tyři</a:t>
            </a:r>
          </a:p>
          <a:p>
            <a:pPr algn="ctr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ohádka</a:t>
            </a:r>
          </a:p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krabice</a:t>
            </a:r>
          </a:p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slon</a:t>
            </a:r>
          </a:p>
          <a:p>
            <a:pPr algn="ctr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oupačka</a:t>
            </a:r>
          </a:p>
          <a:p>
            <a:pPr algn="ctr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oupe se</a:t>
            </a:r>
          </a:p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strom</a:t>
            </a:r>
          </a:p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výpravčí</a:t>
            </a:r>
            <a:endParaRPr lang="cs-CZ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1979712" y="1707654"/>
            <a:ext cx="2876103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Dana Brádková\AppData\Local\Microsoft\Windows\Temporary Internet Files\Content.IE5\968R99D3\MC9003607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00" y="1311225"/>
            <a:ext cx="1208906" cy="153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ana Brádková\AppData\Local\Microsoft\Windows\Temporary Internet Files\Content.IE5\KL92JQDA\MC90033235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791653"/>
            <a:ext cx="1368152" cy="113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Přímá spojnice se šipkou 13"/>
          <p:cNvCxnSpPr/>
          <p:nvPr/>
        </p:nvCxnSpPr>
        <p:spPr>
          <a:xfrm>
            <a:off x="1979712" y="2211710"/>
            <a:ext cx="1152128" cy="734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C:\Users\Dana Brádková\AppData\Local\Microsoft\Windows\Temporary Internet Files\Content.IE5\DUWR7KEE\MC900441738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76250"/>
            <a:ext cx="1349152" cy="134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Přímá spojnice se šipkou 17"/>
          <p:cNvCxnSpPr/>
          <p:nvPr/>
        </p:nvCxnSpPr>
        <p:spPr>
          <a:xfrm>
            <a:off x="1691680" y="2571750"/>
            <a:ext cx="432048" cy="10439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Dana Brádková\AppData\Local\Microsoft\Windows\Temporary Internet Files\Content.IE5\968R99D3\MC900440366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815" y="3291830"/>
            <a:ext cx="1227584" cy="122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1979712" y="1707654"/>
            <a:ext cx="295232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Dana Brádková\AppData\Local\Microsoft\Windows\Temporary Internet Files\Content.IE5\KL92JQDA\MC9003361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849" y="2757791"/>
            <a:ext cx="1532039" cy="101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ana Brádková\AppData\Local\Microsoft\Windows\Temporary Internet Files\Content.IE5\968R99D3\MC900193398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64" y="3469836"/>
            <a:ext cx="1053616" cy="104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Přímá spojnice se šipkou 21"/>
          <p:cNvCxnSpPr/>
          <p:nvPr/>
        </p:nvCxnSpPr>
        <p:spPr>
          <a:xfrm flipH="1">
            <a:off x="1115616" y="2527915"/>
            <a:ext cx="576064" cy="835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9350"/>
            <a:ext cx="680424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33.3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26182" y="1032907"/>
            <a:ext cx="7703479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Podstatná jména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názvy osob, zvířat, věcí,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ale i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vlastností, vztahů  a dějů.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1563638"/>
            <a:ext cx="3888432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Můžeme si na ně ukázat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ten, ta, to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51521" y="2067693"/>
            <a:ext cx="4584208" cy="52322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Říkej podle obrázků, co je osoba, co je zvíře, co je věc a ukazuj si na ně.</a:t>
            </a:r>
          </a:p>
        </p:txBody>
      </p:sp>
      <p:pic>
        <p:nvPicPr>
          <p:cNvPr id="2050" name="Picture 2" descr="C:\Users\Dana Brádková\AppData\Local\Microsoft\Windows\Temporary Internet Files\Content.IE5\5R2QJOSY\MC900441793[2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8" y="2653812"/>
            <a:ext cx="845418" cy="84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ana Brádková\AppData\Local\Microsoft\Windows\Temporary Internet Files\Content.IE5\968R99D3\MC90038715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173" y="2620702"/>
            <a:ext cx="1038545" cy="1038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ana Brádková\AppData\Local\Microsoft\Windows\Temporary Internet Files\Content.IE5\968R99D3\MC90035366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82" y="3549830"/>
            <a:ext cx="1277466" cy="119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Dana Brádková\AppData\Local\Microsoft\Windows\Temporary Internet Files\Content.IE5\KL92JQDA\MC900436862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720" y="3628856"/>
            <a:ext cx="1215008" cy="121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Dana Brádková\AppData\Local\Microsoft\Windows\Temporary Internet Files\Content.IE5\KL92JQDA\MC90032648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551" y="2493796"/>
            <a:ext cx="1003275" cy="116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Dana Brádková\AppData\Local\Microsoft\Windows\Temporary Internet Files\Content.IE5\DUWR7KEE\MC900343531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737" y="2534283"/>
            <a:ext cx="817073" cy="1666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3" descr="C:\Users\Dana Brádková\AppData\Local\Microsoft\Windows\Temporary Internet Files\Content.IE5\5R2QJOSY\MC900343917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235" y="3811492"/>
            <a:ext cx="1297775" cy="108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C:\Users\Dana Brádková\AppData\Local\Microsoft\Windows\Temporary Internet Files\Content.IE5\968R99D3\MC900437099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928" y="4200650"/>
            <a:ext cx="919058" cy="91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Dana Brádková\AppData\Local\Microsoft\Windows\Temporary Internet Files\Content.IE5\DUWR7KEE\MC900087882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250" y="3789078"/>
            <a:ext cx="840736" cy="71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Dana Brádková\AppData\Local\Microsoft\Windows\Temporary Internet Files\Content.IE5\KL92JQDA\MC900233224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05334"/>
            <a:ext cx="1074595" cy="121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Dana Brádková\AppData\Local\Microsoft\Windows\Temporary Internet Files\Content.IE5\DUWR7KEE\MC900329658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712" y="4342524"/>
            <a:ext cx="1146793" cy="545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Dana Brádková\AppData\Local\Microsoft\Windows\Temporary Internet Files\Content.IE5\KL92JQDA\MC900407878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642" y="1645704"/>
            <a:ext cx="1063095" cy="72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na Brádková\AppData\Local\Microsoft\Windows\Temporary Internet Files\Content.IE5\968R99D3\MC900079102[1]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149" y="2658716"/>
            <a:ext cx="789851" cy="89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444208" y="2308546"/>
            <a:ext cx="2501577" cy="230832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Vlastní jména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osob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rantišek),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zvířat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imbo),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měst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raha)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vesnic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hotka)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hor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něžka),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pohoří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rkonoše),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řek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abe),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ulic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yršova),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náměstí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áclavské)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píšeme s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velkým počátečním písmenem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25768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432148" y="1098198"/>
            <a:ext cx="8172300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podstatná jména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si můžeme ukázat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ten, ta, to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nebo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ti, ty, ta.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Dana Brádková\AppData\Local\Microsoft\Windows\Temporary Internet Files\Content.IE5\5R2QJOSY\MC900441793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461" y="2997045"/>
            <a:ext cx="900286" cy="1039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55048" y="1669395"/>
            <a:ext cx="1475556" cy="89255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mužský</a:t>
            </a:r>
          </a:p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TEN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tygr, strom, pekař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Dana Brádková\AppData\Local\Microsoft\Windows\Temporary Internet Files\Content.IE5\5R2QJOSY\MC90034391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191" y="4083918"/>
            <a:ext cx="1199881" cy="100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535100" y="1730106"/>
            <a:ext cx="1775945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ženský</a:t>
            </a:r>
          </a:p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židle, kočka, prodavačka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04248" y="1730105"/>
            <a:ext cx="1656184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střední</a:t>
            </a:r>
          </a:p>
          <a:p>
            <a:pPr algn="ctr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sněžení, prase, miminko</a:t>
            </a: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Dana Brádková\AppData\Local\Microsoft\Windows\Temporary Internet Files\Content.IE5\968R99D3\MC90042584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967101"/>
            <a:ext cx="1112593" cy="109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Dana Brádková\AppData\Local\Microsoft\Windows\Temporary Internet Files\Content.IE5\5R2QJOSY\MC9002958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638" y="2590197"/>
            <a:ext cx="998814" cy="1407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Program Files (x86)\Microsoft Office\MEDIA\CAGCAT10\j0332364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48" y="2686943"/>
            <a:ext cx="1007318" cy="81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Dana Brádková\AppData\Local\Microsoft\Windows\Temporary Internet Files\Content.IE5\5R2QJOSY\MC90028078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48" y="3579862"/>
            <a:ext cx="1127155" cy="135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ana Brádková\AppData\Local\Microsoft\Windows\Temporary Internet Files\Content.IE5\DUWR7KEE\MC90014221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095143"/>
            <a:ext cx="1152128" cy="941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Dana Brádková\AppData\Local\Microsoft\Windows\Temporary Internet Files\Content.IE5\5R2QJOSY\MC900336072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838434"/>
            <a:ext cx="1607020" cy="130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Dana Brádková\AppData\Local\Microsoft\Windows\Temporary Internet Files\Content.IE5\KL92JQDA\MC900282970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737" y="2656019"/>
            <a:ext cx="916811" cy="95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64815" y="2133315"/>
            <a:ext cx="8352928" cy="288032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323528" y="2811933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321817" y="3573989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96727" y="2279551"/>
            <a:ext cx="100811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odstatná 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jména</a:t>
            </a:r>
          </a:p>
        </p:txBody>
      </p:sp>
      <p:cxnSp>
        <p:nvCxnSpPr>
          <p:cNvPr id="8" name="Přímá spojnice 7"/>
          <p:cNvCxnSpPr/>
          <p:nvPr/>
        </p:nvCxnSpPr>
        <p:spPr>
          <a:xfrm>
            <a:off x="323528" y="4299942"/>
            <a:ext cx="8352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96727" y="2902173"/>
            <a:ext cx="100811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TEN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 mužský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23442" y="3697683"/>
            <a:ext cx="100811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</a:t>
            </a:r>
          </a:p>
          <a:p>
            <a:pPr algn="ctr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 ženský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6727" y="4443958"/>
            <a:ext cx="100811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</a:p>
          <a:p>
            <a:pPr algn="ctr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 střední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547664" y="2360372"/>
            <a:ext cx="1296144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ázvy osob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038897" y="2354064"/>
            <a:ext cx="1296144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ázvy zvířat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547220" y="2371885"/>
            <a:ext cx="1170087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ázvy věcí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940152" y="2352995"/>
            <a:ext cx="125501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ázvy vlastností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452320" y="2371885"/>
            <a:ext cx="1152128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ázvy dějů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1817" y="1059582"/>
            <a:ext cx="8354639" cy="92333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Podstatná jména zařaď správně do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domečku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obraz, mísa, nůž, pero, slunce, liška, vlk, lev, sova, hříbě, děvčátko, cukrář, mlynářka, radost, hluk, potěšení, čtení, plavání, blaženost, pekař,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uchařka, batole, tele, květina, štěstí, běh, kresba, soutěž, žal, smutek.</a:t>
            </a:r>
            <a:endParaRPr lang="cs-CZ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43" name="Přímá spojnice 42"/>
          <p:cNvCxnSpPr/>
          <p:nvPr/>
        </p:nvCxnSpPr>
        <p:spPr>
          <a:xfrm>
            <a:off x="1475656" y="2139702"/>
            <a:ext cx="0" cy="2873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2956223" y="2139702"/>
            <a:ext cx="0" cy="2873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4369693" y="2133315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5868144" y="2139702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7308304" y="2146089"/>
            <a:ext cx="0" cy="2873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43433" y="1347857"/>
            <a:ext cx="8352928" cy="184665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Doplň množné číslo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podstatných jmen.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 kuchyni máme:                     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jednotné číslo:                                  množné číslo: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pánev                                           ………………..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vidličku                                        ………………..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umyvadlo                                     ………………..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hrnec                                            ……………….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11485" y="987574"/>
            <a:ext cx="7328867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U podstatných jmen určujeme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číslo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jednotné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nebo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množné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3434" y="3298646"/>
            <a:ext cx="8352928" cy="181588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Doplň jednotné číslo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podstatných jmen.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V garáži máme:                           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jednotné číslo:                                  množné číslo:</a:t>
            </a:r>
          </a:p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………………………            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auta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……………………                           šroubováky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……………………                           pneumatiky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…………………....                           pumpičky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9203"/>
            <a:ext cx="1645540" cy="1728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1520" y="1320479"/>
            <a:ext cx="936104" cy="2880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doctor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266343" y="2526676"/>
            <a:ext cx="1095300" cy="27699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horse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517232" y="2312221"/>
            <a:ext cx="1008112" cy="2880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rain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Dana Brádková\AppData\Local\Microsoft\Windows\Temporary Internet Files\Content.IE5\KL92JQDA\MC90032646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451" y="3424296"/>
            <a:ext cx="1417085" cy="122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Dana Brádková\AppData\Local\Microsoft\Windows\Temporary Internet Files\Content.IE5\5R2QJOSY\MC900440407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340" y="2941477"/>
            <a:ext cx="1875656" cy="187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Dana Brádková\AppData\Local\Microsoft\Windows\Temporary Internet Files\Content.IE5\5R2QJOSY\MC90009008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781709"/>
            <a:ext cx="1774479" cy="176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547471" y="804675"/>
            <a:ext cx="1008112" cy="27699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smtClean="0">
                <a:latin typeface="Times New Roman" pitchFamily="18" charset="0"/>
                <a:cs typeface="Times New Roman" pitchFamily="18" charset="0"/>
              </a:rPr>
              <a:t>garden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1" name="Picture 5" descr="C:\Users\Dana Brádková\AppData\Local\Microsoft\Windows\Temporary Internet Files\Content.IE5\KL92JQDA\MC90028110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281" y="1318497"/>
            <a:ext cx="1471438" cy="137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836281" y="699542"/>
            <a:ext cx="1023751" cy="27699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running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2923" y="430887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928891"/>
              </p:ext>
            </p:extLst>
          </p:nvPr>
        </p:nvGraphicFramePr>
        <p:xfrm>
          <a:off x="179511" y="1059582"/>
          <a:ext cx="7185180" cy="38709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1.Urči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rod a číslo u podstatného jména:  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lyžaři.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mužský, číslo jednotné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 ženský, číslo jednotné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 střední,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číslo množné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rod mužský, číslo množné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rabicPeriod"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Najdi podstatná jména ve větě.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řece plavou kapři a okouni.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řece, plavou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kapři, želva, v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řece, kapři, okouni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plavou, ryby, řece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Najdi ve větě podstatné jméno rodu ženského, čísla množného.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stole stály hrnky a skleničky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skleničky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hrnky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stály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stole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Vyber podstatná jména.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mléko, prší, lev, déšť,</a:t>
                      </a:r>
                      <a:r>
                        <a:rPr lang="cs-CZ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kulatý, tráva, kopání, chytrost, běhá</a:t>
                      </a:r>
                      <a:endParaRPr lang="cs-CZ" sz="1600" b="1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mléko, prší, běhá, tráva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déšť, míč, kopání, kulatý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mléko, lev,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déšť, tráva, kopání, chytrost 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prší, lev, déšť, tráva, kopání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502770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203598"/>
            <a:ext cx="8064896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2450</TotalTime>
  <Words>903</Words>
  <Application>Microsoft Office PowerPoint</Application>
  <PresentationFormat>Předvádění na obrazovce (16:9)</PresentationFormat>
  <Paragraphs>144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33.1 Podstatná jména</vt:lpstr>
      <vt:lpstr>33.2 Co už víš? </vt:lpstr>
      <vt:lpstr>33.3 Jaké si řekneme nové termíny a názvy?</vt:lpstr>
      <vt:lpstr>33.4 Co si řekneme nového?</vt:lpstr>
      <vt:lpstr>33.5 Procvičení a příklady</vt:lpstr>
      <vt:lpstr>33.6 Něco navíc pro šikovné</vt:lpstr>
      <vt:lpstr>33.7 CLIL</vt:lpstr>
      <vt:lpstr>33.8 Test znalostí</vt:lpstr>
      <vt:lpstr>33.9 Použité zdroje, citace</vt:lpstr>
      <vt:lpstr>33.10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236</cp:revision>
  <dcterms:created xsi:type="dcterms:W3CDTF">2010-10-18T18:21:56Z</dcterms:created>
  <dcterms:modified xsi:type="dcterms:W3CDTF">2013-03-10T20:40:05Z</dcterms:modified>
</cp:coreProperties>
</file>