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0677"/>
    <a:srgbClr val="EB071D"/>
    <a:srgbClr val="CC0099"/>
    <a:srgbClr val="9811B3"/>
    <a:srgbClr val="03C115"/>
    <a:srgbClr val="F371A9"/>
    <a:srgbClr val="FF6600"/>
    <a:srgbClr val="FFFF99"/>
    <a:srgbClr val="FFFF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4660"/>
  </p:normalViewPr>
  <p:slideViewPr>
    <p:cSldViewPr>
      <p:cViewPr>
        <p:scale>
          <a:sx n="90" d="100"/>
          <a:sy n="90" d="100"/>
        </p:scale>
        <p:origin x="-816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18.4.2013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18.4.2013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22" y="430887"/>
            <a:ext cx="3924250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32.1 Slovní druhy - přehled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Brádková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véPole 8"/>
          <p:cNvSpPr txBox="1"/>
          <p:nvPr/>
        </p:nvSpPr>
        <p:spPr>
          <a:xfrm>
            <a:off x="7524328" y="2503517"/>
            <a:ext cx="1480841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Citoslovce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136098" y="3696449"/>
            <a:ext cx="1388230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Částice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427984" y="3131845"/>
            <a:ext cx="1430684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Spojky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184487" y="3896504"/>
            <a:ext cx="1443639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Předložky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2931790"/>
            <a:ext cx="1512168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Příslovce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375247" y="905694"/>
            <a:ext cx="1366917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Slovesa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723333" y="1749464"/>
            <a:ext cx="1454597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Číslovky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814322" y="1059582"/>
            <a:ext cx="1515356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Zájmena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466485" y="1995686"/>
            <a:ext cx="1788951" cy="70788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Přídavná jména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95536" y="1105749"/>
            <a:ext cx="1788951" cy="70788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Podstatná jména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19573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016426"/>
              </p:ext>
            </p:extLst>
          </p:nvPr>
        </p:nvGraphicFramePr>
        <p:xfrm>
          <a:off x="1115616" y="1198533"/>
          <a:ext cx="7272808" cy="281337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Dana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Brádková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 – 06 /2013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Slovní druhy, podstatná jména, slovesa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8347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základní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učivo o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slovních druzích.</a:t>
                      </a:r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51926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1127453"/>
            <a:ext cx="5184576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Každá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věta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se skládá ze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a slovo z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hlásek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28578" y="2355726"/>
            <a:ext cx="7227521" cy="55399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ylo te</a:t>
            </a:r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krát, </a:t>
            </a:r>
            <a:r>
              <a:rPr lang="cs-CZ" sz="2000" b="1" dirty="0" smtClean="0">
                <a:solidFill>
                  <a:srgbClr val="03C115"/>
                </a:solidFill>
                <a:latin typeface="Times New Roman" pitchFamily="18" charset="0"/>
                <a:cs typeface="Times New Roman" pitchFamily="18" charset="0"/>
              </a:rPr>
              <a:t>když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jsek a kočičk</a:t>
            </a:r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je</a:t>
            </a:r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tě sp</a:t>
            </a:r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lu </a:t>
            </a:r>
            <a:r>
              <a:rPr lang="cs-CZ" sz="2000" b="1" dirty="0" smtClean="0">
                <a:solidFill>
                  <a:srgbClr val="03C115"/>
                </a:solidFill>
                <a:latin typeface="Times New Roman" pitchFamily="18" charset="0"/>
                <a:cs typeface="Times New Roman" pitchFamily="18" charset="0"/>
              </a:rPr>
              <a:t>hospodařili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20874" y="1707857"/>
            <a:ext cx="1788951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9811B3"/>
                </a:solidFill>
                <a:latin typeface="Times New Roman" pitchFamily="18" charset="0"/>
                <a:cs typeface="Times New Roman" pitchFamily="18" charset="0"/>
              </a:rPr>
              <a:t>hláska</a:t>
            </a:r>
            <a:endParaRPr lang="en-US" sz="2000" b="1" dirty="0" smtClean="0">
              <a:solidFill>
                <a:srgbClr val="9811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300192" y="1707857"/>
            <a:ext cx="1788951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věta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347864" y="1714331"/>
            <a:ext cx="1788951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3C115"/>
                </a:solidFill>
                <a:latin typeface="Times New Roman" pitchFamily="18" charset="0"/>
                <a:cs typeface="Times New Roman" pitchFamily="18" charset="0"/>
              </a:rPr>
              <a:t>slovo</a:t>
            </a:r>
            <a:endParaRPr lang="en-US" sz="2000" b="1" dirty="0" smtClean="0">
              <a:solidFill>
                <a:srgbClr val="03C11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10" descr="C:\Users\Dana Brádková\AppData\Local\Microsoft\Windows\Temporary Internet Files\Content.IE5\R5MHXNK6\MP900178656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290" y="3075806"/>
            <a:ext cx="2362200" cy="156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Obrázek 11" descr="C:\Users\Dana Brádková\AppData\Local\Microsoft\Windows\Temporary Internet Files\Content.IE5\R5MHXNK6\MC900437581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7" y="2938671"/>
            <a:ext cx="1857375" cy="187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680424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32.3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131590"/>
            <a:ext cx="8208911" cy="3046988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Každé slovo má mluvnický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význam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a můžeme ho zařadit k některému z deseti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slovních druhů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podstatná jména -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názvy osob, zvířat, věcí, vlastností a dějů (pekař, slon, stůl, krása, běh)</a:t>
            </a: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přídavná jména –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vlastnosti osob, zvířat a věcí (modrý, domácí, maminčin)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zájmena –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zastupují jména nebo na ně ukazují (my, ten, jeho, jaký?, cosi, nic)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číslovky –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vyjadřují počet nebo pořadí (deset, pátý, dvoje, jednou, málo, několikátý)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slovesa –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co osoby, zvířata nebo věci dělají, co se s nimi děje (běhá, svítilo, vonět, prší)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příslovce –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odpovídají na otázky kde, kam, kdy, jak (vzadu, dolů, zítra, pomalu)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předložky –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pojí se se jmény, píší se zvlášť (ve, u, před, kolem, bez)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spojky –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spojují slova nebo věty (a, i, nebo, protože, ale)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částice –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uvozují věty (ať, kéž, což, nechť)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citoslovce –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vyjadřují nálady, city, hlasy, zvuky (ach, joj, au, haf, brum, vrz)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Obrázek 10" descr="C:\Users\Dana Brádková\AppData\Local\Microsoft\Windows\Temporary Internet Files\Content.IE5\R5MHXNK6\MC900432471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523" y="3279556"/>
            <a:ext cx="1447800" cy="1726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Obrázek 11" descr="C:\Users\Dana Brádková\AppData\Local\Microsoft\Windows\Temporary Internet Files\Content.IE5\IDCFWOQA\MC900435925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28056"/>
            <a:ext cx="1295400" cy="10579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C:\Users\Dana Brádková\AppData\Local\Microsoft\Windows\Temporary Internet Files\Content.IE5\T73RTZV2\MC900437575[1].wm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142839"/>
            <a:ext cx="1684784" cy="1007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C:\Users\Dana Brádková\AppData\Local\Microsoft\Windows\Temporary Internet Files\Content.IE5\R5MHXNK6\MC900432485[1].wmf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77208"/>
            <a:ext cx="1552575" cy="925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463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7505" y="1120180"/>
            <a:ext cx="7632848" cy="300082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Slovní druhy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dělíme na slova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ohebná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neohebná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Slova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ohebná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můžeme </a:t>
            </a:r>
            <a:r>
              <a:rPr lang="cs-CZ" b="1" dirty="0" smtClean="0">
                <a:solidFill>
                  <a:srgbClr val="EB071D"/>
                </a:solidFill>
                <a:latin typeface="Times New Roman" pitchFamily="18" charset="0"/>
                <a:cs typeface="Times New Roman" pitchFamily="18" charset="0"/>
              </a:rPr>
              <a:t>skloňovat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b="1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časovat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Skloňujeme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měníme tvar slova podle pádových otázek: </a:t>
            </a:r>
            <a:r>
              <a:rPr lang="cs-CZ" dirty="0" smtClean="0">
                <a:solidFill>
                  <a:srgbClr val="EB071D"/>
                </a:solidFill>
                <a:latin typeface="Times New Roman" pitchFamily="18" charset="0"/>
                <a:cs typeface="Times New Roman" pitchFamily="18" charset="0"/>
              </a:rPr>
              <a:t>podstatná jména, přídavná jména, zájmena, číslovky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Časujeme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měníme tvar slova podle osoby, čísla a času: </a:t>
            </a:r>
            <a:r>
              <a:rPr lang="cs-CZ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slovesa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Slova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neohebná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nemohou měnit svůj tvar, nemůžeme je skloňovat ani časovat.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to: </a:t>
            </a:r>
            <a:r>
              <a:rPr lang="cs-CZ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příslovce, předložky, spojky, částice a citoslovce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2" name="Obrázek 11" descr="C:\Users\Dana Brádková\AppData\Local\Microsoft\Windows\Temporary Internet Files\Content.IE5\R5MHXNK6\MP900185096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245" y="430887"/>
            <a:ext cx="1651000" cy="244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C:\Users\Dana Brádková\AppData\Local\Microsoft\Windows\Temporary Internet Files\Content.IE5\T73RTZV2\MP900390160[1]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42"/>
          <a:stretch/>
        </p:blipFill>
        <p:spPr bwMode="auto">
          <a:xfrm>
            <a:off x="4572744" y="4070696"/>
            <a:ext cx="1671067" cy="1080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Obrázek 15" descr="C:\Users\Dana Brádková\AppData\Local\Microsoft\Windows\Temporary Internet Files\Content.IE5\R5MHXNK6\MC900352309[1].wm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99059" y="3699221"/>
            <a:ext cx="1057275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C:\Users\Dana Brádková\AppData\Local\Microsoft\Windows\Temporary Internet Files\Content.IE5\XTRZT8AR\MC900432257[1].wmf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857" y="3161059"/>
            <a:ext cx="1247775" cy="185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8334" y="430887"/>
            <a:ext cx="4013051" cy="565247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601" y="1667669"/>
            <a:ext cx="7848775" cy="34163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Urči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slovní druhy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u slov, u kterých to dovedeš, a napiš nad ně správné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číslo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Manka vyklopila těsto z díže do pece. Ohniváč tam za ním vlezl, křísl palcem o cihlu a rozpálil se. Pec zčervenala a těsto v ní shořelo na kouř. Kouř vyletěl komínem. Potom se snesl s větrem rovnou do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řáholecké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jeskyně.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První si čichl Rumcajs. Odlehlo mu od panské voňavky a přišlo na něho loupežnické kýchnutí. Protože se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mesjé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Odér držel jen šátečku, odrazilo ho to až do Jičína na podloubí. Druhý si čichl Cipísek. Střelilo z něho jako z pistolky a zapomněl všechny poklonky i krůčky.</a:t>
            </a:r>
          </a:p>
        </p:txBody>
      </p:sp>
      <p:pic>
        <p:nvPicPr>
          <p:cNvPr id="14" name="Obrázek 13" descr="C:\Users\Dana Brádková\AppData\Local\Microsoft\Windows\Temporary Internet Files\Content.IE5\XTRZT8AR\MP900407468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27534"/>
            <a:ext cx="1495054" cy="9724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brázek 14" descr="C:\Users\Dana Brádková\AppData\Local\Microsoft\Windows\Temporary Internet Files\Content.IE5\IDCFWOQA\MC900281798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674" y="1079148"/>
            <a:ext cx="1057275" cy="178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C:\Users\Dana Brádková\AppData\Local\Microsoft\Windows\Temporary Internet Files\Content.IE5\R5MHXNK6\MC900232730[1].wm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286" y="3147814"/>
            <a:ext cx="1162050" cy="14522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Obrázek 17" descr="C:\Users\Dana Brádková\AppData\Local\Microsoft\Windows\Temporary Internet Files\Content.IE5\T73RTZV2\MP900407520[1]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0887"/>
            <a:ext cx="1877330" cy="1296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2119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3" y="1059582"/>
            <a:ext cx="8640959" cy="18928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Zapiš </a:t>
            </a:r>
            <a:r>
              <a:rPr lang="cs-CZ" sz="1600" b="1" i="1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číslicí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slovní druh. Na poslední řádek doplň slovo tak, aby </a:t>
            </a:r>
            <a:r>
              <a:rPr lang="cs-CZ" sz="1600" b="1" i="1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součet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čísel slovních druhů </a:t>
            </a:r>
          </a:p>
          <a:p>
            <a:r>
              <a:rPr lang="cs-CZ" sz="1600" b="1" i="1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ve sloupku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byl </a:t>
            </a:r>
            <a:r>
              <a:rPr lang="cs-CZ" sz="1600" b="1" i="1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jabloň _____	osmý  ______ 	zívám _____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ať ______         skočí  _____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nad    _____	venku ______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tato  ______          bílá _____          proto  _____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............ ____           ............. _____         ........... _____        ......... _____        ........... _____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3167697"/>
            <a:ext cx="8640959" cy="18928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Zapiš </a:t>
            </a:r>
            <a:r>
              <a:rPr lang="cs-CZ" sz="1600" b="1" i="1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číslicí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slovní druh. Na poslední řádek doplň slovo tak, aby </a:t>
            </a:r>
            <a:r>
              <a:rPr lang="cs-CZ" sz="1600" b="1" i="1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součet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čísel slovních druhů </a:t>
            </a:r>
          </a:p>
          <a:p>
            <a:r>
              <a:rPr lang="cs-CZ" sz="1600" b="1" i="1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ve sloupku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byl </a:t>
            </a:r>
            <a:r>
              <a:rPr lang="cs-CZ" sz="1600" b="1" i="1" dirty="0" smtClean="0">
                <a:solidFill>
                  <a:srgbClr val="E80677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blízký _____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 stokrát  ______ 	moje _____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sněží ______         vlevo _____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nebo   _____	podle  ______         kéž ______         bránu _____          umyje _____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............ ____           ............. _____         ........... _____        ......... _____        ........... _____</a:t>
            </a:r>
          </a:p>
        </p:txBody>
      </p:sp>
      <p:pic>
        <p:nvPicPr>
          <p:cNvPr id="8" name="Obrázek 7" descr="C:\Users\Dana Brádková\AppData\Local\Microsoft\Windows\Temporary Internet Files\Content.IE5\XTRZT8AR\MC900439851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131" y="430887"/>
            <a:ext cx="1331640" cy="1080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C:\Users\Dana Brádková\AppData\Local\Microsoft\Windows\Temporary Internet Files\Content.IE5\R5MHXNK6\MC900438000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114" y="2952408"/>
            <a:ext cx="1294259" cy="8447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183569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7504" y="1131590"/>
            <a:ext cx="1794086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mother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noun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475656" y="1682393"/>
            <a:ext cx="210296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beautiful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adjective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10175" y="4488507"/>
            <a:ext cx="1944216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1600" b="1" smtClean="0">
                <a:latin typeface="Times New Roman" pitchFamily="18" charset="0"/>
                <a:cs typeface="Times New Roman" pitchFamily="18" charset="0"/>
              </a:rPr>
              <a:t>hether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particle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986337" y="3627090"/>
            <a:ext cx="1978149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knock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interjection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169171" y="3738842"/>
            <a:ext cx="2599636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but,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conjunctions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331640" y="4488507"/>
            <a:ext cx="209728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on,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prepositions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1520" y="3696634"/>
            <a:ext cx="1872208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very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adverb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749592" y="1131590"/>
            <a:ext cx="1816967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play,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sing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788023" y="1702125"/>
            <a:ext cx="1961568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five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numbers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140621" y="1131590"/>
            <a:ext cx="18002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pronouns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Obrázek 24" descr="C:\Users\Dana Brádková\AppData\Local\Microsoft\Windows\Temporary Internet Files\Content.IE5\R5MHXNK6\MC900435927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65" y="2179057"/>
            <a:ext cx="1924050" cy="117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Obrázek 25" descr="C:\Users\Dana Brádková\AppData\Local\Microsoft\Windows\Temporary Internet Files\Content.IE5\R5MHXNK6\MC900441755[1]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37" y="1968299"/>
            <a:ext cx="1590675" cy="1590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Obrázek 26" descr="C:\Users\Dana Brádková\AppData\Local\Microsoft\Windows\Temporary Internet Files\Content.IE5\R5MHXNK6\MC900441734[1].png"/>
          <p:cNvPicPr/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009" b="10825"/>
          <a:stretch/>
        </p:blipFill>
        <p:spPr bwMode="auto">
          <a:xfrm>
            <a:off x="3578616" y="2179057"/>
            <a:ext cx="1847850" cy="13335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8" grpId="0" animBg="1"/>
      <p:bldP spid="11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8603"/>
            <a:ext cx="2936983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72881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sz="16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i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Ohebné slovní druhy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jsou:</a:t>
                      </a:r>
                      <a:endParaRPr lang="cs-CZ" sz="16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částice, citoslovce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předložky, spojky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podst.jm., příd.jm., zájmena, číslovky, slovesa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slovesa, příslovce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Najdi ve větě </a:t>
                      </a:r>
                      <a:r>
                        <a:rPr lang="cs-CZ" sz="1600" b="1" i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neohebné sl. druhy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Kéž bychom šli zítra do lesa na houby.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kéž, zítra, do, na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bychom šli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 lesa, na houby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nejsou tam žádná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Který slovní druh </a:t>
                      </a:r>
                      <a:r>
                        <a:rPr lang="cs-CZ" sz="1600" b="1" i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časujeme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600" b="1" i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číslovky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příslovce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spojky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Který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slovní druh je slovo </a:t>
                      </a:r>
                      <a:r>
                        <a:rPr lang="cs-CZ" sz="1600" b="1" i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kolem</a:t>
                      </a:r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číslovka, zájmeno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sloveso, částice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podstatné jméno, předložka</a:t>
                      </a:r>
                      <a:endParaRPr lang="cs-CZ" sz="1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přídavné jméno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139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32.9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1131588"/>
            <a:ext cx="648072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1. ČTVRTEK,V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., Manka 6.vydání Praha: Albatros, a.s., 1999. ISBN 80-00-00761-4.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2. Obrázky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9140</TotalTime>
  <Words>1115</Words>
  <Application>Microsoft Office PowerPoint</Application>
  <PresentationFormat>Předvádění na obrazovce (16:9)</PresentationFormat>
  <Paragraphs>140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32.1 Slovní druhy - přehled</vt:lpstr>
      <vt:lpstr>32.2 Co už víš? </vt:lpstr>
      <vt:lpstr>32.3 Jaké si řekneme nové termíny a názvy?</vt:lpstr>
      <vt:lpstr>32.4 Co si řekneme nového?</vt:lpstr>
      <vt:lpstr>32.5 Procvičení a příklady</vt:lpstr>
      <vt:lpstr>32.6 Něco navíc pro šikovné</vt:lpstr>
      <vt:lpstr>32.7 CLIL</vt:lpstr>
      <vt:lpstr>32.8 Test znalostí</vt:lpstr>
      <vt:lpstr>32.9 Použité zdroje, citace</vt:lpstr>
      <vt:lpstr>32.10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390</cp:revision>
  <dcterms:created xsi:type="dcterms:W3CDTF">2010-10-18T18:21:56Z</dcterms:created>
  <dcterms:modified xsi:type="dcterms:W3CDTF">2013-04-18T19:12:24Z</dcterms:modified>
</cp:coreProperties>
</file>