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0677"/>
    <a:srgbClr val="EB071D"/>
    <a:srgbClr val="CC0099"/>
    <a:srgbClr val="9811B3"/>
    <a:srgbClr val="03C115"/>
    <a:srgbClr val="F371A9"/>
    <a:srgbClr val="FF6600"/>
    <a:srgbClr val="FFFF99"/>
    <a:srgbClr val="FFFF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6" autoAdjust="0"/>
    <p:restoredTop sz="94660"/>
  </p:normalViewPr>
  <p:slideViewPr>
    <p:cSldViewPr>
      <p:cViewPr>
        <p:scale>
          <a:sx n="90" d="100"/>
          <a:sy n="90" d="100"/>
        </p:scale>
        <p:origin x="-816" y="-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18.4.2013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18.4.2013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,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18.4.2013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18.4.2013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18.4.2013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22" y="430887"/>
            <a:ext cx="3924250" cy="594066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32.1 Slovní druhy - přehled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Dana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Brádková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27947"/>
            <a:ext cx="3029719" cy="61555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ovéPole 8"/>
          <p:cNvSpPr txBox="1"/>
          <p:nvPr/>
        </p:nvSpPr>
        <p:spPr>
          <a:xfrm>
            <a:off x="7524328" y="2503517"/>
            <a:ext cx="1480841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9811B3"/>
                </a:solidFill>
                <a:latin typeface="Times New Roman" pitchFamily="18" charset="0"/>
                <a:cs typeface="Times New Roman" pitchFamily="18" charset="0"/>
              </a:rPr>
              <a:t>Citoslovce</a:t>
            </a:r>
            <a:endParaRPr lang="en-US" sz="2000" b="1" dirty="0" smtClean="0">
              <a:solidFill>
                <a:srgbClr val="9811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136098" y="3696449"/>
            <a:ext cx="1388230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9811B3"/>
                </a:solidFill>
                <a:latin typeface="Times New Roman" pitchFamily="18" charset="0"/>
                <a:cs typeface="Times New Roman" pitchFamily="18" charset="0"/>
              </a:rPr>
              <a:t>Částice</a:t>
            </a:r>
            <a:endParaRPr lang="en-US" sz="2000" b="1" dirty="0" smtClean="0">
              <a:solidFill>
                <a:srgbClr val="9811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427984" y="3131845"/>
            <a:ext cx="1430684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9811B3"/>
                </a:solidFill>
                <a:latin typeface="Times New Roman" pitchFamily="18" charset="0"/>
                <a:cs typeface="Times New Roman" pitchFamily="18" charset="0"/>
              </a:rPr>
              <a:t>Spojky</a:t>
            </a:r>
            <a:endParaRPr lang="en-US" sz="2000" b="1" dirty="0" smtClean="0">
              <a:solidFill>
                <a:srgbClr val="9811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184487" y="3896504"/>
            <a:ext cx="1443639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9811B3"/>
                </a:solidFill>
                <a:latin typeface="Times New Roman" pitchFamily="18" charset="0"/>
                <a:cs typeface="Times New Roman" pitchFamily="18" charset="0"/>
              </a:rPr>
              <a:t>Předložky</a:t>
            </a:r>
            <a:endParaRPr lang="en-US" sz="2000" b="1" dirty="0" smtClean="0">
              <a:solidFill>
                <a:srgbClr val="9811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23528" y="2931790"/>
            <a:ext cx="1512168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9811B3"/>
                </a:solidFill>
                <a:latin typeface="Times New Roman" pitchFamily="18" charset="0"/>
                <a:cs typeface="Times New Roman" pitchFamily="18" charset="0"/>
              </a:rPr>
              <a:t>Příslovce</a:t>
            </a:r>
            <a:endParaRPr lang="en-US" sz="2000" b="1" dirty="0" smtClean="0">
              <a:solidFill>
                <a:srgbClr val="9811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375247" y="905694"/>
            <a:ext cx="1366917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9811B3"/>
                </a:solidFill>
                <a:latin typeface="Times New Roman" pitchFamily="18" charset="0"/>
                <a:cs typeface="Times New Roman" pitchFamily="18" charset="0"/>
              </a:rPr>
              <a:t>Slovesa</a:t>
            </a:r>
            <a:endParaRPr lang="en-US" sz="2000" b="1" dirty="0" smtClean="0">
              <a:solidFill>
                <a:srgbClr val="9811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723333" y="1749464"/>
            <a:ext cx="1454597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9811B3"/>
                </a:solidFill>
                <a:latin typeface="Times New Roman" pitchFamily="18" charset="0"/>
                <a:cs typeface="Times New Roman" pitchFamily="18" charset="0"/>
              </a:rPr>
              <a:t>Číslovky</a:t>
            </a:r>
            <a:endParaRPr lang="en-US" sz="2000" b="1" dirty="0" smtClean="0">
              <a:solidFill>
                <a:srgbClr val="9811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814322" y="1059582"/>
            <a:ext cx="1515356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9811B3"/>
                </a:solidFill>
                <a:latin typeface="Times New Roman" pitchFamily="18" charset="0"/>
                <a:cs typeface="Times New Roman" pitchFamily="18" charset="0"/>
              </a:rPr>
              <a:t>Zájmena</a:t>
            </a:r>
            <a:endParaRPr lang="en-US" sz="2000" b="1" dirty="0" smtClean="0">
              <a:solidFill>
                <a:srgbClr val="9811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466485" y="1995686"/>
            <a:ext cx="1788951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9811B3"/>
                </a:solidFill>
                <a:latin typeface="Times New Roman" pitchFamily="18" charset="0"/>
                <a:cs typeface="Times New Roman" pitchFamily="18" charset="0"/>
              </a:rPr>
              <a:t>Přídavná jména</a:t>
            </a:r>
            <a:endParaRPr lang="en-US" sz="2000" b="1" dirty="0" smtClean="0">
              <a:solidFill>
                <a:srgbClr val="9811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95536" y="1105749"/>
            <a:ext cx="1788951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9811B3"/>
                </a:solidFill>
                <a:latin typeface="Times New Roman" pitchFamily="18" charset="0"/>
                <a:cs typeface="Times New Roman" pitchFamily="18" charset="0"/>
              </a:rPr>
              <a:t>Podstatná jména</a:t>
            </a:r>
            <a:endParaRPr lang="en-US" sz="2000" b="1" dirty="0" smtClean="0">
              <a:solidFill>
                <a:srgbClr val="9811B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219573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32.10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016426"/>
              </p:ext>
            </p:extLst>
          </p:nvPr>
        </p:nvGraphicFramePr>
        <p:xfrm>
          <a:off x="1115616" y="1198533"/>
          <a:ext cx="7272808" cy="281337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Dana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Brádková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01 – 06 /2013</a:t>
                      </a:r>
                      <a:endParaRPr lang="cs-CZ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Slovní druhy, podstatná jména, slovesa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8347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základní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učivo o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slovních druzích.</a:t>
                      </a:r>
                      <a:endParaRPr lang="cs-CZ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62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251926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32.2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7504" y="1127453"/>
            <a:ext cx="5184576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Každá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věta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se skládá ze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slov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a slovo z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hlásek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28578" y="2355726"/>
            <a:ext cx="7227521" cy="55399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cs-CZ" sz="2000" b="1" dirty="0" smtClean="0">
                <a:solidFill>
                  <a:srgbClr val="9811B3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ylo te</a:t>
            </a:r>
            <a:r>
              <a:rPr lang="cs-CZ" sz="2000" b="1" dirty="0" smtClean="0">
                <a:solidFill>
                  <a:srgbClr val="9811B3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krát, </a:t>
            </a:r>
            <a:r>
              <a:rPr lang="cs-CZ" sz="2000" b="1" dirty="0" smtClean="0">
                <a:solidFill>
                  <a:srgbClr val="03C115"/>
                </a:solidFill>
                <a:latin typeface="Times New Roman" pitchFamily="18" charset="0"/>
                <a:cs typeface="Times New Roman" pitchFamily="18" charset="0"/>
              </a:rPr>
              <a:t>když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cs-CZ" sz="2000" b="1" dirty="0" smtClean="0">
                <a:solidFill>
                  <a:srgbClr val="9811B3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jsek a kočičk</a:t>
            </a:r>
            <a:r>
              <a:rPr lang="cs-CZ" sz="2000" b="1" dirty="0" smtClean="0">
                <a:solidFill>
                  <a:srgbClr val="9811B3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je</a:t>
            </a:r>
            <a:r>
              <a:rPr lang="cs-CZ" sz="2000" b="1" dirty="0" smtClean="0">
                <a:solidFill>
                  <a:srgbClr val="9811B3"/>
                </a:solidFill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tě sp</a:t>
            </a:r>
            <a:r>
              <a:rPr lang="cs-CZ" sz="2000" b="1" dirty="0" smtClean="0">
                <a:solidFill>
                  <a:srgbClr val="9811B3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lu </a:t>
            </a:r>
            <a:r>
              <a:rPr lang="cs-CZ" sz="2000" b="1" dirty="0" smtClean="0">
                <a:solidFill>
                  <a:srgbClr val="03C115"/>
                </a:solidFill>
                <a:latin typeface="Times New Roman" pitchFamily="18" charset="0"/>
                <a:cs typeface="Times New Roman" pitchFamily="18" charset="0"/>
              </a:rPr>
              <a:t>hospodařili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20874" y="1707857"/>
            <a:ext cx="1788951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9811B3"/>
                </a:solidFill>
                <a:latin typeface="Times New Roman" pitchFamily="18" charset="0"/>
                <a:cs typeface="Times New Roman" pitchFamily="18" charset="0"/>
              </a:rPr>
              <a:t>hláska</a:t>
            </a:r>
            <a:endParaRPr lang="en-US" sz="2000" b="1" dirty="0" smtClean="0">
              <a:solidFill>
                <a:srgbClr val="9811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300192" y="1707857"/>
            <a:ext cx="1788951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věta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347864" y="1714331"/>
            <a:ext cx="1788951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03C115"/>
                </a:solidFill>
                <a:latin typeface="Times New Roman" pitchFamily="18" charset="0"/>
                <a:cs typeface="Times New Roman" pitchFamily="18" charset="0"/>
              </a:rPr>
              <a:t>slovo</a:t>
            </a:r>
            <a:endParaRPr lang="en-US" sz="2000" b="1" dirty="0" smtClean="0">
              <a:solidFill>
                <a:srgbClr val="03C11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Obrázek 10" descr="C:\Users\Dana Brádková\AppData\Local\Microsoft\Windows\Temporary Internet Files\Content.IE5\R5MHXNK6\MP900178656[1]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290" y="3075806"/>
            <a:ext cx="2362200" cy="156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Obrázek 11" descr="C:\Users\Dana Brádková\AppData\Local\Microsoft\Windows\Temporary Internet Files\Content.IE5\R5MHXNK6\MC900437581[1].wm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7" y="2938671"/>
            <a:ext cx="1857375" cy="187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6804248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32.3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1131590"/>
            <a:ext cx="8208911" cy="304698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Každé slovo má mluvnický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význam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a můžeme ho zařadit k některému z deseti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slovních druhů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podstatná jména -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názvy osob, zvířat, věcí, vlastností a dějů (pekař, slon, stůl, krása, běh)</a:t>
            </a:r>
          </a:p>
          <a:p>
            <a:pPr marL="457200" indent="-457200">
              <a:buAutoNum type="arabicPeriod"/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přídavná jména –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vlastnosti osob, zvířat a věcí (modrý, domácí, maminčin)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zájmena –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zastupují jména nebo na ně ukazují (my, ten, jeho, jaký?, cosi, nic)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číslovky –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vyjadřují počet nebo pořadí (deset, pátý, dvoje, jednou, málo, několikátý)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slovesa –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co osoby, zvířata nebo věci dělají, co se s nimi děje (běhá, svítilo, vonět, prší)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příslovce –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odpovídají na otázky kde, kam, kdy, jak (vzadu, dolů, zítra, pomalu)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předložky –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pojí se se jmény, píší se zvlášť (ve, u, před, kolem, bez)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spojky –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spojují slova nebo věty (a, i, nebo, protože, ale)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částice –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uvozují věty (ať, kéž, což, nechť)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citoslovce –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vyjadřují nálady, city, hlasy, zvuky (ach, joj, au, haf, brum, vrz)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Obrázek 10" descr="C:\Users\Dana Brádková\AppData\Local\Microsoft\Windows\Temporary Internet Files\Content.IE5\R5MHXNK6\MC900432471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523" y="3279556"/>
            <a:ext cx="1447800" cy="17265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Obrázek 11" descr="C:\Users\Dana Brádková\AppData\Local\Microsoft\Windows\Temporary Internet Files\Content.IE5\IDCFWOQA\MC900435925[1].wm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128056"/>
            <a:ext cx="1295400" cy="10579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12" descr="C:\Users\Dana Brádková\AppData\Local\Microsoft\Windows\Temporary Internet Files\Content.IE5\T73RTZV2\MC900437575[1].wm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142839"/>
            <a:ext cx="1684784" cy="10073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ázek 13" descr="C:\Users\Dana Brádková\AppData\Local\Microsoft\Windows\Temporary Internet Files\Content.IE5\R5MHXNK6\MC900432485[1].wmf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177208"/>
            <a:ext cx="1552575" cy="9251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463" y="430887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32.4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07505" y="1120180"/>
            <a:ext cx="7632848" cy="300082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Slovní druhy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dělíme na slova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ohebná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neohebná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Slova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ohebná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můžeme </a:t>
            </a:r>
            <a:r>
              <a:rPr lang="cs-CZ" b="1" dirty="0" smtClean="0">
                <a:solidFill>
                  <a:srgbClr val="EB071D"/>
                </a:solidFill>
                <a:latin typeface="Times New Roman" pitchFamily="18" charset="0"/>
                <a:cs typeface="Times New Roman" pitchFamily="18" charset="0"/>
              </a:rPr>
              <a:t>skloňovat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nebo </a:t>
            </a:r>
            <a:r>
              <a:rPr lang="cs-CZ" b="1" dirty="0" smtClean="0">
                <a:solidFill>
                  <a:srgbClr val="E80677"/>
                </a:solidFill>
                <a:latin typeface="Times New Roman" pitchFamily="18" charset="0"/>
                <a:cs typeface="Times New Roman" pitchFamily="18" charset="0"/>
              </a:rPr>
              <a:t>časovat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Skloňujeme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– měníme tvar slova podle pádových otázek: </a:t>
            </a:r>
            <a:r>
              <a:rPr lang="cs-CZ" dirty="0" smtClean="0">
                <a:solidFill>
                  <a:srgbClr val="EB071D"/>
                </a:solidFill>
                <a:latin typeface="Times New Roman" pitchFamily="18" charset="0"/>
                <a:cs typeface="Times New Roman" pitchFamily="18" charset="0"/>
              </a:rPr>
              <a:t>podstatná jména, přídavná jména, zájmena, číslovky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Časujeme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– měníme tvar slova podle osoby, čísla a času: </a:t>
            </a:r>
            <a:r>
              <a:rPr lang="cs-CZ" dirty="0" smtClean="0">
                <a:solidFill>
                  <a:srgbClr val="E80677"/>
                </a:solidFill>
                <a:latin typeface="Times New Roman" pitchFamily="18" charset="0"/>
                <a:cs typeface="Times New Roman" pitchFamily="18" charset="0"/>
              </a:rPr>
              <a:t>slovesa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Slova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neohebná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nemohou měnit svůj tvar, nemůžeme je skloňovat ani časovat.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Jsou to: </a:t>
            </a:r>
            <a:r>
              <a:rPr lang="cs-C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příslovce, předložky, spojky, částice a citoslovce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2" name="Obrázek 11" descr="C:\Users\Dana Brádková\AppData\Local\Microsoft\Windows\Temporary Internet Files\Content.IE5\R5MHXNK6\MP900185096[1]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7245" y="430887"/>
            <a:ext cx="1651000" cy="2447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ázek 13" descr="C:\Users\Dana Brádková\AppData\Local\Microsoft\Windows\Temporary Internet Files\Content.IE5\T73RTZV2\MP900390160[1]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42"/>
          <a:stretch/>
        </p:blipFill>
        <p:spPr bwMode="auto">
          <a:xfrm>
            <a:off x="4572744" y="4070696"/>
            <a:ext cx="1671067" cy="1080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Obrázek 15" descr="C:\Users\Dana Brádková\AppData\Local\Microsoft\Windows\Temporary Internet Files\Content.IE5\R5MHXNK6\MC900352309[1].wm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199059" y="3699221"/>
            <a:ext cx="1057275" cy="180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C:\Users\Dana Brádková\AppData\Local\Microsoft\Windows\Temporary Internet Files\Content.IE5\XTRZT8AR\MC900432257[1].wmf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857" y="3161059"/>
            <a:ext cx="1247775" cy="185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8334" y="430887"/>
            <a:ext cx="4013051" cy="565247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32.5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7601" y="1667669"/>
            <a:ext cx="7848775" cy="341632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Urči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slovní druhy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u slov, u kterých to dovedeš, a napiš nad ně správné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číslo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cs-CZ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Manka vyklopila těsto z díže do pece. Ohniváč tam za ním vlezl, křísl palcem o cihlu a rozpálil se. Pec zčervenala a těsto v ní shořelo na kouř. Kouř vyletěl komínem. Potom se snesl s větrem rovnou do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řáholecké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jeskyně. 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První si čichl Rumcajs. Odlehlo mu od panské voňavky a přišlo na něho loupežnické kýchnutí. Protože se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mesjé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Odér držel jen šátečku, odrazilo ho to až do Jičína na podloubí. Druhý si čichl Cipísek. Střelilo z něho jako z pistolky a zapomněl všechny poklonky i krůčky.</a:t>
            </a:r>
          </a:p>
        </p:txBody>
      </p:sp>
      <p:pic>
        <p:nvPicPr>
          <p:cNvPr id="14" name="Obrázek 13" descr="C:\Users\Dana Brádková\AppData\Local\Microsoft\Windows\Temporary Internet Files\Content.IE5\XTRZT8AR\MP900407468[1]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627534"/>
            <a:ext cx="1495054" cy="972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Obrázek 14" descr="C:\Users\Dana Brádková\AppData\Local\Microsoft\Windows\Temporary Internet Files\Content.IE5\IDCFWOQA\MC900281798[1].wm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2674" y="1079148"/>
            <a:ext cx="1057275" cy="178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C:\Users\Dana Brádková\AppData\Local\Microsoft\Windows\Temporary Internet Files\Content.IE5\R5MHXNK6\MC900232730[1].wm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286" y="3147814"/>
            <a:ext cx="1162050" cy="14522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C:\Users\Dana Brádková\AppData\Local\Microsoft\Windows\Temporary Internet Files\Content.IE5\T73RTZV2\MP900407520[1]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30887"/>
            <a:ext cx="1877330" cy="1296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421196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32.6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7503" y="1059582"/>
            <a:ext cx="8640959" cy="189282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Zapiš </a:t>
            </a:r>
            <a:r>
              <a:rPr lang="cs-CZ" sz="1600" b="1" i="1" dirty="0" smtClean="0">
                <a:solidFill>
                  <a:srgbClr val="E80677"/>
                </a:solidFill>
                <a:latin typeface="Times New Roman" pitchFamily="18" charset="0"/>
                <a:cs typeface="Times New Roman" pitchFamily="18" charset="0"/>
              </a:rPr>
              <a:t>číslicí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slovní druh. Na poslední řádek doplň slovo tak, aby </a:t>
            </a:r>
            <a:r>
              <a:rPr lang="cs-CZ" sz="1600" b="1" i="1" dirty="0" smtClean="0">
                <a:solidFill>
                  <a:srgbClr val="E80677"/>
                </a:solidFill>
                <a:latin typeface="Times New Roman" pitchFamily="18" charset="0"/>
                <a:cs typeface="Times New Roman" pitchFamily="18" charset="0"/>
              </a:rPr>
              <a:t>součet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čísel slovních druhů </a:t>
            </a:r>
          </a:p>
          <a:p>
            <a:r>
              <a:rPr lang="cs-CZ" sz="1600" b="1" i="1" dirty="0" smtClean="0">
                <a:solidFill>
                  <a:srgbClr val="E80677"/>
                </a:solidFill>
                <a:latin typeface="Times New Roman" pitchFamily="18" charset="0"/>
                <a:cs typeface="Times New Roman" pitchFamily="18" charset="0"/>
              </a:rPr>
              <a:t>ve sloupku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byl </a:t>
            </a:r>
            <a:r>
              <a:rPr lang="cs-CZ" sz="1600" b="1" i="1" dirty="0" smtClean="0">
                <a:solidFill>
                  <a:srgbClr val="E80677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jabloň _____	osmý  ______ 	zívám _____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 ať ______         skočí  _____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nad    _____	venku ______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tato  ______          bílá _____          proto  _____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............ ____           ............. _____         ........... _____        ......... _____        ........... _____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3167697"/>
            <a:ext cx="8640959" cy="189282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Zapiš </a:t>
            </a:r>
            <a:r>
              <a:rPr lang="cs-CZ" sz="1600" b="1" i="1" dirty="0" smtClean="0">
                <a:solidFill>
                  <a:srgbClr val="E80677"/>
                </a:solidFill>
                <a:latin typeface="Times New Roman" pitchFamily="18" charset="0"/>
                <a:cs typeface="Times New Roman" pitchFamily="18" charset="0"/>
              </a:rPr>
              <a:t>číslicí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slovní druh. Na poslední řádek doplň slovo tak, aby </a:t>
            </a:r>
            <a:r>
              <a:rPr lang="cs-CZ" sz="1600" b="1" i="1" dirty="0" smtClean="0">
                <a:solidFill>
                  <a:srgbClr val="E80677"/>
                </a:solidFill>
                <a:latin typeface="Times New Roman" pitchFamily="18" charset="0"/>
                <a:cs typeface="Times New Roman" pitchFamily="18" charset="0"/>
              </a:rPr>
              <a:t>součet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čísel slovních druhů </a:t>
            </a:r>
          </a:p>
          <a:p>
            <a:r>
              <a:rPr lang="cs-CZ" sz="1600" b="1" i="1" dirty="0" smtClean="0">
                <a:solidFill>
                  <a:srgbClr val="E80677"/>
                </a:solidFill>
                <a:latin typeface="Times New Roman" pitchFamily="18" charset="0"/>
                <a:cs typeface="Times New Roman" pitchFamily="18" charset="0"/>
              </a:rPr>
              <a:t>ve sloupku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byl </a:t>
            </a:r>
            <a:r>
              <a:rPr lang="cs-CZ" sz="1600" b="1" i="1" dirty="0" smtClean="0">
                <a:solidFill>
                  <a:srgbClr val="E80677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blízký _____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  stokrát  ______ 	moje _____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sněží ______         vlevo _____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nebo   _____	podle  ______         kéž ______         bránu _____          umyje _____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............ ____           ............. _____         ........... _____        ......... _____        ........... _____</a:t>
            </a:r>
          </a:p>
        </p:txBody>
      </p:sp>
      <p:pic>
        <p:nvPicPr>
          <p:cNvPr id="8" name="Obrázek 7" descr="C:\Users\Dana Brádková\AppData\Local\Microsoft\Windows\Temporary Internet Files\Content.IE5\XTRZT8AR\MC900439851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131" y="430887"/>
            <a:ext cx="1331640" cy="1080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C:\Users\Dana Brádková\AppData\Local\Microsoft\Windows\Temporary Internet Files\Content.IE5\R5MHXNK6\MC900438000[1].wm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3114" y="2952408"/>
            <a:ext cx="1294259" cy="8447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1835695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32.7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07504" y="1131590"/>
            <a:ext cx="1794086" cy="33855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mother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noun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475656" y="1682393"/>
            <a:ext cx="2102960" cy="33855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beautiful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adjective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410175" y="4488507"/>
            <a:ext cx="1944216" cy="33855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1600" b="1" smtClean="0">
                <a:latin typeface="Times New Roman" pitchFamily="18" charset="0"/>
                <a:cs typeface="Times New Roman" pitchFamily="18" charset="0"/>
              </a:rPr>
              <a:t>hether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particle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986337" y="3627090"/>
            <a:ext cx="1978149" cy="33855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knock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interjection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169171" y="3738842"/>
            <a:ext cx="2599636" cy="33855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but, 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conjunctions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331640" y="4488507"/>
            <a:ext cx="2097280" cy="33855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on, 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prepositions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51520" y="3696634"/>
            <a:ext cx="1872208" cy="33855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very 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adverb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749592" y="1131590"/>
            <a:ext cx="1816967" cy="33855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play, 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sing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verbs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788023" y="1702125"/>
            <a:ext cx="1961568" cy="33855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five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numbers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3140621" y="1131590"/>
            <a:ext cx="1800200" cy="33855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pronouns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Obrázek 24" descr="C:\Users\Dana Brádková\AppData\Local\Microsoft\Windows\Temporary Internet Files\Content.IE5\R5MHXNK6\MC900435927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65" y="2179057"/>
            <a:ext cx="1924050" cy="1171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Obrázek 25" descr="C:\Users\Dana Brádková\AppData\Local\Microsoft\Windows\Temporary Internet Files\Content.IE5\R5MHXNK6\MC900441755[1]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737" y="1968299"/>
            <a:ext cx="1590675" cy="1590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Obrázek 26" descr="C:\Users\Dana Brádková\AppData\Local\Microsoft\Windows\Temporary Internet Files\Content.IE5\R5MHXNK6\MC900441734[1].png"/>
          <p:cNvPicPr/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009" b="10825"/>
          <a:stretch/>
        </p:blipFill>
        <p:spPr bwMode="auto">
          <a:xfrm>
            <a:off x="3578616" y="2179057"/>
            <a:ext cx="1847850" cy="13335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8" grpId="0" animBg="1"/>
      <p:bldP spid="11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8603"/>
            <a:ext cx="2936983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32.8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072881"/>
              </p:ext>
            </p:extLst>
          </p:nvPr>
        </p:nvGraphicFramePr>
        <p:xfrm>
          <a:off x="179510" y="1131590"/>
          <a:ext cx="7185180" cy="355224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cs-CZ" sz="16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1" i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Ohebné slovní druhy</a:t>
                      </a:r>
                      <a:r>
                        <a:rPr lang="cs-CZ" sz="16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jsou:</a:t>
                      </a:r>
                      <a:endParaRPr lang="cs-CZ" sz="1600" b="1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částice, citoslovce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předložky, spojky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podst.jm., příd.jm., zájmena, číslovky, slovesa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slovesa, příslovce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Najdi ve větě </a:t>
                      </a:r>
                      <a:r>
                        <a:rPr lang="cs-CZ" sz="1600" b="1" i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neohebné sl. druhy</a:t>
                      </a:r>
                      <a:r>
                        <a:rPr lang="cs-CZ" sz="16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Kéž bychom šli zítra do lesa na houby.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kéž, zítra, do, na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bychom šli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 lesa, na houby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nejsou tam žádná</a:t>
                      </a:r>
                      <a:endParaRPr lang="cs-CZ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Který slovní druh </a:t>
                      </a:r>
                      <a:r>
                        <a:rPr lang="cs-CZ" sz="1600" b="1" i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časujeme</a:t>
                      </a:r>
                      <a:r>
                        <a:rPr lang="cs-CZ" sz="16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600" b="1" i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číslovky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slovesa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příslovce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spojky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cs-CZ" sz="16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Který</a:t>
                      </a:r>
                      <a:r>
                        <a:rPr lang="cs-CZ" sz="16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slovní druh je slovo </a:t>
                      </a:r>
                      <a:r>
                        <a:rPr lang="cs-CZ" sz="1600" b="1" i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kolem</a:t>
                      </a:r>
                      <a:r>
                        <a:rPr lang="cs-CZ" sz="16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číslovka, zájmeno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sloveso, částice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podstatné jméno, předložka</a:t>
                      </a:r>
                      <a:endParaRPr lang="cs-CZ" sz="1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přídavné jméno</a:t>
                      </a:r>
                      <a:endParaRPr lang="cs-CZ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4139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32.9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1131588"/>
            <a:ext cx="648072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1. ČTVRTEK,V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., Manka 6.vydání Praha: Albatros, a.s., 1999. ISBN 80-00-00761-4.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2. Obrázky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z databáze Klipart</a:t>
            </a:r>
          </a:p>
        </p:txBody>
      </p:sp>
    </p:spTree>
    <p:extLst>
      <p:ext uri="{BB962C8B-B14F-4D97-AF65-F5344CB8AC3E}">
        <p14:creationId xmlns:p14="http://schemas.microsoft.com/office/powerpoint/2010/main" val="216562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9140</TotalTime>
  <Words>1115</Words>
  <Application>Microsoft Office PowerPoint</Application>
  <PresentationFormat>Předvádění na obrazovce (16:9)</PresentationFormat>
  <Paragraphs>140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32.1 Slovní druhy - přehled</vt:lpstr>
      <vt:lpstr>32.2 Co už víš? </vt:lpstr>
      <vt:lpstr>32.3 Jaké si řekneme nové termíny a názvy?</vt:lpstr>
      <vt:lpstr>32.4 Co si řekneme nového?</vt:lpstr>
      <vt:lpstr>32.5 Procvičení a příklady</vt:lpstr>
      <vt:lpstr>32.6 Něco navíc pro šikovné</vt:lpstr>
      <vt:lpstr>32.7 CLIL</vt:lpstr>
      <vt:lpstr>32.8 Test znalostí</vt:lpstr>
      <vt:lpstr>32.9 Použité zdroje, citace</vt:lpstr>
      <vt:lpstr>32.10 Anotace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390</cp:revision>
  <dcterms:created xsi:type="dcterms:W3CDTF">2010-10-18T18:21:56Z</dcterms:created>
  <dcterms:modified xsi:type="dcterms:W3CDTF">2013-04-18T19:12:24Z</dcterms:modified>
</cp:coreProperties>
</file>