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763"/>
    <a:srgbClr val="FFFF00"/>
    <a:srgbClr val="CC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wmf"/><Relationship Id="rId5" Type="http://schemas.openxmlformats.org/officeDocument/2006/relationships/image" Target="../media/image15.jpeg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rostu.cz/Hry/%C4%8Cesk%C3%BDjazyk/Vyjmenovan%C3%A1slovapoZcvi%C4%8Den%C3%ADz%C3%A1vody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4.wmf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40247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31.1 Vyjmenovaná slova po Z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Zachová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4527947"/>
            <a:ext cx="3067422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ačaba\AppData\Local\Microsoft\Windows\Temporary Internet Files\Content.IE5\8H71DHJO\MM900040991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3790"/>
            <a:ext cx="185737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čaba\AppData\Local\Microsoft\Windows\Temporary Internet Files\Content.IE5\JLAWC7R3\MC9004282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59782"/>
            <a:ext cx="1715873" cy="146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ačaba\AppData\Local\Microsoft\Windows\Temporary Internet Files\Content.IE5\MPI7O1BV\MC90042449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45976"/>
            <a:ext cx="899253" cy="80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Skupina 3"/>
          <p:cNvGrpSpPr/>
          <p:nvPr/>
        </p:nvGrpSpPr>
        <p:grpSpPr>
          <a:xfrm>
            <a:off x="4301546" y="2244390"/>
            <a:ext cx="2304256" cy="2304256"/>
            <a:chOff x="4139952" y="670606"/>
            <a:chExt cx="2304256" cy="2304256"/>
          </a:xfrm>
        </p:grpSpPr>
        <p:pic>
          <p:nvPicPr>
            <p:cNvPr id="1033" name="Picture 9" descr="C:\Users\Kačaba\AppData\Local\Microsoft\Windows\Temporary Internet Files\Content.IE5\RQHJVZBS\MC900433954[1]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670606"/>
              <a:ext cx="2304256" cy="2304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ovéPole 2"/>
            <p:cNvSpPr txBox="1"/>
            <p:nvPr/>
          </p:nvSpPr>
          <p:spPr>
            <a:xfrm rot="321823">
              <a:off x="5324478" y="2240420"/>
              <a:ext cx="63155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Iva</a:t>
              </a:r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5470192" y="696097"/>
            <a:ext cx="3514188" cy="1843421"/>
            <a:chOff x="5470192" y="696097"/>
            <a:chExt cx="3514188" cy="1843421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6109" y="703315"/>
              <a:ext cx="2448271" cy="1836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 descr="C:\Users\Kačaba\AppData\Local\Microsoft\Windows\Temporary Internet Files\Content.IE5\JLAWC7R3\MC900440389[1].png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791" b="13380"/>
            <a:stretch/>
          </p:blipFill>
          <p:spPr bwMode="auto">
            <a:xfrm>
              <a:off x="5470192" y="696097"/>
              <a:ext cx="1587624" cy="918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716713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Zachová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vyjmenovaná slova po Z, obojetné souhlásky, pravopis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Materiál popisuje učivo o vyjmenovaných slovech po Z.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300569"/>
            <a:ext cx="8064896" cy="2585323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K čemu slouží vyjmenovaná slova?</a:t>
            </a:r>
          </a:p>
          <a:p>
            <a:endParaRPr lang="cs-CZ" dirty="0" smtClean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Co jsou slova příbuzná?</a:t>
            </a:r>
          </a:p>
          <a:p>
            <a:endParaRPr lang="cs-CZ" b="1" dirty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Zahraj si </a:t>
            </a:r>
            <a:r>
              <a:rPr lang="cs-CZ" b="1" dirty="0" smtClean="0">
                <a:solidFill>
                  <a:srgbClr val="813763"/>
                </a:solidFill>
              </a:rPr>
              <a:t>hru</a:t>
            </a:r>
            <a:r>
              <a:rPr lang="cs-CZ" b="1" dirty="0">
                <a:solidFill>
                  <a:srgbClr val="813763"/>
                </a:solidFill>
              </a:rPr>
              <a:t>.</a:t>
            </a:r>
            <a:endParaRPr lang="cs-CZ" b="1" dirty="0" smtClean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Kdo začne, řekne první vyjmenované slovo (např. z vyjmenovaných slov po B – být) a vyvolá někoho ze spolužáků. Ten musí říct slovo, které v řadě vyjmenovaných slov následuje (bydlit atd.). Kdo se splete, vypadává.  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 </a:t>
            </a:r>
          </a:p>
        </p:txBody>
      </p:sp>
      <p:pic>
        <p:nvPicPr>
          <p:cNvPr id="1026" name="Picture 2" descr="C:\Users\Kačaba\AppData\Local\Microsoft\Windows\Temporary Internet Files\Content.IE5\JLAWC7R3\MC900358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7624" y="3579862"/>
            <a:ext cx="1152128" cy="146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čaba\AppData\Local\Microsoft\Windows\Temporary Internet Files\Content.IE5\JLAWC7R3\MC900358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651871"/>
            <a:ext cx="1191094" cy="135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Skupina 11"/>
          <p:cNvGrpSpPr/>
          <p:nvPr/>
        </p:nvGrpSpPr>
        <p:grpSpPr>
          <a:xfrm>
            <a:off x="2526724" y="3279263"/>
            <a:ext cx="1901260" cy="1647462"/>
            <a:chOff x="2156256" y="3307402"/>
            <a:chExt cx="1901260" cy="1647462"/>
          </a:xfrm>
        </p:grpSpPr>
        <p:grpSp>
          <p:nvGrpSpPr>
            <p:cNvPr id="9" name="Skupina 8"/>
            <p:cNvGrpSpPr/>
            <p:nvPr/>
          </p:nvGrpSpPr>
          <p:grpSpPr>
            <a:xfrm>
              <a:off x="2156256" y="3307402"/>
              <a:ext cx="1901260" cy="1647462"/>
              <a:chOff x="2156256" y="3307402"/>
              <a:chExt cx="1901260" cy="1647462"/>
            </a:xfrm>
          </p:grpSpPr>
          <p:grpSp>
            <p:nvGrpSpPr>
              <p:cNvPr id="8" name="Skupina 7"/>
              <p:cNvGrpSpPr/>
              <p:nvPr/>
            </p:nvGrpSpPr>
            <p:grpSpPr>
              <a:xfrm>
                <a:off x="2627784" y="3645794"/>
                <a:ext cx="1429732" cy="1309070"/>
                <a:chOff x="2627784" y="3645794"/>
                <a:chExt cx="1429732" cy="1309070"/>
              </a:xfrm>
            </p:grpSpPr>
            <p:sp>
              <p:nvSpPr>
                <p:cNvPr id="4" name="Ovál 3"/>
                <p:cNvSpPr/>
                <p:nvPr/>
              </p:nvSpPr>
              <p:spPr>
                <a:xfrm>
                  <a:off x="2627784" y="3645794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" name="Oblouk 10"/>
                <p:cNvSpPr/>
                <p:nvPr/>
              </p:nvSpPr>
              <p:spPr>
                <a:xfrm rot="5011563" flipH="1" flipV="1">
                  <a:off x="3134721" y="4032070"/>
                  <a:ext cx="932647" cy="912942"/>
                </a:xfrm>
                <a:prstGeom prst="arc">
                  <a:avLst>
                    <a:gd name="adj1" fmla="val 15849537"/>
                    <a:gd name="adj2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7" name="Oblouk 6"/>
              <p:cNvSpPr/>
              <p:nvPr/>
            </p:nvSpPr>
            <p:spPr>
              <a:xfrm rot="5011563">
                <a:off x="2156256" y="3307402"/>
                <a:ext cx="914400" cy="914400"/>
              </a:xfrm>
              <a:prstGeom prst="arc">
                <a:avLst>
                  <a:gd name="adj1" fmla="val 15849537"/>
                  <a:gd name="adj2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0" name="TextovéPole 9"/>
            <p:cNvSpPr txBox="1"/>
            <p:nvPr/>
          </p:nvSpPr>
          <p:spPr>
            <a:xfrm rot="18814494">
              <a:off x="2771800" y="3798994"/>
              <a:ext cx="77038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000" dirty="0" smtClean="0"/>
                <a:t>být</a:t>
              </a: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328629" y="3251124"/>
            <a:ext cx="1901260" cy="1647462"/>
            <a:chOff x="4258468" y="3279263"/>
            <a:chExt cx="1901260" cy="1647462"/>
          </a:xfrm>
        </p:grpSpPr>
        <p:grpSp>
          <p:nvGrpSpPr>
            <p:cNvPr id="14" name="Skupina 13"/>
            <p:cNvGrpSpPr/>
            <p:nvPr/>
          </p:nvGrpSpPr>
          <p:grpSpPr>
            <a:xfrm>
              <a:off x="4258468" y="3279263"/>
              <a:ext cx="1901260" cy="1647462"/>
              <a:chOff x="2156256" y="3307402"/>
              <a:chExt cx="1901260" cy="1647462"/>
            </a:xfrm>
          </p:grpSpPr>
          <p:grpSp>
            <p:nvGrpSpPr>
              <p:cNvPr id="15" name="Skupina 14"/>
              <p:cNvGrpSpPr/>
              <p:nvPr/>
            </p:nvGrpSpPr>
            <p:grpSpPr>
              <a:xfrm>
                <a:off x="2627784" y="3645794"/>
                <a:ext cx="1429732" cy="1309070"/>
                <a:chOff x="2627784" y="3645794"/>
                <a:chExt cx="1429732" cy="1309070"/>
              </a:xfrm>
            </p:grpSpPr>
            <p:sp>
              <p:nvSpPr>
                <p:cNvPr id="18" name="Ovál 17"/>
                <p:cNvSpPr/>
                <p:nvPr/>
              </p:nvSpPr>
              <p:spPr>
                <a:xfrm>
                  <a:off x="2627784" y="3645794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9" name="Oblouk 18"/>
                <p:cNvSpPr/>
                <p:nvPr/>
              </p:nvSpPr>
              <p:spPr>
                <a:xfrm rot="5011563" flipH="1" flipV="1">
                  <a:off x="3134721" y="4032070"/>
                  <a:ext cx="932647" cy="912942"/>
                </a:xfrm>
                <a:prstGeom prst="arc">
                  <a:avLst>
                    <a:gd name="adj1" fmla="val 15849537"/>
                    <a:gd name="adj2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7" name="Oblouk 16"/>
              <p:cNvSpPr/>
              <p:nvPr/>
            </p:nvSpPr>
            <p:spPr>
              <a:xfrm rot="5011563">
                <a:off x="2156256" y="3307402"/>
                <a:ext cx="914400" cy="914400"/>
              </a:xfrm>
              <a:prstGeom prst="arc">
                <a:avLst>
                  <a:gd name="adj1" fmla="val 15849537"/>
                  <a:gd name="adj2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0" name="TextovéPole 19"/>
            <p:cNvSpPr txBox="1"/>
            <p:nvPr/>
          </p:nvSpPr>
          <p:spPr>
            <a:xfrm rot="18814494">
              <a:off x="4810277" y="3836341"/>
              <a:ext cx="93796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000" dirty="0" smtClean="0"/>
                <a:t>bydlit</a:t>
              </a:r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6719580" y="341350"/>
            <a:ext cx="1901260" cy="1647462"/>
            <a:chOff x="3741470" y="254966"/>
            <a:chExt cx="1901260" cy="1647462"/>
          </a:xfrm>
        </p:grpSpPr>
        <p:grpSp>
          <p:nvGrpSpPr>
            <p:cNvPr id="21" name="Skupina 20"/>
            <p:cNvGrpSpPr/>
            <p:nvPr/>
          </p:nvGrpSpPr>
          <p:grpSpPr>
            <a:xfrm>
              <a:off x="3741470" y="254966"/>
              <a:ext cx="1901260" cy="1647462"/>
              <a:chOff x="2156256" y="3307402"/>
              <a:chExt cx="1901260" cy="1647462"/>
            </a:xfrm>
          </p:grpSpPr>
          <p:grpSp>
            <p:nvGrpSpPr>
              <p:cNvPr id="22" name="Skupina 21"/>
              <p:cNvGrpSpPr/>
              <p:nvPr/>
            </p:nvGrpSpPr>
            <p:grpSpPr>
              <a:xfrm>
                <a:off x="2627784" y="3645794"/>
                <a:ext cx="1429732" cy="1309070"/>
                <a:chOff x="2627784" y="3645794"/>
                <a:chExt cx="1429732" cy="1309070"/>
              </a:xfrm>
            </p:grpSpPr>
            <p:sp>
              <p:nvSpPr>
                <p:cNvPr id="24" name="Ovál 23"/>
                <p:cNvSpPr/>
                <p:nvPr/>
              </p:nvSpPr>
              <p:spPr>
                <a:xfrm>
                  <a:off x="2627784" y="3645794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5" name="Oblouk 24"/>
                <p:cNvSpPr/>
                <p:nvPr/>
              </p:nvSpPr>
              <p:spPr>
                <a:xfrm rot="5011563" flipH="1" flipV="1">
                  <a:off x="3134721" y="4032070"/>
                  <a:ext cx="932647" cy="912942"/>
                </a:xfrm>
                <a:prstGeom prst="arc">
                  <a:avLst>
                    <a:gd name="adj1" fmla="val 15849537"/>
                    <a:gd name="adj2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23" name="Oblouk 22"/>
              <p:cNvSpPr/>
              <p:nvPr/>
            </p:nvSpPr>
            <p:spPr>
              <a:xfrm rot="5011563">
                <a:off x="2156256" y="3307402"/>
                <a:ext cx="914400" cy="914400"/>
              </a:xfrm>
              <a:prstGeom prst="arc">
                <a:avLst>
                  <a:gd name="adj1" fmla="val 15849537"/>
                  <a:gd name="adj2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8" name="TextovéPole 27"/>
            <p:cNvSpPr txBox="1"/>
            <p:nvPr/>
          </p:nvSpPr>
          <p:spPr>
            <a:xfrm rot="18814494">
              <a:off x="4305250" y="850503"/>
              <a:ext cx="77038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000" dirty="0" smtClean="0"/>
                <a:t>slyšet</a:t>
              </a:r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7614792" y="1444237"/>
            <a:ext cx="1901260" cy="1647462"/>
            <a:chOff x="5430417" y="886490"/>
            <a:chExt cx="1901260" cy="1647462"/>
          </a:xfrm>
        </p:grpSpPr>
        <p:grpSp>
          <p:nvGrpSpPr>
            <p:cNvPr id="29" name="Skupina 28"/>
            <p:cNvGrpSpPr/>
            <p:nvPr/>
          </p:nvGrpSpPr>
          <p:grpSpPr>
            <a:xfrm>
              <a:off x="5430417" y="886490"/>
              <a:ext cx="1901260" cy="1647462"/>
              <a:chOff x="2156256" y="3307402"/>
              <a:chExt cx="1901260" cy="1647462"/>
            </a:xfrm>
          </p:grpSpPr>
          <p:grpSp>
            <p:nvGrpSpPr>
              <p:cNvPr id="30" name="Skupina 29"/>
              <p:cNvGrpSpPr/>
              <p:nvPr/>
            </p:nvGrpSpPr>
            <p:grpSpPr>
              <a:xfrm>
                <a:off x="2627784" y="3645794"/>
                <a:ext cx="1429732" cy="1309070"/>
                <a:chOff x="2627784" y="3645794"/>
                <a:chExt cx="1429732" cy="1309070"/>
              </a:xfrm>
            </p:grpSpPr>
            <p:sp>
              <p:nvSpPr>
                <p:cNvPr id="32" name="Ovál 31"/>
                <p:cNvSpPr/>
                <p:nvPr/>
              </p:nvSpPr>
              <p:spPr>
                <a:xfrm>
                  <a:off x="2627784" y="3645794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3" name="Oblouk 32"/>
                <p:cNvSpPr/>
                <p:nvPr/>
              </p:nvSpPr>
              <p:spPr>
                <a:xfrm rot="5011563" flipH="1" flipV="1">
                  <a:off x="3134721" y="4032070"/>
                  <a:ext cx="932647" cy="912942"/>
                </a:xfrm>
                <a:prstGeom prst="arc">
                  <a:avLst>
                    <a:gd name="adj1" fmla="val 15849537"/>
                    <a:gd name="adj2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31" name="Oblouk 30"/>
              <p:cNvSpPr/>
              <p:nvPr/>
            </p:nvSpPr>
            <p:spPr>
              <a:xfrm rot="5011563">
                <a:off x="2156256" y="3307402"/>
                <a:ext cx="914400" cy="914400"/>
              </a:xfrm>
              <a:prstGeom prst="arc">
                <a:avLst>
                  <a:gd name="adj1" fmla="val 15849537"/>
                  <a:gd name="adj2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4" name="TextovéPole 43"/>
            <p:cNvSpPr txBox="1"/>
            <p:nvPr/>
          </p:nvSpPr>
          <p:spPr>
            <a:xfrm rot="18814494">
              <a:off x="5983875" y="1482028"/>
              <a:ext cx="77038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000" dirty="0" smtClean="0"/>
                <a:t>mlýn</a:t>
              </a:r>
            </a:p>
          </p:txBody>
        </p:sp>
      </p:grpSp>
      <p:grpSp>
        <p:nvGrpSpPr>
          <p:cNvPr id="46" name="Skupina 45"/>
          <p:cNvGrpSpPr/>
          <p:nvPr/>
        </p:nvGrpSpPr>
        <p:grpSpPr>
          <a:xfrm>
            <a:off x="7580485" y="3147179"/>
            <a:ext cx="1901260" cy="1647462"/>
            <a:chOff x="7380312" y="258671"/>
            <a:chExt cx="1901260" cy="1647462"/>
          </a:xfrm>
        </p:grpSpPr>
        <p:grpSp>
          <p:nvGrpSpPr>
            <p:cNvPr id="34" name="Skupina 33"/>
            <p:cNvGrpSpPr/>
            <p:nvPr/>
          </p:nvGrpSpPr>
          <p:grpSpPr>
            <a:xfrm>
              <a:off x="7380312" y="258671"/>
              <a:ext cx="1901260" cy="1647462"/>
              <a:chOff x="2156256" y="3307402"/>
              <a:chExt cx="1901260" cy="1647462"/>
            </a:xfrm>
          </p:grpSpPr>
          <p:grpSp>
            <p:nvGrpSpPr>
              <p:cNvPr id="35" name="Skupina 34"/>
              <p:cNvGrpSpPr/>
              <p:nvPr/>
            </p:nvGrpSpPr>
            <p:grpSpPr>
              <a:xfrm>
                <a:off x="2627784" y="3645794"/>
                <a:ext cx="1429732" cy="1309070"/>
                <a:chOff x="2627784" y="3645794"/>
                <a:chExt cx="1429732" cy="1309070"/>
              </a:xfrm>
            </p:grpSpPr>
            <p:sp>
              <p:nvSpPr>
                <p:cNvPr id="37" name="Ovál 36"/>
                <p:cNvSpPr/>
                <p:nvPr/>
              </p:nvSpPr>
              <p:spPr>
                <a:xfrm>
                  <a:off x="2627784" y="3645794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8" name="Oblouk 37"/>
                <p:cNvSpPr/>
                <p:nvPr/>
              </p:nvSpPr>
              <p:spPr>
                <a:xfrm rot="5011563" flipH="1" flipV="1">
                  <a:off x="3134721" y="4032070"/>
                  <a:ext cx="932647" cy="912942"/>
                </a:xfrm>
                <a:prstGeom prst="arc">
                  <a:avLst>
                    <a:gd name="adj1" fmla="val 15849537"/>
                    <a:gd name="adj2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36" name="Oblouk 35"/>
              <p:cNvSpPr/>
              <p:nvPr/>
            </p:nvSpPr>
            <p:spPr>
              <a:xfrm rot="5011563">
                <a:off x="2156256" y="3307402"/>
                <a:ext cx="914400" cy="914400"/>
              </a:xfrm>
              <a:prstGeom prst="arc">
                <a:avLst>
                  <a:gd name="adj1" fmla="val 15849537"/>
                  <a:gd name="adj2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5" name="TextovéPole 44"/>
            <p:cNvSpPr txBox="1"/>
            <p:nvPr/>
          </p:nvSpPr>
          <p:spPr>
            <a:xfrm rot="18814494">
              <a:off x="7780015" y="835532"/>
              <a:ext cx="12313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blýskat se</a:t>
              </a:r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3957405" y="645558"/>
            <a:ext cx="2784030" cy="1912536"/>
            <a:chOff x="3957405" y="645558"/>
            <a:chExt cx="2784030" cy="1912536"/>
          </a:xfrm>
        </p:grpSpPr>
        <p:pic>
          <p:nvPicPr>
            <p:cNvPr id="1029" name="Picture 5" descr="C:\Users\Kačaba\AppData\Local\Microsoft\Windows\Temporary Internet Files\Content.IE5\JLAWC7R3\MC90014959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7405" y="645558"/>
              <a:ext cx="2784030" cy="191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TextovéPole 46"/>
            <p:cNvSpPr txBox="1"/>
            <p:nvPr/>
          </p:nvSpPr>
          <p:spPr>
            <a:xfrm>
              <a:off x="4578486" y="962903"/>
              <a:ext cx="309215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/>
                <a:t>i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5905043" y="1165081"/>
              <a:ext cx="309215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800" b="1" dirty="0"/>
                <a:t>y</a:t>
              </a:r>
              <a:endParaRPr lang="cs-CZ" sz="2800" b="1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3722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31.3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25574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1218030" y="1729422"/>
            <a:ext cx="2844445" cy="3212636"/>
            <a:chOff x="2165329" y="1729422"/>
            <a:chExt cx="2844445" cy="3212636"/>
          </a:xfrm>
        </p:grpSpPr>
        <p:sp>
          <p:nvSpPr>
            <p:cNvPr id="3" name="TextovéPole 2"/>
            <p:cNvSpPr txBox="1"/>
            <p:nvPr/>
          </p:nvSpPr>
          <p:spPr>
            <a:xfrm>
              <a:off x="2411760" y="1729422"/>
              <a:ext cx="1440160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4800" spc="300" dirty="0" smtClean="0">
                  <a:solidFill>
                    <a:srgbClr val="813763"/>
                  </a:solidFill>
                </a:rPr>
                <a:t>brzy</a:t>
              </a:r>
              <a:endParaRPr lang="cs-CZ" sz="4800" spc="300" dirty="0">
                <a:solidFill>
                  <a:srgbClr val="813763"/>
                </a:solidFill>
              </a:endParaRPr>
            </a:p>
          </p:txBody>
        </p:sp>
        <p:sp>
          <p:nvSpPr>
            <p:cNvPr id="4" name="TextovéPole 3"/>
            <p:cNvSpPr txBox="1"/>
            <p:nvPr/>
          </p:nvSpPr>
          <p:spPr>
            <a:xfrm rot="18885271">
              <a:off x="2892618" y="2290372"/>
              <a:ext cx="151652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4400" dirty="0">
                  <a:solidFill>
                    <a:srgbClr val="813763"/>
                  </a:solidFill>
                </a:rPr>
                <a:t>jazyk</a:t>
              </a:r>
            </a:p>
          </p:txBody>
        </p:sp>
        <p:sp>
          <p:nvSpPr>
            <p:cNvPr id="5" name="TextovéPole 4"/>
            <p:cNvSpPr txBox="1"/>
            <p:nvPr/>
          </p:nvSpPr>
          <p:spPr>
            <a:xfrm rot="18825670">
              <a:off x="1466046" y="3473333"/>
              <a:ext cx="2168008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4400" dirty="0">
                  <a:solidFill>
                    <a:srgbClr val="813763"/>
                  </a:solidFill>
                </a:rPr>
                <a:t>nazývat</a:t>
              </a: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2339752" y="4108449"/>
              <a:ext cx="267002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4000" spc="300" dirty="0">
                  <a:solidFill>
                    <a:srgbClr val="813763"/>
                  </a:solidFill>
                </a:rPr>
                <a:t>Ruzyně</a:t>
              </a:r>
            </a:p>
          </p:txBody>
        </p:sp>
      </p:grpSp>
      <p:pic>
        <p:nvPicPr>
          <p:cNvPr id="2050" name="Picture 2" descr="C:\Users\Kačaba\AppData\Local\Microsoft\Windows\Temporary Internet Files\Content.IE5\8H71DHJO\MC9003975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38042"/>
            <a:ext cx="2093714" cy="145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Kačaba\AppData\Local\Microsoft\Windows\Temporary Internet Files\Content.IE5\8H71DHJO\MC9002834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273" y="2907153"/>
            <a:ext cx="1562894" cy="159651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23528" y="1131590"/>
            <a:ext cx="532859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813763"/>
                </a:solidFill>
              </a:rPr>
              <a:t>Vyjmenovaná slova po </a:t>
            </a:r>
            <a:r>
              <a:rPr lang="cs-CZ" sz="2800" b="1" dirty="0" smtClean="0">
                <a:solidFill>
                  <a:srgbClr val="813763"/>
                </a:solidFill>
              </a:rPr>
              <a:t>Z</a:t>
            </a:r>
            <a:endParaRPr lang="cs-CZ" sz="2800" b="1" dirty="0" smtClean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925661"/>
              </p:ext>
            </p:extLst>
          </p:nvPr>
        </p:nvGraphicFramePr>
        <p:xfrm>
          <a:off x="611560" y="1140594"/>
          <a:ext cx="7920880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04853"/>
                <a:gridCol w="521602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vyjmenovaná </a:t>
                      </a:r>
                      <a:r>
                        <a:rPr lang="cs-CZ" dirty="0" smtClean="0"/>
                        <a:t>slova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příbuzná </a:t>
                      </a:r>
                      <a:r>
                        <a:rPr lang="cs-CZ" dirty="0" smtClean="0"/>
                        <a:t>slova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brzy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jazyk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jazykový, jazýček, jazykozpyt, dvojjazyčný, jazylka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nazývat (se)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ozývat</a:t>
                      </a:r>
                      <a:r>
                        <a:rPr lang="cs-CZ" baseline="0" dirty="0" smtClean="0">
                          <a:solidFill>
                            <a:srgbClr val="813763"/>
                          </a:solidFill>
                        </a:rPr>
                        <a:t> se, vzývat, vyzývat, vyzývavý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Ruzyně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ruzyňský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985789" y="3541741"/>
            <a:ext cx="6480720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!Pozor </a:t>
            </a:r>
            <a:r>
              <a:rPr lang="cs-CZ" b="1" dirty="0" smtClean="0">
                <a:solidFill>
                  <a:srgbClr val="813763"/>
                </a:solidFill>
              </a:rPr>
              <a:t>na </a:t>
            </a:r>
            <a:r>
              <a:rPr lang="cs-CZ" b="1" dirty="0" smtClean="0">
                <a:solidFill>
                  <a:srgbClr val="813763"/>
                </a:solidFill>
              </a:rPr>
              <a:t>slova!</a:t>
            </a:r>
            <a:endParaRPr lang="cs-CZ" b="1" dirty="0" smtClean="0">
              <a:solidFill>
                <a:srgbClr val="813763"/>
              </a:solidFill>
            </a:endParaRPr>
          </a:p>
          <a:p>
            <a:r>
              <a:rPr lang="cs-CZ" u="sng" dirty="0" smtClean="0">
                <a:solidFill>
                  <a:srgbClr val="813763"/>
                </a:solidFill>
              </a:rPr>
              <a:t>brzičko</a:t>
            </a:r>
            <a:r>
              <a:rPr lang="cs-CZ" dirty="0" smtClean="0">
                <a:solidFill>
                  <a:srgbClr val="813763"/>
                </a:solidFill>
              </a:rPr>
              <a:t> – je zde přípona –</a:t>
            </a:r>
            <a:r>
              <a:rPr lang="cs-CZ" dirty="0" err="1" smtClean="0">
                <a:solidFill>
                  <a:srgbClr val="813763"/>
                </a:solidFill>
              </a:rPr>
              <a:t>ičko</a:t>
            </a:r>
            <a:r>
              <a:rPr lang="cs-CZ" dirty="0" smtClean="0">
                <a:solidFill>
                  <a:srgbClr val="813763"/>
                </a:solidFill>
              </a:rPr>
              <a:t>, která je vždy měkká</a:t>
            </a:r>
          </a:p>
          <a:p>
            <a:r>
              <a:rPr lang="cs-CZ" u="sng" dirty="0" smtClean="0">
                <a:solidFill>
                  <a:srgbClr val="813763"/>
                </a:solidFill>
              </a:rPr>
              <a:t>zívat</a:t>
            </a:r>
            <a:r>
              <a:rPr lang="cs-CZ" dirty="0" smtClean="0">
                <a:solidFill>
                  <a:srgbClr val="813763"/>
                </a:solidFill>
              </a:rPr>
              <a:t> – únavou, touhou po spánku, </a:t>
            </a:r>
            <a:r>
              <a:rPr lang="cs-CZ" u="sng" dirty="0" smtClean="0">
                <a:solidFill>
                  <a:srgbClr val="813763"/>
                </a:solidFill>
              </a:rPr>
              <a:t>není</a:t>
            </a:r>
            <a:r>
              <a:rPr lang="cs-CZ" dirty="0" smtClean="0">
                <a:solidFill>
                  <a:srgbClr val="813763"/>
                </a:solidFill>
              </a:rPr>
              <a:t> příbuzné se slovem nazývat</a:t>
            </a:r>
          </a:p>
        </p:txBody>
      </p:sp>
      <p:pic>
        <p:nvPicPr>
          <p:cNvPr id="2051" name="Picture 3" descr="C:\Users\Kačaba\AppData\Local\Microsoft\Windows\Temporary Internet Files\Content.IE5\JLAWC7R3\MC9002511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47814"/>
            <a:ext cx="1326168" cy="171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57423" y="1057547"/>
            <a:ext cx="7976791" cy="3785652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Jaké významy může mít slovo jazyk? Vymyslíš alespoň 4?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solidFill>
                  <a:srgbClr val="813763"/>
                </a:solidFill>
              </a:rPr>
              <a:t>.............................................................</a:t>
            </a:r>
          </a:p>
          <a:p>
            <a:r>
              <a:rPr lang="cs-CZ" sz="1400" dirty="0" smtClean="0">
                <a:solidFill>
                  <a:srgbClr val="813763"/>
                </a:solidFill>
              </a:rPr>
              <a:t>(</a:t>
            </a:r>
            <a:r>
              <a:rPr lang="cs-CZ" sz="1400" b="1" dirty="0" smtClean="0">
                <a:solidFill>
                  <a:srgbClr val="813763"/>
                </a:solidFill>
              </a:rPr>
              <a:t>Kontrola: </a:t>
            </a:r>
            <a:r>
              <a:rPr lang="cs-CZ" sz="1400" dirty="0" smtClean="0">
                <a:solidFill>
                  <a:srgbClr val="813763"/>
                </a:solidFill>
              </a:rPr>
              <a:t>1. řeč, 2. svalový a chuťový orgán v lidském těle, 3. část boty kryjící nárt nohy, 4. sněhový jazyk = sníh nafoukaný na silnici, dále: jazyk obecný = mořská ryba, systém znaků pro dorozumívání – programovací jazyk, matematický jazyk, ...)</a:t>
            </a:r>
          </a:p>
          <a:p>
            <a:endParaRPr lang="cs-CZ" sz="1600" dirty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Jak se dnes jmenuje bývalé letiště Ruzyně?</a:t>
            </a:r>
          </a:p>
          <a:p>
            <a:endParaRPr lang="cs-CZ" sz="1600" dirty="0">
              <a:solidFill>
                <a:srgbClr val="813763"/>
              </a:solidFill>
            </a:endParaRPr>
          </a:p>
          <a:p>
            <a:r>
              <a:rPr lang="cs-CZ" sz="1600" b="1" dirty="0" smtClean="0">
                <a:solidFill>
                  <a:srgbClr val="813763"/>
                </a:solidFill>
              </a:rPr>
              <a:t>Doplň </a:t>
            </a:r>
            <a:r>
              <a:rPr lang="cs-CZ" sz="1600" b="1" dirty="0" err="1" smtClean="0">
                <a:solidFill>
                  <a:srgbClr val="813763"/>
                </a:solidFill>
              </a:rPr>
              <a:t>i,í</a:t>
            </a:r>
            <a:r>
              <a:rPr lang="cs-CZ" sz="1600" b="1" dirty="0" smtClean="0">
                <a:solidFill>
                  <a:srgbClr val="813763"/>
                </a:solidFill>
              </a:rPr>
              <a:t>/</a:t>
            </a:r>
            <a:r>
              <a:rPr lang="cs-CZ" sz="1600" b="1" dirty="0" err="1" smtClean="0">
                <a:solidFill>
                  <a:srgbClr val="813763"/>
                </a:solidFill>
              </a:rPr>
              <a:t>y,ý</a:t>
            </a:r>
            <a:r>
              <a:rPr lang="cs-CZ" sz="1600" b="1" dirty="0">
                <a:solidFill>
                  <a:srgbClr val="813763"/>
                </a:solidFill>
              </a:rPr>
              <a:t>.</a:t>
            </a:r>
            <a:endParaRPr lang="cs-CZ" sz="1600" b="1" dirty="0" smtClean="0">
              <a:solidFill>
                <a:srgbClr val="813763"/>
              </a:solidFill>
            </a:endParaRPr>
          </a:p>
          <a:p>
            <a:r>
              <a:rPr lang="cs-CZ" sz="1600" dirty="0" smtClean="0">
                <a:solidFill>
                  <a:srgbClr val="813763"/>
                </a:solidFill>
              </a:rPr>
              <a:t>Mám doma </a:t>
            </a:r>
            <a:r>
              <a:rPr lang="cs-CZ" sz="1600" dirty="0" err="1" smtClean="0">
                <a:solidFill>
                  <a:srgbClr val="813763"/>
                </a:solidFill>
              </a:rPr>
              <a:t>dvojjaz_čný</a:t>
            </a:r>
            <a:r>
              <a:rPr lang="cs-CZ" sz="1600" dirty="0" smtClean="0">
                <a:solidFill>
                  <a:srgbClr val="813763"/>
                </a:solidFill>
              </a:rPr>
              <a:t> slovník německo-český. Petr byl unavený a neustále </a:t>
            </a:r>
            <a:r>
              <a:rPr lang="cs-CZ" sz="1600" dirty="0" err="1" smtClean="0">
                <a:solidFill>
                  <a:srgbClr val="813763"/>
                </a:solidFill>
              </a:rPr>
              <a:t>z_val</a:t>
            </a:r>
            <a:r>
              <a:rPr lang="cs-CZ" sz="1600" dirty="0" smtClean="0">
                <a:solidFill>
                  <a:srgbClr val="813763"/>
                </a:solidFill>
              </a:rPr>
              <a:t>. Z lesa se </a:t>
            </a:r>
            <a:r>
              <a:rPr lang="cs-CZ" sz="1600" dirty="0" err="1" smtClean="0">
                <a:solidFill>
                  <a:srgbClr val="813763"/>
                </a:solidFill>
              </a:rPr>
              <a:t>oz_valo</a:t>
            </a:r>
            <a:r>
              <a:rPr lang="cs-CZ" sz="1600" dirty="0" smtClean="0">
                <a:solidFill>
                  <a:srgbClr val="813763"/>
                </a:solidFill>
              </a:rPr>
              <a:t> hlasité kukání. Mám rád </a:t>
            </a:r>
            <a:r>
              <a:rPr lang="cs-CZ" sz="1600" dirty="0" err="1" smtClean="0">
                <a:solidFill>
                  <a:srgbClr val="813763"/>
                </a:solidFill>
              </a:rPr>
              <a:t>roz_nky</a:t>
            </a:r>
            <a:r>
              <a:rPr lang="cs-CZ" sz="1600" dirty="0" smtClean="0">
                <a:solidFill>
                  <a:srgbClr val="813763"/>
                </a:solidFill>
              </a:rPr>
              <a:t> ve vánočce. </a:t>
            </a:r>
            <a:r>
              <a:rPr lang="cs-CZ" sz="1600" dirty="0" err="1" smtClean="0">
                <a:solidFill>
                  <a:srgbClr val="813763"/>
                </a:solidFill>
              </a:rPr>
              <a:t>Brz</a:t>
            </a:r>
            <a:r>
              <a:rPr lang="cs-CZ" sz="1600" dirty="0" smtClean="0">
                <a:solidFill>
                  <a:srgbClr val="813763"/>
                </a:solidFill>
              </a:rPr>
              <a:t>_ už budeme doma. </a:t>
            </a:r>
            <a:r>
              <a:rPr lang="cs-CZ" sz="1600" dirty="0" err="1" smtClean="0">
                <a:solidFill>
                  <a:srgbClr val="813763"/>
                </a:solidFill>
              </a:rPr>
              <a:t>Z_tra</a:t>
            </a:r>
            <a:r>
              <a:rPr lang="cs-CZ" sz="1600" dirty="0" smtClean="0">
                <a:solidFill>
                  <a:srgbClr val="813763"/>
                </a:solidFill>
              </a:rPr>
              <a:t> ráno musíš vstávat </a:t>
            </a:r>
            <a:r>
              <a:rPr lang="cs-CZ" sz="1600" dirty="0" err="1" smtClean="0">
                <a:solidFill>
                  <a:srgbClr val="813763"/>
                </a:solidFill>
              </a:rPr>
              <a:t>brz_čko</a:t>
            </a:r>
            <a:r>
              <a:rPr lang="cs-CZ" sz="1600" dirty="0" smtClean="0">
                <a:solidFill>
                  <a:srgbClr val="813763"/>
                </a:solidFill>
              </a:rPr>
              <a:t>. Mám rád </a:t>
            </a:r>
            <a:r>
              <a:rPr lang="cs-CZ" sz="1600" dirty="0" err="1" smtClean="0">
                <a:solidFill>
                  <a:srgbClr val="813763"/>
                </a:solidFill>
              </a:rPr>
              <a:t>z_mní</a:t>
            </a:r>
            <a:r>
              <a:rPr lang="cs-CZ" sz="1600" dirty="0" smtClean="0">
                <a:solidFill>
                  <a:srgbClr val="813763"/>
                </a:solidFill>
              </a:rPr>
              <a:t> krajinu. V Praze </a:t>
            </a:r>
            <a:r>
              <a:rPr lang="cs-CZ" sz="1600" dirty="0" err="1" smtClean="0">
                <a:solidFill>
                  <a:srgbClr val="813763"/>
                </a:solidFill>
              </a:rPr>
              <a:t>Ruz_ni</a:t>
            </a:r>
            <a:r>
              <a:rPr lang="cs-CZ" sz="1600" dirty="0" smtClean="0">
                <a:solidFill>
                  <a:srgbClr val="813763"/>
                </a:solidFill>
              </a:rPr>
              <a:t> leží naše největší letiště.</a:t>
            </a:r>
          </a:p>
        </p:txBody>
      </p:sp>
      <p:pic>
        <p:nvPicPr>
          <p:cNvPr id="1026" name="Picture 2" descr="C:\Users\Kačaba\AppData\Local\Microsoft\Windows\Temporary Internet Files\Content.IE5\RQHJVZBS\MC90008875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29837"/>
            <a:ext cx="1188796" cy="88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čaba\AppData\Local\Microsoft\Windows\Temporary Internet Files\Content.IE5\8H71DHJO\MC90035230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089" y="1416360"/>
            <a:ext cx="896293" cy="82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ačaba\AppData\Local\Microsoft\Windows\Temporary Internet Files\Content.IE5\RQHJVZBS\MP90044866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433" y="886569"/>
            <a:ext cx="1412776" cy="10595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ačaba\AppData\Local\Microsoft\Windows\Temporary Internet Files\Content.IE5\JLAWC7R3\MC90005274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34563"/>
            <a:ext cx="904799" cy="50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ačaba\AppData\Local\Microsoft\Windows\Temporary Internet Files\Content.IE5\8H71DHJO\MP90040227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59782"/>
            <a:ext cx="1350324" cy="1080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1" name="Picture 7" descr="C:\Users\Kačaba\AppData\Local\Microsoft\Windows\Temporary Internet Files\Content.IE5\8H71DHJO\MC90023715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4" y="3723878"/>
            <a:ext cx="919635" cy="130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447" y="4587974"/>
            <a:ext cx="93610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http://www.vyrostu.cz/Hry/%C4%8Cesk%C3%BDjazyk/Vyjmenovan%C3%A1slovapoZcvi%C4%8Den%C3%ADz%C3%A1vody.aspx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976536"/>
            <a:ext cx="8568952" cy="3539430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</a:rPr>
              <a:t>Přečti si následující text a odpověz na </a:t>
            </a:r>
            <a:r>
              <a:rPr lang="cs-CZ" sz="1400" b="1" dirty="0" smtClean="0">
                <a:solidFill>
                  <a:srgbClr val="813763"/>
                </a:solidFill>
              </a:rPr>
              <a:t>otázky.</a:t>
            </a:r>
            <a:endParaRPr lang="cs-CZ" sz="1400" b="1" dirty="0" smtClean="0">
              <a:solidFill>
                <a:srgbClr val="813763"/>
              </a:solidFill>
            </a:endParaRPr>
          </a:p>
          <a:p>
            <a:r>
              <a:rPr lang="cs-CZ" sz="1400" b="1" dirty="0" smtClean="0">
                <a:solidFill>
                  <a:srgbClr val="813763"/>
                </a:solidFill>
              </a:rPr>
              <a:t>Letiště </a:t>
            </a:r>
            <a:r>
              <a:rPr lang="cs-CZ" sz="1400" b="1" dirty="0">
                <a:solidFill>
                  <a:srgbClr val="813763"/>
                </a:solidFill>
              </a:rPr>
              <a:t>Václava Havla Praha</a:t>
            </a:r>
            <a:r>
              <a:rPr lang="cs-CZ" sz="1400" dirty="0">
                <a:solidFill>
                  <a:srgbClr val="813763"/>
                </a:solidFill>
              </a:rPr>
              <a:t> je oficiální název pro veřejné mezinárodní letiště </a:t>
            </a:r>
            <a:r>
              <a:rPr lang="cs-CZ" sz="1400" b="1" dirty="0" smtClean="0">
                <a:solidFill>
                  <a:srgbClr val="813763"/>
                </a:solidFill>
              </a:rPr>
              <a:t>Praha/Ruzyně</a:t>
            </a:r>
            <a:r>
              <a:rPr lang="cs-CZ" sz="1400" dirty="0">
                <a:solidFill>
                  <a:srgbClr val="813763"/>
                </a:solidFill>
              </a:rPr>
              <a:t> </a:t>
            </a:r>
            <a:r>
              <a:rPr lang="cs-CZ" sz="1400" dirty="0" smtClean="0">
                <a:solidFill>
                  <a:srgbClr val="813763"/>
                </a:solidFill>
              </a:rPr>
              <a:t>umístěné </a:t>
            </a:r>
            <a:r>
              <a:rPr lang="cs-CZ" sz="1400" dirty="0">
                <a:solidFill>
                  <a:srgbClr val="813763"/>
                </a:solidFill>
              </a:rPr>
              <a:t>na severozápadním okraji Prahy, v městské části Praha </a:t>
            </a:r>
            <a:r>
              <a:rPr lang="cs-CZ" sz="1400" dirty="0" smtClean="0">
                <a:solidFill>
                  <a:srgbClr val="813763"/>
                </a:solidFill>
              </a:rPr>
              <a:t>6. </a:t>
            </a:r>
            <a:r>
              <a:rPr lang="cs-CZ" sz="1400" dirty="0">
                <a:solidFill>
                  <a:srgbClr val="813763"/>
                </a:solidFill>
              </a:rPr>
              <a:t>Jedná se o největší letiště v Česku, které v roce 2008 odbavilo rekordních 12,63 milionů </a:t>
            </a:r>
            <a:r>
              <a:rPr lang="cs-CZ" sz="1400" dirty="0" smtClean="0">
                <a:solidFill>
                  <a:srgbClr val="813763"/>
                </a:solidFill>
              </a:rPr>
              <a:t>cestujících. </a:t>
            </a:r>
            <a:r>
              <a:rPr lang="cs-CZ" sz="1400" dirty="0">
                <a:solidFill>
                  <a:srgbClr val="813763"/>
                </a:solidFill>
              </a:rPr>
              <a:t>Se jménem bývalého prezidenta Československa a následně i České republiky bylo spojeno v říjnu 2012</a:t>
            </a:r>
            <a:r>
              <a:rPr lang="cs-CZ" sz="1400" dirty="0" smtClean="0">
                <a:solidFill>
                  <a:srgbClr val="813763"/>
                </a:solidFill>
              </a:rPr>
              <a:t>. </a:t>
            </a:r>
            <a:r>
              <a:rPr lang="cs-CZ" sz="1400" dirty="0">
                <a:solidFill>
                  <a:srgbClr val="813763"/>
                </a:solidFill>
              </a:rPr>
              <a:t>Letiště bylo vystavěno na pláni zvané </a:t>
            </a:r>
            <a:r>
              <a:rPr lang="cs-CZ" sz="1400" i="1" dirty="0">
                <a:solidFill>
                  <a:srgbClr val="813763"/>
                </a:solidFill>
              </a:rPr>
              <a:t>Dlouhá míle</a:t>
            </a:r>
            <a:r>
              <a:rPr lang="cs-CZ" sz="1400" dirty="0">
                <a:solidFill>
                  <a:srgbClr val="813763"/>
                </a:solidFill>
              </a:rPr>
              <a:t> v letech </a:t>
            </a:r>
            <a:r>
              <a:rPr lang="cs-CZ" sz="1400" dirty="0" smtClean="0">
                <a:solidFill>
                  <a:srgbClr val="813763"/>
                </a:solidFill>
              </a:rPr>
              <a:t>1933 –</a:t>
            </a:r>
            <a:r>
              <a:rPr lang="cs-CZ" sz="1400" dirty="0">
                <a:solidFill>
                  <a:srgbClr val="813763"/>
                </a:solidFill>
              </a:rPr>
              <a:t>1937. </a:t>
            </a:r>
            <a:r>
              <a:rPr lang="cs-CZ" sz="1400" dirty="0" smtClean="0">
                <a:solidFill>
                  <a:srgbClr val="813763"/>
                </a:solidFill>
              </a:rPr>
              <a:t>Budovu </a:t>
            </a:r>
            <a:r>
              <a:rPr lang="cs-CZ" sz="1400" dirty="0">
                <a:solidFill>
                  <a:srgbClr val="813763"/>
                </a:solidFill>
              </a:rPr>
              <a:t>letiště </a:t>
            </a:r>
            <a:r>
              <a:rPr lang="cs-CZ" sz="1400" dirty="0" smtClean="0">
                <a:solidFill>
                  <a:srgbClr val="813763"/>
                </a:solidFill>
              </a:rPr>
              <a:t>navrhnul architekt</a:t>
            </a:r>
            <a:r>
              <a:rPr lang="cs-CZ" sz="1400" dirty="0">
                <a:solidFill>
                  <a:srgbClr val="813763"/>
                </a:solidFill>
              </a:rPr>
              <a:t> </a:t>
            </a:r>
            <a:r>
              <a:rPr lang="cs-CZ" sz="1400" dirty="0" smtClean="0">
                <a:solidFill>
                  <a:srgbClr val="813763"/>
                </a:solidFill>
              </a:rPr>
              <a:t>Adolf  </a:t>
            </a:r>
            <a:r>
              <a:rPr lang="cs-CZ" sz="1400" dirty="0" err="1" smtClean="0">
                <a:solidFill>
                  <a:srgbClr val="813763"/>
                </a:solidFill>
              </a:rPr>
              <a:t>Benš</a:t>
            </a:r>
            <a:r>
              <a:rPr lang="cs-CZ" sz="1400" dirty="0" smtClean="0">
                <a:solidFill>
                  <a:srgbClr val="813763"/>
                </a:solidFill>
              </a:rPr>
              <a:t>. </a:t>
            </a:r>
            <a:r>
              <a:rPr lang="cs-CZ" sz="1400" dirty="0">
                <a:solidFill>
                  <a:srgbClr val="813763"/>
                </a:solidFill>
              </a:rPr>
              <a:t>V letech </a:t>
            </a:r>
            <a:r>
              <a:rPr lang="cs-CZ" sz="1400" dirty="0" smtClean="0">
                <a:solidFill>
                  <a:srgbClr val="813763"/>
                </a:solidFill>
              </a:rPr>
              <a:t>1960 –</a:t>
            </a:r>
            <a:r>
              <a:rPr lang="cs-CZ" sz="1400" dirty="0">
                <a:solidFill>
                  <a:srgbClr val="813763"/>
                </a:solidFill>
              </a:rPr>
              <a:t>1968 bylo letiště rozšířeno o oblast označovanou dnes jako Sever na tzv. Nové letiště</a:t>
            </a:r>
            <a:r>
              <a:rPr lang="cs-CZ" sz="1400" dirty="0" smtClean="0">
                <a:solidFill>
                  <a:srgbClr val="813763"/>
                </a:solidFill>
              </a:rPr>
              <a:t>. </a:t>
            </a:r>
            <a:r>
              <a:rPr lang="cs-CZ" sz="1400" dirty="0">
                <a:solidFill>
                  <a:srgbClr val="813763"/>
                </a:solidFill>
              </a:rPr>
              <a:t>Dráhový systém </a:t>
            </a:r>
            <a:r>
              <a:rPr lang="cs-CZ" sz="1400" dirty="0" smtClean="0">
                <a:solidFill>
                  <a:srgbClr val="813763"/>
                </a:solidFill>
              </a:rPr>
              <a:t>se skládá </a:t>
            </a:r>
            <a:r>
              <a:rPr lang="cs-CZ" sz="1400" dirty="0">
                <a:solidFill>
                  <a:srgbClr val="813763"/>
                </a:solidFill>
              </a:rPr>
              <a:t>ze tří vzletových a přistávacích </a:t>
            </a:r>
            <a:r>
              <a:rPr lang="cs-CZ" sz="1400" dirty="0" smtClean="0">
                <a:solidFill>
                  <a:srgbClr val="813763"/>
                </a:solidFill>
              </a:rPr>
              <a:t>drah. </a:t>
            </a:r>
            <a:r>
              <a:rPr lang="cs-CZ" sz="1400" dirty="0">
                <a:solidFill>
                  <a:srgbClr val="813763"/>
                </a:solidFill>
              </a:rPr>
              <a:t>Letiště obsahuje čtyři </a:t>
            </a:r>
            <a:r>
              <a:rPr lang="cs-CZ" sz="1400" dirty="0" smtClean="0">
                <a:solidFill>
                  <a:srgbClr val="813763"/>
                </a:solidFill>
              </a:rPr>
              <a:t>terminály.</a:t>
            </a:r>
          </a:p>
          <a:p>
            <a:endParaRPr lang="cs-CZ" sz="1400" dirty="0">
              <a:solidFill>
                <a:srgbClr val="813763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</a:rPr>
              <a:t>V jaké městské části Prahy leží Letiště Václava Havla?	.....................................................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</a:rPr>
              <a:t>Je to největší české letiště?			.....................................................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</a:rPr>
              <a:t>Ve kterém roce odbavilo letiště nejvíce </a:t>
            </a:r>
            <a:r>
              <a:rPr lang="cs-CZ" sz="1400" dirty="0">
                <a:solidFill>
                  <a:srgbClr val="813763"/>
                </a:solidFill>
              </a:rPr>
              <a:t>cestujících</a:t>
            </a:r>
            <a:r>
              <a:rPr lang="cs-CZ" sz="1400" dirty="0" smtClean="0">
                <a:solidFill>
                  <a:srgbClr val="813763"/>
                </a:solidFill>
              </a:rPr>
              <a:t>?	.....................................................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</a:rPr>
              <a:t>Kdo navrhnul budovu letiště?			.....................................................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813763"/>
                </a:solidFill>
              </a:rPr>
              <a:t>Kolik přistávacích drah má </a:t>
            </a:r>
            <a:r>
              <a:rPr lang="cs-CZ" sz="1400" dirty="0">
                <a:solidFill>
                  <a:srgbClr val="813763"/>
                </a:solidFill>
              </a:rPr>
              <a:t>letiště?		</a:t>
            </a:r>
            <a:r>
              <a:rPr lang="cs-CZ" sz="1400" dirty="0" smtClean="0">
                <a:solidFill>
                  <a:srgbClr val="813763"/>
                </a:solidFill>
              </a:rPr>
              <a:t>.....................................................</a:t>
            </a:r>
            <a:endParaRPr lang="cs-CZ" sz="1400" dirty="0">
              <a:solidFill>
                <a:srgbClr val="813763"/>
              </a:solidFill>
            </a:endParaRPr>
          </a:p>
        </p:txBody>
      </p:sp>
      <p:pic>
        <p:nvPicPr>
          <p:cNvPr id="3074" name="Picture 2" descr="C:\Users\Kačaba\AppData\Local\Microsoft\Windows\Temporary Internet Files\Content.IE5\RQHJVZBS\MC9000554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927970"/>
            <a:ext cx="1521820" cy="120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Skupina 19"/>
          <p:cNvGrpSpPr/>
          <p:nvPr/>
        </p:nvGrpSpPr>
        <p:grpSpPr>
          <a:xfrm>
            <a:off x="3509458" y="1402229"/>
            <a:ext cx="1728192" cy="806227"/>
            <a:chOff x="3509458" y="1402229"/>
            <a:chExt cx="1728192" cy="806227"/>
          </a:xfrm>
        </p:grpSpPr>
        <p:pic>
          <p:nvPicPr>
            <p:cNvPr id="10" name="Picture 4" descr="C:\Users\Kačaba\AppData\Local\Microsoft\Windows\Temporary Internet Files\Content.IE5\MPI7O1BV\MC900424496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9458" y="1402229"/>
              <a:ext cx="899253" cy="8062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ovéPole 2"/>
            <p:cNvSpPr txBox="1"/>
            <p:nvPr/>
          </p:nvSpPr>
          <p:spPr>
            <a:xfrm>
              <a:off x="4301546" y="1422828"/>
              <a:ext cx="93610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err="1" smtClean="0">
                  <a:solidFill>
                    <a:srgbClr val="813763"/>
                  </a:solidFill>
                </a:rPr>
                <a:t>tongue</a:t>
              </a:r>
              <a:endParaRPr lang="cs-CZ" b="1" dirty="0" smtClean="0">
                <a:solidFill>
                  <a:srgbClr val="813763"/>
                </a:solidFill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5470192" y="696097"/>
            <a:ext cx="3514188" cy="2212753"/>
            <a:chOff x="5470192" y="696097"/>
            <a:chExt cx="3514188" cy="2212753"/>
          </a:xfrm>
        </p:grpSpPr>
        <p:grpSp>
          <p:nvGrpSpPr>
            <p:cNvPr id="7" name="Skupina 6"/>
            <p:cNvGrpSpPr/>
            <p:nvPr/>
          </p:nvGrpSpPr>
          <p:grpSpPr>
            <a:xfrm>
              <a:off x="5470192" y="696097"/>
              <a:ext cx="3514188" cy="1843421"/>
              <a:chOff x="5470192" y="696097"/>
              <a:chExt cx="3514188" cy="1843421"/>
            </a:xfrm>
          </p:grpSpPr>
          <p:pic>
            <p:nvPicPr>
              <p:cNvPr id="8" name="Picture 8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36109" y="703315"/>
                <a:ext cx="2448271" cy="1836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0" descr="C:\Users\Kačaba\AppData\Local\Microsoft\Windows\Temporary Internet Files\Content.IE5\JLAWC7R3\MC900440389[1].png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8791" b="13380"/>
              <a:stretch/>
            </p:blipFill>
            <p:spPr bwMode="auto">
              <a:xfrm>
                <a:off x="5470192" y="696097"/>
                <a:ext cx="1587624" cy="9181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" name="TextovéPole 13"/>
            <p:cNvSpPr txBox="1"/>
            <p:nvPr/>
          </p:nvSpPr>
          <p:spPr>
            <a:xfrm>
              <a:off x="6948264" y="2539518"/>
              <a:ext cx="18200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813763"/>
                  </a:solidFill>
                </a:rPr>
                <a:t>Ruzyně </a:t>
              </a:r>
              <a:r>
                <a:rPr lang="cs-CZ" b="1" dirty="0" err="1" smtClean="0">
                  <a:solidFill>
                    <a:srgbClr val="813763"/>
                  </a:solidFill>
                </a:rPr>
                <a:t>airport</a:t>
              </a:r>
              <a:endParaRPr lang="cs-CZ" b="1" dirty="0" smtClean="0">
                <a:solidFill>
                  <a:srgbClr val="813763"/>
                </a:solidFill>
              </a:endParaRP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4301546" y="2244390"/>
            <a:ext cx="2304256" cy="2496892"/>
            <a:chOff x="4301546" y="2244390"/>
            <a:chExt cx="2304256" cy="2496892"/>
          </a:xfrm>
        </p:grpSpPr>
        <p:grpSp>
          <p:nvGrpSpPr>
            <p:cNvPr id="4" name="Skupina 3"/>
            <p:cNvGrpSpPr/>
            <p:nvPr/>
          </p:nvGrpSpPr>
          <p:grpSpPr>
            <a:xfrm>
              <a:off x="4301546" y="2244390"/>
              <a:ext cx="2304256" cy="2221296"/>
              <a:chOff x="4139952" y="670606"/>
              <a:chExt cx="2304256" cy="2221296"/>
            </a:xfrm>
          </p:grpSpPr>
          <p:pic>
            <p:nvPicPr>
              <p:cNvPr id="5" name="Picture 9" descr="C:\Users\Kačaba\AppData\Local\Microsoft\Windows\Temporary Internet Files\Content.IE5\RQHJVZBS\MC900433954[1].png"/>
              <p:cNvPicPr>
                <a:picLocks noChangeAspect="1" noChangeArrowheads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600"/>
              <a:stretch/>
            </p:blipFill>
            <p:spPr bwMode="auto">
              <a:xfrm>
                <a:off x="4139952" y="670606"/>
                <a:ext cx="2304256" cy="22212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ovéPole 5"/>
              <p:cNvSpPr txBox="1"/>
              <p:nvPr/>
            </p:nvSpPr>
            <p:spPr>
              <a:xfrm rot="321823">
                <a:off x="5324478" y="2240420"/>
                <a:ext cx="63155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Iva</a:t>
                </a:r>
              </a:p>
            </p:txBody>
          </p:sp>
        </p:grpSp>
        <p:sp>
          <p:nvSpPr>
            <p:cNvPr id="15" name="TextovéPole 14"/>
            <p:cNvSpPr txBox="1"/>
            <p:nvPr/>
          </p:nvSpPr>
          <p:spPr>
            <a:xfrm>
              <a:off x="5004048" y="4371950"/>
              <a:ext cx="112945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813763"/>
                  </a:solidFill>
                </a:rPr>
                <a:t>to </a:t>
              </a:r>
              <a:r>
                <a:rPr lang="cs-CZ" b="1" dirty="0" err="1" smtClean="0">
                  <a:solidFill>
                    <a:srgbClr val="813763"/>
                  </a:solidFill>
                </a:rPr>
                <a:t>called</a:t>
              </a:r>
              <a:endParaRPr lang="cs-CZ" b="1" dirty="0" smtClean="0">
                <a:solidFill>
                  <a:srgbClr val="813763"/>
                </a:solidFill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1540247" y="3003798"/>
            <a:ext cx="2249826" cy="1809092"/>
            <a:chOff x="1540247" y="3003798"/>
            <a:chExt cx="2249826" cy="1809092"/>
          </a:xfrm>
        </p:grpSpPr>
        <p:pic>
          <p:nvPicPr>
            <p:cNvPr id="11" name="Picture 3" descr="C:\Users\Kačaba\AppData\Local\Microsoft\Windows\Temporary Internet Files\Content.IE5\JLAWC7R3\MC900428285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3003798"/>
              <a:ext cx="1715873" cy="14618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ovéPole 15"/>
            <p:cNvSpPr txBox="1"/>
            <p:nvPr/>
          </p:nvSpPr>
          <p:spPr>
            <a:xfrm>
              <a:off x="1540247" y="4443558"/>
              <a:ext cx="224982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813763"/>
                  </a:solidFill>
                </a:rPr>
                <a:t>early (brzy = časně)</a:t>
              </a: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323528" y="1179586"/>
            <a:ext cx="2764420" cy="1359932"/>
            <a:chOff x="323528" y="1253790"/>
            <a:chExt cx="2764420" cy="1359932"/>
          </a:xfrm>
        </p:grpSpPr>
        <p:pic>
          <p:nvPicPr>
            <p:cNvPr id="12" name="Picture 2" descr="C:\Users\Kačaba\AppData\Local\Microsoft\Windows\Temporary Internet Files\Content.IE5\8H71DHJO\MM900040991[1].gif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253790"/>
              <a:ext cx="1857375" cy="99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ovéPole 17"/>
            <p:cNvSpPr txBox="1"/>
            <p:nvPr/>
          </p:nvSpPr>
          <p:spPr>
            <a:xfrm>
              <a:off x="323528" y="2244390"/>
              <a:ext cx="27644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dirty="0" err="1" smtClean="0">
                  <a:solidFill>
                    <a:srgbClr val="813763"/>
                  </a:solidFill>
                </a:rPr>
                <a:t>soon</a:t>
              </a:r>
              <a:r>
                <a:rPr lang="cs-CZ" b="1" dirty="0" smtClean="0">
                  <a:solidFill>
                    <a:srgbClr val="813763"/>
                  </a:solidFill>
                </a:rPr>
                <a:t> (brzy = zanedlouho)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09480"/>
              </p:ext>
            </p:extLst>
          </p:nvPr>
        </p:nvGraphicFramePr>
        <p:xfrm>
          <a:off x="179510" y="1131590"/>
          <a:ext cx="7185180" cy="38100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Souhláska z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</a:t>
                      </a:r>
                      <a:r>
                        <a:rPr lang="cs-CZ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cs-CZ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měkká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tvrdá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obojetná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</a:t>
                      </a: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samohláska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větu s 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chybou.</a:t>
                      </a:r>
                      <a:endParaRPr lang="cs-CZ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Zítra</a:t>
                      </a: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musím vstávat brzy.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dovolenou poletíme z </a:t>
                      </a:r>
                      <a:r>
                        <a:rPr lang="cs-CZ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Ruzině</a:t>
                      </a: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zimě sypeme ptáčkům semínka.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 lesa se ozývalo šustění listí.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8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Vyjmenovaných slov po z </a:t>
                      </a:r>
                      <a:r>
                        <a:rPr lang="cs-CZ" sz="18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…</a:t>
                      </a:r>
                      <a:endParaRPr lang="cs-CZ" sz="1800" b="1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8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Který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řádek je bez chyby?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zymnice</a:t>
                      </a: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brzičko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zíval, dvojjazyčný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jazikový</a:t>
                      </a: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ruzyňský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nazívat</a:t>
                      </a: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se, </a:t>
                      </a:r>
                      <a:r>
                        <a:rPr lang="cs-CZ" sz="160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rozynka</a:t>
                      </a:r>
                      <a:endParaRPr lang="cs-CZ" sz="160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9713" y="987574"/>
            <a:ext cx="8640960" cy="36724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cap="all" dirty="0"/>
              <a:t>ČECHURA</a:t>
            </a:r>
            <a:r>
              <a:rPr lang="cs-CZ" sz="1400" dirty="0"/>
              <a:t>, Rudolf, </a:t>
            </a:r>
            <a:r>
              <a:rPr lang="cs-CZ" sz="1400" cap="all" dirty="0"/>
              <a:t>HORÁČKOVÁ</a:t>
            </a:r>
            <a:r>
              <a:rPr lang="cs-CZ" sz="1400" dirty="0"/>
              <a:t>, Miroslava a </a:t>
            </a:r>
            <a:r>
              <a:rPr lang="cs-CZ" sz="1400" cap="all" dirty="0"/>
              <a:t>STAUDKOVÁ</a:t>
            </a:r>
            <a:r>
              <a:rPr lang="cs-CZ" sz="1400" dirty="0"/>
              <a:t>, Hana. </a:t>
            </a:r>
            <a:r>
              <a:rPr lang="cs-CZ" sz="1400" i="1" dirty="0"/>
              <a:t>Český jazyk: pro čtvrtý ročník: [učebnice pro vzdělávací obor Český jazyk a literatura]</a:t>
            </a:r>
            <a:r>
              <a:rPr lang="cs-CZ" sz="1400" dirty="0"/>
              <a:t>. Vyd. 3., </a:t>
            </a:r>
            <a:r>
              <a:rPr lang="cs-CZ" sz="1400" dirty="0" err="1"/>
              <a:t>upr</a:t>
            </a:r>
            <a:r>
              <a:rPr lang="cs-CZ" sz="1400" dirty="0"/>
              <a:t>. Všeň: Alter, 2010. 143 s. ISBN 978-80-7245-220-0.</a:t>
            </a:r>
          </a:p>
          <a:p>
            <a:endParaRPr lang="cs-CZ" sz="1400" cap="all" dirty="0"/>
          </a:p>
          <a:p>
            <a:r>
              <a:rPr lang="cs-CZ" sz="1400" cap="all" dirty="0"/>
              <a:t>MÜHLHAUSEROVÁ</a:t>
            </a:r>
            <a:r>
              <a:rPr lang="cs-CZ" sz="1400" dirty="0"/>
              <a:t>, Hana. </a:t>
            </a:r>
            <a:r>
              <a:rPr lang="cs-CZ" sz="1400" i="1" dirty="0"/>
              <a:t>Český jazyk 3: učebnice pro 3. ročník základní školy. [ilustrovali: Jiří Růžička, Jitka Krejčiříková]</a:t>
            </a:r>
            <a:r>
              <a:rPr lang="cs-CZ" sz="1400" dirty="0"/>
              <a:t>. 2. </a:t>
            </a:r>
            <a:r>
              <a:rPr lang="cs-CZ" sz="1400" dirty="0" err="1"/>
              <a:t>přeprac</a:t>
            </a:r>
            <a:r>
              <a:rPr lang="cs-CZ" sz="1400" dirty="0"/>
              <a:t>. vyd. Brno: Nová škola, 2007. 95 </a:t>
            </a:r>
            <a:r>
              <a:rPr lang="cs-CZ" sz="1400" dirty="0" err="1"/>
              <a:t>s.ISBN</a:t>
            </a:r>
            <a:r>
              <a:rPr lang="cs-CZ" sz="1400" dirty="0"/>
              <a:t> 80-85607-38-7.</a:t>
            </a:r>
          </a:p>
          <a:p>
            <a:r>
              <a:rPr lang="cs-CZ" sz="1400" dirty="0"/>
              <a:t/>
            </a:r>
            <a:br>
              <a:rPr lang="cs-CZ" sz="1400" dirty="0"/>
            </a:br>
            <a:r>
              <a:rPr lang="cs-CZ" sz="1400" cap="all" dirty="0"/>
              <a:t>POLNICKÁ</a:t>
            </a:r>
            <a:r>
              <a:rPr lang="cs-CZ" sz="1400" dirty="0"/>
              <a:t>, Marie. </a:t>
            </a:r>
            <a:r>
              <a:rPr lang="cs-CZ" sz="1400" i="1" dirty="0"/>
              <a:t>Vyjmenovaná slova: pracovní sešit pro 3. a 4. ročník</a:t>
            </a:r>
            <a:r>
              <a:rPr lang="cs-CZ" sz="1400" dirty="0"/>
              <a:t>. 2. vyd. Brno: Nová škola, 2011. 29, 11 s. ISBN 978-80-7289-248-8.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galerie obrázků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klipart</a:t>
            </a:r>
          </a:p>
          <a:p>
            <a:endParaRPr lang="cs-CZ" sz="1400" dirty="0" smtClean="0">
              <a:solidFill>
                <a:srgbClr val="813763"/>
              </a:solidFill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www.dovolena.eu/media/img/gallery/img_1261475406.jpg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http://www.vyrostu.cz/Hry/%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C4%8Cesk%C3%BDjazyk/Vyjmenovan%C3%A1slovapoZcvi%C4%8Den%C3%ADz%C3%A1vody.aspx</a:t>
            </a: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835</Words>
  <Application>Microsoft Office PowerPoint</Application>
  <PresentationFormat>Předvádění na obrazovce (16:9)</PresentationFormat>
  <Paragraphs>145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31.1 Vyjmenovaná slova po Z </vt:lpstr>
      <vt:lpstr>31.2 Co už víš? </vt:lpstr>
      <vt:lpstr>31.3 Jaké si řekneme nové termíny a názvy?</vt:lpstr>
      <vt:lpstr>31.4 Co si řekneme nového?</vt:lpstr>
      <vt:lpstr>31.5 Procvičení a příklady</vt:lpstr>
      <vt:lpstr>31.6 Něco navíc pro šikovné</vt:lpstr>
      <vt:lpstr>31.7 CLIL</vt:lpstr>
      <vt:lpstr>31.8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216</cp:revision>
  <dcterms:created xsi:type="dcterms:W3CDTF">2010-10-18T18:21:56Z</dcterms:created>
  <dcterms:modified xsi:type="dcterms:W3CDTF">2013-04-10T15:13:49Z</dcterms:modified>
</cp:coreProperties>
</file>