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813763"/>
    <a:srgbClr val="99FF33"/>
    <a:srgbClr val="CCFF33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900" y="-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image" Target="../media/image8.jpeg"/><Relationship Id="rId4" Type="http://schemas.openxmlformats.org/officeDocument/2006/relationships/image" Target="../media/image2.wmf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jpeg"/><Relationship Id="rId3" Type="http://schemas.openxmlformats.org/officeDocument/2006/relationships/image" Target="../media/image11.wmf"/><Relationship Id="rId7" Type="http://schemas.openxmlformats.org/officeDocument/2006/relationships/image" Target="../media/image15.jpeg"/><Relationship Id="rId12" Type="http://schemas.openxmlformats.org/officeDocument/2006/relationships/image" Target="../media/image2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11" Type="http://schemas.openxmlformats.org/officeDocument/2006/relationships/image" Target="../media/image19.wmf"/><Relationship Id="rId5" Type="http://schemas.openxmlformats.org/officeDocument/2006/relationships/image" Target="../media/image13.png"/><Relationship Id="rId10" Type="http://schemas.openxmlformats.org/officeDocument/2006/relationships/image" Target="../media/image18.jpeg"/><Relationship Id="rId4" Type="http://schemas.openxmlformats.org/officeDocument/2006/relationships/image" Target="../media/image12.wmf"/><Relationship Id="rId9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ipravy.estranky.cz/clanky/vyjmenovana-slova-po-l---procvicovani.html" TargetMode="External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wmf"/><Relationship Id="rId5" Type="http://schemas.openxmlformats.org/officeDocument/2006/relationships/image" Target="../media/image24.jpeg"/><Relationship Id="rId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3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10445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 Vyjmenovaná slova po L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oukalova\AppData\Local\Microsoft\Windows\Temporary Internet Files\Content.IE5\DSHG5858\MC9003589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913" y="833289"/>
            <a:ext cx="1361958" cy="129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ukalova\AppData\Local\Microsoft\Windows\Temporary Internet Files\Content.IE5\NBXADL7L\MC90008938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72224"/>
            <a:ext cx="1486814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ukalova\AppData\Local\Microsoft\Windows\Temporary Internet Files\Content.IE5\NBXADL7L\MC9004078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40" y="1088935"/>
            <a:ext cx="1841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oukalova\AppData\Local\Microsoft\Windows\Temporary Internet Files\Content.IE5\GLUNXXBA\MC90043801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63256"/>
            <a:ext cx="1181100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oukalova\AppData\Local\Microsoft\Windows\Temporary Internet Files\Content.IE5\17BKHJPJ\MP900430619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2660560"/>
            <a:ext cx="2451554" cy="1635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koukalova\AppData\Local\Microsoft\Windows\Temporary Internet Files\Content.IE5\17BKHJPJ\MP900398871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21890"/>
            <a:ext cx="2091476" cy="1493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koukalova\AppData\Local\Microsoft\Windows\Temporary Internet Files\Content.IE5\TLMJOQNB\MP900321084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882" y="2571750"/>
            <a:ext cx="1151732" cy="16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82893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Kateřina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vyjmenovaná slova po L, obojetné souhlásky,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pravopis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Materiál popisuje učivo o vyjmenovaných slovech po L.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71600" y="1170087"/>
            <a:ext cx="7920880" cy="3416320"/>
          </a:xfrm>
          <a:prstGeom prst="rect">
            <a:avLst/>
          </a:prstGeom>
          <a:solidFill>
            <a:schemeClr val="bg1"/>
          </a:solidFill>
          <a:ln w="19050">
            <a:solidFill>
              <a:srgbClr val="99FF3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Ve slovech </a:t>
            </a:r>
            <a:r>
              <a:rPr lang="cs-CZ" sz="1600" i="1" dirty="0" err="1" smtClean="0">
                <a:solidFill>
                  <a:srgbClr val="813763"/>
                </a:solidFill>
              </a:rPr>
              <a:t>h_mna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ch_trý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r_s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d_ka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t_kadlo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vrán</a:t>
            </a:r>
            <a:r>
              <a:rPr lang="cs-CZ" sz="1600" i="1" dirty="0" smtClean="0">
                <a:solidFill>
                  <a:srgbClr val="813763"/>
                </a:solidFill>
              </a:rPr>
              <a:t>_ </a:t>
            </a:r>
            <a:r>
              <a:rPr lang="cs-CZ" sz="1600" dirty="0" smtClean="0">
                <a:solidFill>
                  <a:srgbClr val="813763"/>
                </a:solidFill>
              </a:rPr>
              <a:t>píšeme __ , protože </a:t>
            </a:r>
            <a:r>
              <a:rPr lang="cs-CZ" sz="1600" i="1" dirty="0" smtClean="0">
                <a:solidFill>
                  <a:srgbClr val="813763"/>
                </a:solidFill>
              </a:rPr>
              <a:t>h, ch, k, r, d, t, n </a:t>
            </a:r>
            <a:r>
              <a:rPr lang="cs-CZ" sz="1600" dirty="0" smtClean="0">
                <a:solidFill>
                  <a:srgbClr val="813763"/>
                </a:solidFill>
              </a:rPr>
              <a:t>jsou </a:t>
            </a:r>
            <a:r>
              <a:rPr lang="cs-CZ" sz="1600" dirty="0" smtClean="0">
                <a:solidFill>
                  <a:srgbClr val="FF0000"/>
                </a:solidFill>
              </a:rPr>
              <a:t>____________ souhlásky</a:t>
            </a:r>
            <a:r>
              <a:rPr lang="cs-CZ" sz="1600" dirty="0" smtClean="0">
                <a:solidFill>
                  <a:srgbClr val="813763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cs-CZ" sz="1600" dirty="0" smtClean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Ve slovech </a:t>
            </a:r>
            <a:r>
              <a:rPr lang="cs-CZ" sz="1600" i="1" dirty="0" err="1" smtClean="0">
                <a:solidFill>
                  <a:srgbClr val="813763"/>
                </a:solidFill>
              </a:rPr>
              <a:t>ž_vot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š_pek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č_lý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řeř_cha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c_tron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j_zva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pod_vat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t_kat</a:t>
            </a:r>
            <a:r>
              <a:rPr lang="cs-CZ" sz="1600" i="1" dirty="0" smtClean="0">
                <a:solidFill>
                  <a:srgbClr val="813763"/>
                </a:solidFill>
              </a:rPr>
              <a:t>, </a:t>
            </a:r>
            <a:r>
              <a:rPr lang="cs-CZ" sz="1600" i="1" dirty="0" err="1" smtClean="0">
                <a:solidFill>
                  <a:srgbClr val="813763"/>
                </a:solidFill>
              </a:rPr>
              <a:t>n_tka</a:t>
            </a:r>
            <a:r>
              <a:rPr lang="cs-CZ" sz="1600" i="1" dirty="0" smtClean="0">
                <a:solidFill>
                  <a:srgbClr val="813763"/>
                </a:solidFill>
              </a:rPr>
              <a:t> </a:t>
            </a:r>
            <a:r>
              <a:rPr lang="cs-CZ" sz="1600" dirty="0" smtClean="0">
                <a:solidFill>
                  <a:srgbClr val="813763"/>
                </a:solidFill>
              </a:rPr>
              <a:t>píšeme __, protože </a:t>
            </a:r>
            <a:r>
              <a:rPr lang="cs-CZ" sz="1600" i="1" dirty="0" smtClean="0">
                <a:solidFill>
                  <a:srgbClr val="813763"/>
                </a:solidFill>
              </a:rPr>
              <a:t>ž, š, č, ř, c, j, ď, ť, ň </a:t>
            </a:r>
            <a:r>
              <a:rPr lang="cs-CZ" sz="1600" dirty="0" smtClean="0">
                <a:solidFill>
                  <a:srgbClr val="813763"/>
                </a:solidFill>
              </a:rPr>
              <a:t>jsou </a:t>
            </a:r>
            <a:r>
              <a:rPr lang="cs-CZ" sz="1600" dirty="0" smtClean="0">
                <a:solidFill>
                  <a:srgbClr val="00B0F0"/>
                </a:solidFill>
              </a:rPr>
              <a:t>________ souhlásky</a:t>
            </a:r>
            <a:r>
              <a:rPr lang="cs-CZ" sz="1600" dirty="0" smtClean="0">
                <a:solidFill>
                  <a:srgbClr val="813763"/>
                </a:solidFill>
              </a:rPr>
              <a:t>.  </a:t>
            </a:r>
          </a:p>
          <a:p>
            <a:pPr>
              <a:lnSpc>
                <a:spcPct val="150000"/>
              </a:lnSpc>
            </a:pPr>
            <a:endParaRPr lang="cs-CZ" sz="1600" dirty="0">
              <a:solidFill>
                <a:srgbClr val="813763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Po obojetných souhláskách můžeme psát </a:t>
            </a:r>
            <a:r>
              <a:rPr lang="cs-CZ" sz="1600" b="1" dirty="0" smtClean="0">
                <a:solidFill>
                  <a:srgbClr val="00B0F0"/>
                </a:solidFill>
              </a:rPr>
              <a:t>i</a:t>
            </a:r>
            <a:r>
              <a:rPr lang="cs-CZ" sz="1600" dirty="0" smtClean="0">
                <a:solidFill>
                  <a:srgbClr val="813763"/>
                </a:solidFill>
              </a:rPr>
              <a:t>, nebo </a:t>
            </a:r>
            <a:r>
              <a:rPr lang="cs-CZ" sz="1600" b="1" dirty="0" smtClean="0">
                <a:solidFill>
                  <a:srgbClr val="FF0000"/>
                </a:solidFill>
              </a:rPr>
              <a:t>y</a:t>
            </a:r>
            <a:r>
              <a:rPr lang="cs-CZ" sz="1600" dirty="0" smtClean="0">
                <a:solidFill>
                  <a:srgbClr val="813763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1600" dirty="0" smtClean="0">
                <a:solidFill>
                  <a:srgbClr val="813763"/>
                </a:solidFill>
              </a:rPr>
              <a:t>Pokud slovo patří mezi </a:t>
            </a:r>
            <a:r>
              <a:rPr lang="cs-CZ" sz="1600" dirty="0" smtClean="0">
                <a:solidFill>
                  <a:srgbClr val="FF0000"/>
                </a:solidFill>
              </a:rPr>
              <a:t>vyjmenovaná</a:t>
            </a:r>
            <a:r>
              <a:rPr lang="cs-CZ" sz="1600" dirty="0" smtClean="0">
                <a:solidFill>
                  <a:srgbClr val="813763"/>
                </a:solidFill>
              </a:rPr>
              <a:t> (nebo slova k nim </a:t>
            </a:r>
            <a:r>
              <a:rPr lang="cs-CZ" sz="1600" dirty="0" smtClean="0">
                <a:solidFill>
                  <a:srgbClr val="FF0000"/>
                </a:solidFill>
              </a:rPr>
              <a:t>příbuzná</a:t>
            </a:r>
            <a:r>
              <a:rPr lang="cs-CZ" sz="1600" dirty="0" smtClean="0">
                <a:solidFill>
                  <a:srgbClr val="813763"/>
                </a:solidFill>
              </a:rPr>
              <a:t>), píšeme __, pokud k vyjmenovaným slovům nepatří, píšeme __ .</a:t>
            </a:r>
          </a:p>
        </p:txBody>
      </p:sp>
      <p:pic>
        <p:nvPicPr>
          <p:cNvPr id="6" name="Picture 3" descr="C:\Program Files (x86)\Microsoft Office\MEDIA\CAGCAT10\j029357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2367">
            <a:off x="8024093" y="2928382"/>
            <a:ext cx="979094" cy="98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koukalova\AppData\Local\Microsoft\Windows\Temporary Internet Files\Content.IE5\4KEP3VBJ\MC90028343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1934">
            <a:off x="169459" y="1554458"/>
            <a:ext cx="937547" cy="9262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042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26.3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06687" y="1055544"/>
            <a:ext cx="36457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813763"/>
                </a:solidFill>
              </a:rPr>
              <a:t>Vyjmenovaná slova po L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1373874" y="1636882"/>
            <a:ext cx="1381558" cy="738664"/>
            <a:chOff x="899592" y="1968974"/>
            <a:chExt cx="1381558" cy="738664"/>
          </a:xfrm>
        </p:grpSpPr>
        <p:sp>
          <p:nvSpPr>
            <p:cNvPr id="5" name="TextovéPole 4"/>
            <p:cNvSpPr txBox="1"/>
            <p:nvPr/>
          </p:nvSpPr>
          <p:spPr>
            <a:xfrm>
              <a:off x="899592" y="1968974"/>
              <a:ext cx="1052736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slyšet</a:t>
              </a:r>
            </a:p>
            <a:p>
              <a:endParaRPr lang="cs-CZ" b="1" dirty="0" smtClean="0">
                <a:solidFill>
                  <a:srgbClr val="813763"/>
                </a:solidFill>
              </a:endParaRPr>
            </a:p>
          </p:txBody>
        </p:sp>
        <p:pic>
          <p:nvPicPr>
            <p:cNvPr id="2051" name="Picture 3" descr="C:\Users\koukalova\AppData\Local\Microsoft\Windows\Temporary Internet Files\Content.IE5\2GUVTHYU\MC900238192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328" y="1999226"/>
              <a:ext cx="328822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Skupina 9"/>
          <p:cNvGrpSpPr/>
          <p:nvPr/>
        </p:nvGrpSpPr>
        <p:grpSpPr>
          <a:xfrm>
            <a:off x="268431" y="2062987"/>
            <a:ext cx="1815165" cy="573319"/>
            <a:chOff x="465985" y="2772171"/>
            <a:chExt cx="1815165" cy="573319"/>
          </a:xfrm>
        </p:grpSpPr>
        <p:sp>
          <p:nvSpPr>
            <p:cNvPr id="9" name="TextovéPole 8"/>
            <p:cNvSpPr txBox="1"/>
            <p:nvPr/>
          </p:nvSpPr>
          <p:spPr>
            <a:xfrm>
              <a:off x="971600" y="2787774"/>
              <a:ext cx="130955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mlýn</a:t>
              </a:r>
            </a:p>
          </p:txBody>
        </p:sp>
        <p:pic>
          <p:nvPicPr>
            <p:cNvPr id="2052" name="Picture 4" descr="C:\Users\koukalova\AppData\Local\Microsoft\Windows\Temporary Internet Files\Content.IE5\YD097AN7\MC900312336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985" y="2772171"/>
              <a:ext cx="505615" cy="573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Skupina 11"/>
          <p:cNvGrpSpPr/>
          <p:nvPr/>
        </p:nvGrpSpPr>
        <p:grpSpPr>
          <a:xfrm>
            <a:off x="1539734" y="2349646"/>
            <a:ext cx="2102574" cy="751785"/>
            <a:chOff x="858416" y="3442788"/>
            <a:chExt cx="2102574" cy="751785"/>
          </a:xfrm>
        </p:grpSpPr>
        <p:sp>
          <p:nvSpPr>
            <p:cNvPr id="11" name="TextovéPole 10"/>
            <p:cNvSpPr txBox="1"/>
            <p:nvPr/>
          </p:nvSpPr>
          <p:spPr>
            <a:xfrm>
              <a:off x="858416" y="3587849"/>
              <a:ext cx="18002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blýskat</a:t>
              </a:r>
              <a:r>
                <a:rPr lang="cs-CZ" sz="2400" b="1" dirty="0" smtClean="0">
                  <a:solidFill>
                    <a:srgbClr val="813763"/>
                  </a:solidFill>
                </a:rPr>
                <a:t> </a:t>
              </a:r>
              <a:r>
                <a:rPr lang="cs-CZ" sz="2400" dirty="0" smtClean="0">
                  <a:solidFill>
                    <a:srgbClr val="813763"/>
                  </a:solidFill>
                </a:rPr>
                <a:t>se</a:t>
              </a:r>
            </a:p>
          </p:txBody>
        </p:sp>
        <p:pic>
          <p:nvPicPr>
            <p:cNvPr id="2053" name="Picture 5" descr="C:\Users\koukalova\AppData\Local\Microsoft\Windows\Temporary Internet Files\Content.IE5\FIQWKW65\MC900441735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205" y="3442788"/>
              <a:ext cx="751785" cy="751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ovéPole 12"/>
          <p:cNvSpPr txBox="1"/>
          <p:nvPr/>
        </p:nvSpPr>
        <p:spPr>
          <a:xfrm>
            <a:off x="733812" y="3020151"/>
            <a:ext cx="12801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813763"/>
                </a:solidFill>
              </a:rPr>
              <a:t>polykat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1392817" y="3307246"/>
            <a:ext cx="2104660" cy="703308"/>
            <a:chOff x="1392817" y="3307246"/>
            <a:chExt cx="2104660" cy="703308"/>
          </a:xfrm>
        </p:grpSpPr>
        <p:pic>
          <p:nvPicPr>
            <p:cNvPr id="2058" name="Picture 10" descr="C:\Users\koukalova\AppData\Local\Microsoft\Windows\Temporary Internet Files\Content.IE5\65Y3XNKU\MP900289723[1]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7764" y="3307246"/>
              <a:ext cx="1049713" cy="70330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ovéPole 13"/>
            <p:cNvSpPr txBox="1"/>
            <p:nvPr/>
          </p:nvSpPr>
          <p:spPr>
            <a:xfrm>
              <a:off x="1392817" y="3407601"/>
              <a:ext cx="138155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plynout</a:t>
              </a: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521238" y="3761139"/>
            <a:ext cx="1716662" cy="699541"/>
            <a:chOff x="682539" y="3887836"/>
            <a:chExt cx="1716662" cy="699541"/>
          </a:xfrm>
        </p:grpSpPr>
        <p:pic>
          <p:nvPicPr>
            <p:cNvPr id="2061" name="Picture 13" descr="C:\Users\koukalova\AppData\Local\Microsoft\Windows\Temporary Internet Files\Content.IE5\YD097AN7\MC900437322[1]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539" y="3887836"/>
              <a:ext cx="502337" cy="6995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ovéPole 15"/>
            <p:cNvSpPr txBox="1"/>
            <p:nvPr/>
          </p:nvSpPr>
          <p:spPr>
            <a:xfrm>
              <a:off x="1192161" y="4110910"/>
              <a:ext cx="120704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plýtvat</a:t>
              </a:r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1539734" y="4445878"/>
            <a:ext cx="1580532" cy="476467"/>
            <a:chOff x="1539734" y="4445878"/>
            <a:chExt cx="1580532" cy="476467"/>
          </a:xfrm>
        </p:grpSpPr>
        <p:pic>
          <p:nvPicPr>
            <p:cNvPr id="2062" name="Picture 14" descr="C:\Program Files (x86)\Microsoft Office\MEDIA\CAGCAT10\j0286034.wm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0779" y="4445878"/>
              <a:ext cx="459487" cy="4425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ovéPole 17"/>
            <p:cNvSpPr txBox="1"/>
            <p:nvPr/>
          </p:nvSpPr>
          <p:spPr>
            <a:xfrm>
              <a:off x="1539734" y="4460680"/>
              <a:ext cx="145820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vzlykat</a:t>
              </a:r>
            </a:p>
          </p:txBody>
        </p:sp>
      </p:grpSp>
      <p:sp>
        <p:nvSpPr>
          <p:cNvPr id="23" name="TextovéPole 22"/>
          <p:cNvSpPr txBox="1"/>
          <p:nvPr/>
        </p:nvSpPr>
        <p:spPr>
          <a:xfrm>
            <a:off x="5733847" y="1616925"/>
            <a:ext cx="7593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813763"/>
                </a:solidFill>
              </a:rPr>
              <a:t>lysý</a:t>
            </a:r>
          </a:p>
        </p:txBody>
      </p:sp>
      <p:grpSp>
        <p:nvGrpSpPr>
          <p:cNvPr id="25" name="Skupina 24"/>
          <p:cNvGrpSpPr/>
          <p:nvPr/>
        </p:nvGrpSpPr>
        <p:grpSpPr>
          <a:xfrm>
            <a:off x="6156176" y="1843841"/>
            <a:ext cx="2016224" cy="881697"/>
            <a:chOff x="6012160" y="2235065"/>
            <a:chExt cx="2016224" cy="881697"/>
          </a:xfrm>
        </p:grpSpPr>
        <p:sp>
          <p:nvSpPr>
            <p:cNvPr id="24" name="TextovéPole 23"/>
            <p:cNvSpPr txBox="1"/>
            <p:nvPr/>
          </p:nvSpPr>
          <p:spPr>
            <a:xfrm>
              <a:off x="6012160" y="2494707"/>
              <a:ext cx="201622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lýtko</a:t>
              </a:r>
            </a:p>
          </p:txBody>
        </p:sp>
        <p:pic>
          <p:nvPicPr>
            <p:cNvPr id="2063" name="Picture 15" descr="C:\Users\koukalova\AppData\Local\Microsoft\Windows\Temporary Internet Files\Content.IE5\GLUNXXBA\MP900422533[1].jpg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682" b="19641"/>
            <a:stretch/>
          </p:blipFill>
          <p:spPr bwMode="auto">
            <a:xfrm>
              <a:off x="6948264" y="2235065"/>
              <a:ext cx="936104" cy="8816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Skupina 26"/>
          <p:cNvGrpSpPr/>
          <p:nvPr/>
        </p:nvGrpSpPr>
        <p:grpSpPr>
          <a:xfrm>
            <a:off x="5230599" y="2309422"/>
            <a:ext cx="1518732" cy="1018660"/>
            <a:chOff x="5285516" y="2561376"/>
            <a:chExt cx="1572796" cy="1018660"/>
          </a:xfrm>
        </p:grpSpPr>
        <p:pic>
          <p:nvPicPr>
            <p:cNvPr id="2064" name="Picture 16" descr="C:\Users\koukalova\AppData\Local\Microsoft\Windows\Temporary Internet Files\Content.IE5\17BKHJPJ\MP900309634[1]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5516" y="2561376"/>
              <a:ext cx="726644" cy="101866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ovéPole 25"/>
            <p:cNvSpPr txBox="1"/>
            <p:nvPr/>
          </p:nvSpPr>
          <p:spPr>
            <a:xfrm>
              <a:off x="6012160" y="2956372"/>
              <a:ext cx="8461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lýko</a:t>
              </a:r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6423516" y="3095646"/>
            <a:ext cx="1604868" cy="731318"/>
            <a:chOff x="6340798" y="3095763"/>
            <a:chExt cx="1604868" cy="731318"/>
          </a:xfrm>
        </p:grpSpPr>
        <p:pic>
          <p:nvPicPr>
            <p:cNvPr id="2065" name="Picture 17" descr="C:\Users\koukalova\AppData\Local\Microsoft\Windows\Temporary Internet Files\Content.IE5\GLUNXXBA\MC900320482[1].wmf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1964" y="3095763"/>
              <a:ext cx="1153702" cy="731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ovéPole 27"/>
            <p:cNvSpPr txBox="1"/>
            <p:nvPr/>
          </p:nvSpPr>
          <p:spPr>
            <a:xfrm>
              <a:off x="6340798" y="3166083"/>
              <a:ext cx="75148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lyže</a:t>
              </a:r>
            </a:p>
          </p:txBody>
        </p:sp>
      </p:grpSp>
      <p:grpSp>
        <p:nvGrpSpPr>
          <p:cNvPr id="31" name="Skupina 30"/>
          <p:cNvGrpSpPr/>
          <p:nvPr/>
        </p:nvGrpSpPr>
        <p:grpSpPr>
          <a:xfrm>
            <a:off x="5409264" y="3709623"/>
            <a:ext cx="2042268" cy="819598"/>
            <a:chOff x="5409264" y="3709623"/>
            <a:chExt cx="2042268" cy="819598"/>
          </a:xfrm>
        </p:grpSpPr>
        <p:sp>
          <p:nvSpPr>
            <p:cNvPr id="30" name="TextovéPole 29"/>
            <p:cNvSpPr txBox="1"/>
            <p:nvPr/>
          </p:nvSpPr>
          <p:spPr>
            <a:xfrm>
              <a:off x="6113529" y="3826964"/>
              <a:ext cx="133800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pelyněk</a:t>
              </a:r>
            </a:p>
          </p:txBody>
        </p:sp>
        <p:pic>
          <p:nvPicPr>
            <p:cNvPr id="2066" name="Picture 18" descr="C:\Users\koukalova\AppData\Local\Microsoft\Windows\Temporary Internet Files\Content.IE5\65Y3XNKU\MC900383076[1].wmf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9264" y="3709623"/>
              <a:ext cx="765759" cy="81959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49" name="Skupina 2048"/>
          <p:cNvGrpSpPr/>
          <p:nvPr/>
        </p:nvGrpSpPr>
        <p:grpSpPr>
          <a:xfrm>
            <a:off x="6588224" y="4280038"/>
            <a:ext cx="1656183" cy="713649"/>
            <a:chOff x="6588224" y="4280038"/>
            <a:chExt cx="1656183" cy="713649"/>
          </a:xfrm>
        </p:grpSpPr>
        <p:sp>
          <p:nvSpPr>
            <p:cNvPr id="2048" name="TextovéPole 2047"/>
            <p:cNvSpPr txBox="1"/>
            <p:nvPr/>
          </p:nvSpPr>
          <p:spPr>
            <a:xfrm>
              <a:off x="6588224" y="4445878"/>
              <a:ext cx="10801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rgbClr val="813763"/>
                  </a:solidFill>
                </a:rPr>
                <a:t>plyš</a:t>
              </a:r>
            </a:p>
          </p:txBody>
        </p:sp>
        <p:pic>
          <p:nvPicPr>
            <p:cNvPr id="2067" name="Picture 19" descr="C:\Users\koukalova\AppData\Local\Microsoft\Windows\Temporary Internet Files\Content.IE5\YD097AN7\MP900405496[1]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5298" y="4280038"/>
              <a:ext cx="999109" cy="71364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347614"/>
            <a:ext cx="8424936" cy="2893100"/>
          </a:xfrm>
          <a:prstGeom prst="rect">
            <a:avLst/>
          </a:prstGeom>
          <a:solidFill>
            <a:schemeClr val="bg1"/>
          </a:solidFill>
          <a:ln w="19050">
            <a:solidFill>
              <a:srgbClr val="99FF33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813763"/>
                </a:solidFill>
              </a:rPr>
              <a:t>Pozor na slova: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</a:rPr>
              <a:t>mlýn </a:t>
            </a:r>
            <a:r>
              <a:rPr lang="cs-CZ" dirty="0" smtClean="0">
                <a:solidFill>
                  <a:srgbClr val="813763"/>
                </a:solidFill>
              </a:rPr>
              <a:t>= místo, kde se mele</a:t>
            </a:r>
            <a:r>
              <a:rPr lang="cs-CZ" dirty="0" smtClean="0">
                <a:solidFill>
                  <a:srgbClr val="00B0F0"/>
                </a:solidFill>
              </a:rPr>
              <a:t>		</a:t>
            </a:r>
            <a:r>
              <a:rPr lang="cs-CZ" dirty="0" smtClean="0">
                <a:solidFill>
                  <a:srgbClr val="813763"/>
                </a:solidFill>
              </a:rPr>
              <a:t>x</a:t>
            </a:r>
            <a:r>
              <a:rPr lang="cs-CZ" dirty="0" smtClean="0">
                <a:solidFill>
                  <a:srgbClr val="00B0F0"/>
                </a:solidFill>
              </a:rPr>
              <a:t>	mlít</a:t>
            </a:r>
            <a:r>
              <a:rPr lang="cs-CZ" dirty="0" smtClean="0">
                <a:solidFill>
                  <a:srgbClr val="813763"/>
                </a:solidFill>
              </a:rPr>
              <a:t> = drtit zrno na mouku, není 						příbuzné ke slovu mlýn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</a:rPr>
              <a:t>blýská se</a:t>
            </a:r>
            <a:r>
              <a:rPr lang="cs-CZ" dirty="0" smtClean="0">
                <a:solidFill>
                  <a:srgbClr val="813763"/>
                </a:solidFill>
              </a:rPr>
              <a:t> = létají blesky, něco se třpytí	x 	</a:t>
            </a:r>
            <a:r>
              <a:rPr lang="cs-CZ" dirty="0" smtClean="0">
                <a:solidFill>
                  <a:srgbClr val="00B0F0"/>
                </a:solidFill>
              </a:rPr>
              <a:t>blízká</a:t>
            </a:r>
            <a:r>
              <a:rPr lang="cs-CZ" dirty="0" smtClean="0">
                <a:solidFill>
                  <a:srgbClr val="813763"/>
                </a:solidFill>
              </a:rPr>
              <a:t> = nedaleká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</a:rPr>
              <a:t>lysá</a:t>
            </a:r>
            <a:r>
              <a:rPr lang="cs-CZ" dirty="0" smtClean="0">
                <a:solidFill>
                  <a:srgbClr val="813763"/>
                </a:solidFill>
              </a:rPr>
              <a:t> = holá			x 	</a:t>
            </a:r>
            <a:r>
              <a:rPr lang="cs-CZ" dirty="0" smtClean="0">
                <a:solidFill>
                  <a:srgbClr val="00B0F0"/>
                </a:solidFill>
              </a:rPr>
              <a:t>lísá se </a:t>
            </a:r>
            <a:r>
              <a:rPr lang="cs-CZ" dirty="0" smtClean="0">
                <a:solidFill>
                  <a:srgbClr val="813763"/>
                </a:solidFill>
              </a:rPr>
              <a:t>= tulí se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</a:rPr>
              <a:t>lyska</a:t>
            </a:r>
            <a:r>
              <a:rPr lang="cs-CZ" dirty="0" smtClean="0">
                <a:solidFill>
                  <a:srgbClr val="813763"/>
                </a:solidFill>
              </a:rPr>
              <a:t> = kachna 			x 	</a:t>
            </a:r>
            <a:r>
              <a:rPr lang="cs-CZ" dirty="0" smtClean="0">
                <a:solidFill>
                  <a:srgbClr val="00B0F0"/>
                </a:solidFill>
              </a:rPr>
              <a:t>líska</a:t>
            </a:r>
            <a:r>
              <a:rPr lang="cs-CZ" dirty="0" smtClean="0">
                <a:solidFill>
                  <a:srgbClr val="813763"/>
                </a:solidFill>
              </a:rPr>
              <a:t> = strom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</a:rPr>
              <a:t>lýčený </a:t>
            </a:r>
            <a:r>
              <a:rPr lang="cs-CZ" dirty="0" smtClean="0">
                <a:solidFill>
                  <a:srgbClr val="813763"/>
                </a:solidFill>
              </a:rPr>
              <a:t>(provaz) = vyrobený z lýka 	x 	</a:t>
            </a:r>
            <a:r>
              <a:rPr lang="cs-CZ" dirty="0" smtClean="0">
                <a:solidFill>
                  <a:srgbClr val="00B0F0"/>
                </a:solidFill>
              </a:rPr>
              <a:t>líčený</a:t>
            </a:r>
            <a:r>
              <a:rPr lang="cs-CZ" dirty="0" smtClean="0">
                <a:solidFill>
                  <a:srgbClr val="813763"/>
                </a:solidFill>
              </a:rPr>
              <a:t> (příběh) = vyprávěný příběh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6179" y="1032495"/>
            <a:ext cx="8064896" cy="3754874"/>
          </a:xfrm>
          <a:prstGeom prst="rect">
            <a:avLst/>
          </a:prstGeom>
          <a:solidFill>
            <a:schemeClr val="bg1"/>
          </a:solidFill>
          <a:ln w="19050">
            <a:solidFill>
              <a:srgbClr val="99FF33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813763"/>
                </a:solidFill>
              </a:rPr>
              <a:t>Doplň i, </a:t>
            </a:r>
            <a:r>
              <a:rPr lang="cs-CZ" sz="1400" b="1" dirty="0" smtClean="0">
                <a:solidFill>
                  <a:srgbClr val="813763"/>
                </a:solidFill>
              </a:rPr>
              <a:t>í / y</a:t>
            </a:r>
            <a:r>
              <a:rPr lang="cs-CZ" sz="1400" b="1" dirty="0">
                <a:solidFill>
                  <a:srgbClr val="813763"/>
                </a:solidFill>
              </a:rPr>
              <a:t>, ý: </a:t>
            </a:r>
          </a:p>
          <a:p>
            <a:r>
              <a:rPr lang="cs-CZ" sz="1400" dirty="0">
                <a:solidFill>
                  <a:srgbClr val="813763"/>
                </a:solidFill>
              </a:rPr>
              <a:t>Petr je </a:t>
            </a:r>
            <a:r>
              <a:rPr lang="cs-CZ" sz="1400" dirty="0" err="1">
                <a:solidFill>
                  <a:srgbClr val="813763"/>
                </a:solidFill>
              </a:rPr>
              <a:t>l_ný</a:t>
            </a:r>
            <a:r>
              <a:rPr lang="cs-CZ" sz="1400" dirty="0">
                <a:solidFill>
                  <a:srgbClr val="813763"/>
                </a:solidFill>
              </a:rPr>
              <a:t> žák. </a:t>
            </a:r>
            <a:r>
              <a:rPr lang="cs-CZ" sz="1400" dirty="0" err="1">
                <a:solidFill>
                  <a:srgbClr val="813763"/>
                </a:solidFill>
              </a:rPr>
              <a:t>Sl_ším</a:t>
            </a:r>
            <a:r>
              <a:rPr lang="cs-CZ" sz="1400" dirty="0">
                <a:solidFill>
                  <a:srgbClr val="813763"/>
                </a:solidFill>
              </a:rPr>
              <a:t> houkat sovu. Maminka se krásně </a:t>
            </a:r>
            <a:r>
              <a:rPr lang="cs-CZ" sz="1400" dirty="0" err="1">
                <a:solidFill>
                  <a:srgbClr val="813763"/>
                </a:solidFill>
              </a:rPr>
              <a:t>l_čí</a:t>
            </a:r>
            <a:r>
              <a:rPr lang="cs-CZ" sz="1400" dirty="0">
                <a:solidFill>
                  <a:srgbClr val="813763"/>
                </a:solidFill>
              </a:rPr>
              <a:t>. Kéž bych dostal jahodové lízátko. Stromy mají pod kůrou </a:t>
            </a:r>
            <a:r>
              <a:rPr lang="cs-CZ" sz="1400" dirty="0" err="1">
                <a:solidFill>
                  <a:srgbClr val="813763"/>
                </a:solidFill>
              </a:rPr>
              <a:t>l_ko</a:t>
            </a:r>
            <a:r>
              <a:rPr lang="cs-CZ" sz="1400" dirty="0">
                <a:solidFill>
                  <a:srgbClr val="813763"/>
                </a:solidFill>
              </a:rPr>
              <a:t>. Ve starém </a:t>
            </a:r>
            <a:r>
              <a:rPr lang="cs-CZ" sz="1400" dirty="0" err="1">
                <a:solidFill>
                  <a:srgbClr val="813763"/>
                </a:solidFill>
              </a:rPr>
              <a:t>ml_ně</a:t>
            </a:r>
            <a:r>
              <a:rPr lang="cs-CZ" sz="1400" dirty="0">
                <a:solidFill>
                  <a:srgbClr val="813763"/>
                </a:solidFill>
              </a:rPr>
              <a:t> u řeky prý straší, ozývá se z něj tesklivý </a:t>
            </a:r>
            <a:r>
              <a:rPr lang="cs-CZ" sz="1400" dirty="0" err="1">
                <a:solidFill>
                  <a:srgbClr val="813763"/>
                </a:solidFill>
              </a:rPr>
              <a:t>vzl_kot</a:t>
            </a:r>
            <a:r>
              <a:rPr lang="cs-CZ" sz="1400" dirty="0">
                <a:solidFill>
                  <a:srgbClr val="813763"/>
                </a:solidFill>
              </a:rPr>
              <a:t>. Včela mě štípla do </a:t>
            </a:r>
            <a:r>
              <a:rPr lang="cs-CZ" sz="1400" dirty="0" err="1">
                <a:solidFill>
                  <a:srgbClr val="813763"/>
                </a:solidFill>
              </a:rPr>
              <a:t>l_tka</a:t>
            </a:r>
            <a:r>
              <a:rPr lang="cs-CZ" sz="1400" dirty="0">
                <a:solidFill>
                  <a:srgbClr val="813763"/>
                </a:solidFill>
              </a:rPr>
              <a:t>. Můžu si půjčit tvoje </a:t>
            </a:r>
            <a:r>
              <a:rPr lang="cs-CZ" sz="1400" dirty="0" err="1">
                <a:solidFill>
                  <a:srgbClr val="813763"/>
                </a:solidFill>
              </a:rPr>
              <a:t>l_že</a:t>
            </a:r>
            <a:r>
              <a:rPr lang="cs-CZ" sz="1400" dirty="0">
                <a:solidFill>
                  <a:srgbClr val="813763"/>
                </a:solidFill>
              </a:rPr>
              <a:t>? Při bouřce se </a:t>
            </a:r>
            <a:r>
              <a:rPr lang="cs-CZ" sz="1400" dirty="0" err="1">
                <a:solidFill>
                  <a:srgbClr val="813763"/>
                </a:solidFill>
              </a:rPr>
              <a:t>bl_skalo</a:t>
            </a:r>
            <a:r>
              <a:rPr lang="cs-CZ" sz="1400" dirty="0">
                <a:solidFill>
                  <a:srgbClr val="813763"/>
                </a:solidFill>
              </a:rPr>
              <a:t>. Když mám angínu, nemůžu dobře </a:t>
            </a:r>
            <a:r>
              <a:rPr lang="cs-CZ" sz="1400" dirty="0" err="1">
                <a:solidFill>
                  <a:srgbClr val="813763"/>
                </a:solidFill>
              </a:rPr>
              <a:t>pol_kat</a:t>
            </a:r>
            <a:r>
              <a:rPr lang="cs-CZ" sz="1400" dirty="0">
                <a:solidFill>
                  <a:srgbClr val="813763"/>
                </a:solidFill>
              </a:rPr>
              <a:t>. Můj oblíbený medvídek je vyrobený z </a:t>
            </a:r>
            <a:r>
              <a:rPr lang="cs-CZ" sz="1400" dirty="0" err="1">
                <a:solidFill>
                  <a:srgbClr val="813763"/>
                </a:solidFill>
              </a:rPr>
              <a:t>pl_še</a:t>
            </a:r>
            <a:r>
              <a:rPr lang="cs-CZ" sz="1400" dirty="0">
                <a:solidFill>
                  <a:srgbClr val="813763"/>
                </a:solidFill>
              </a:rPr>
              <a:t>. Na </a:t>
            </a:r>
            <a:r>
              <a:rPr lang="cs-CZ" sz="1400" dirty="0" err="1">
                <a:solidFill>
                  <a:srgbClr val="813763"/>
                </a:solidFill>
              </a:rPr>
              <a:t>l_sce</a:t>
            </a:r>
            <a:r>
              <a:rPr lang="cs-CZ" sz="1400" dirty="0">
                <a:solidFill>
                  <a:srgbClr val="813763"/>
                </a:solidFill>
              </a:rPr>
              <a:t> rostou oříšky. </a:t>
            </a:r>
            <a:r>
              <a:rPr lang="cs-CZ" sz="1400" dirty="0" err="1">
                <a:solidFill>
                  <a:srgbClr val="813763"/>
                </a:solidFill>
              </a:rPr>
              <a:t>Nepl_tvej</a:t>
            </a:r>
            <a:r>
              <a:rPr lang="cs-CZ" sz="1400" dirty="0">
                <a:solidFill>
                  <a:srgbClr val="813763"/>
                </a:solidFill>
              </a:rPr>
              <a:t> vodou!  </a:t>
            </a:r>
            <a:r>
              <a:rPr lang="cs-CZ" sz="1400" dirty="0" err="1" smtClean="0">
                <a:solidFill>
                  <a:srgbClr val="813763"/>
                </a:solidFill>
              </a:rPr>
              <a:t>Pel_něk</a:t>
            </a:r>
            <a:r>
              <a:rPr lang="cs-CZ" sz="1400" dirty="0" smtClean="0">
                <a:solidFill>
                  <a:srgbClr val="813763"/>
                </a:solidFill>
              </a:rPr>
              <a:t> je bylina s hořkou chutí.</a:t>
            </a:r>
            <a:endParaRPr lang="cs-CZ" sz="1400" dirty="0">
              <a:solidFill>
                <a:srgbClr val="813763"/>
              </a:solidFill>
            </a:endParaRPr>
          </a:p>
          <a:p>
            <a:r>
              <a:rPr lang="cs-CZ" sz="1400" b="1" dirty="0">
                <a:solidFill>
                  <a:srgbClr val="813763"/>
                </a:solidFill>
              </a:rPr>
              <a:t>Najdi v článku větu rozkazovací, přací a tázací. </a:t>
            </a:r>
          </a:p>
          <a:p>
            <a:endParaRPr lang="cs-CZ" sz="1400" b="1" dirty="0">
              <a:solidFill>
                <a:srgbClr val="813763"/>
              </a:solidFill>
            </a:endParaRPr>
          </a:p>
          <a:p>
            <a:r>
              <a:rPr lang="cs-CZ" sz="1400" b="1" dirty="0">
                <a:solidFill>
                  <a:srgbClr val="813763"/>
                </a:solidFill>
              </a:rPr>
              <a:t>Spoj slova příbuzná s vyjmenovanými slovy:</a:t>
            </a:r>
          </a:p>
          <a:p>
            <a:pPr>
              <a:lnSpc>
                <a:spcPct val="150000"/>
              </a:lnSpc>
            </a:pPr>
            <a:r>
              <a:rPr lang="cs-CZ" sz="1400" b="1" dirty="0">
                <a:solidFill>
                  <a:srgbClr val="813763"/>
                </a:solidFill>
              </a:rPr>
              <a:t>lysý		slyšet		mlýn		blýskat se		lyže</a:t>
            </a:r>
          </a:p>
          <a:p>
            <a:pPr>
              <a:lnSpc>
                <a:spcPct val="150000"/>
              </a:lnSpc>
            </a:pPr>
            <a:r>
              <a:rPr lang="cs-CZ" sz="1400" dirty="0">
                <a:solidFill>
                  <a:srgbClr val="813763"/>
                </a:solidFill>
              </a:rPr>
              <a:t>		lyska	lyžař				mlynářka</a:t>
            </a:r>
          </a:p>
          <a:p>
            <a:pPr>
              <a:lnSpc>
                <a:spcPct val="150000"/>
              </a:lnSpc>
            </a:pPr>
            <a:r>
              <a:rPr lang="cs-CZ" sz="1400" dirty="0">
                <a:solidFill>
                  <a:srgbClr val="813763"/>
                </a:solidFill>
              </a:rPr>
              <a:t>	blýskavice			nedoslýchavý		</a:t>
            </a:r>
          </a:p>
          <a:p>
            <a:pPr>
              <a:lnSpc>
                <a:spcPct val="150000"/>
              </a:lnSpc>
            </a:pPr>
            <a:r>
              <a:rPr lang="cs-CZ" sz="1400" dirty="0">
                <a:solidFill>
                  <a:srgbClr val="813763"/>
                </a:solidFill>
              </a:rPr>
              <a:t>		 lyžařský 				mlýnice</a:t>
            </a:r>
          </a:p>
          <a:p>
            <a:pPr>
              <a:lnSpc>
                <a:spcPct val="150000"/>
              </a:lnSpc>
            </a:pPr>
            <a:r>
              <a:rPr lang="cs-CZ" sz="1400" dirty="0">
                <a:solidFill>
                  <a:srgbClr val="813763"/>
                </a:solidFill>
              </a:rPr>
              <a:t>mlýnský				blýskavý			uslyšet</a:t>
            </a:r>
          </a:p>
          <a:p>
            <a:pPr>
              <a:lnSpc>
                <a:spcPct val="150000"/>
              </a:lnSpc>
            </a:pPr>
            <a:r>
              <a:rPr lang="cs-CZ" sz="1400" dirty="0">
                <a:solidFill>
                  <a:srgbClr val="813763"/>
                </a:solidFill>
              </a:rPr>
              <a:t>			lysina					</a:t>
            </a:r>
            <a:r>
              <a:rPr lang="cs-CZ" sz="1400" dirty="0" smtClean="0">
                <a:solidFill>
                  <a:srgbClr val="813763"/>
                </a:solidFill>
              </a:rPr>
              <a:t>mlýnek</a:t>
            </a:r>
            <a:endParaRPr lang="cs-CZ" sz="1400" dirty="0">
              <a:solidFill>
                <a:srgbClr val="813763"/>
              </a:solidFill>
            </a:endParaRPr>
          </a:p>
        </p:txBody>
      </p:sp>
      <p:pic>
        <p:nvPicPr>
          <p:cNvPr id="1027" name="Picture 3" descr="C:\Users\koukalova\AppData\Local\Microsoft\Windows\Temporary Internet Files\Content.IE5\65Y3XNKU\MC9002381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717" y="3247916"/>
            <a:ext cx="788715" cy="97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ukalova\AppData\Local\Microsoft\Windows\Temporary Internet Files\Content.IE5\F8A7O34W\MC90044654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211710"/>
            <a:ext cx="861365" cy="85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koukalova\AppData\Local\Microsoft\Windows\Temporary Internet Files\Content.IE5\2GUVTHYU\MP90044229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89" y="3175663"/>
            <a:ext cx="634380" cy="9515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ukalova\AppData\Local\Microsoft\Windows\Temporary Internet Files\Content.IE5\65Y3XNKU\MC90037101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389" y="555526"/>
            <a:ext cx="720080" cy="76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oukalova\AppData\Local\Microsoft\Windows\Temporary Internet Files\Content.IE5\2GUVTHYU\MC90042444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23492"/>
            <a:ext cx="1224136" cy="5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30425" y="4804946"/>
            <a:ext cx="72761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813763"/>
                </a:solidFill>
                <a:hlinkClick r:id="rId8"/>
              </a:rPr>
              <a:t>http://www.pripravy.estranky.cz/clanky/vyjmenovana-slova-po-l---procvicovani.html</a:t>
            </a:r>
            <a:endParaRPr lang="cs-CZ" sz="1600" dirty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209700"/>
            <a:ext cx="7056784" cy="3416320"/>
          </a:xfrm>
          <a:prstGeom prst="rect">
            <a:avLst/>
          </a:prstGeom>
          <a:solidFill>
            <a:schemeClr val="bg1"/>
          </a:solidFill>
          <a:ln w="19050">
            <a:solidFill>
              <a:srgbClr val="99FF33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Vysvětli, co znamenají slova: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lýkožrout, plynoměr, mlýnice, nedoslýchavý, neslýchaný</a:t>
            </a:r>
          </a:p>
          <a:p>
            <a:endParaRPr lang="cs-CZ" dirty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Vezmi si atlas rostlin a napiš, co jsi zjistil o rostlině jménem pelyněk.</a:t>
            </a:r>
          </a:p>
          <a:p>
            <a:endParaRPr lang="cs-CZ" b="1" dirty="0">
              <a:solidFill>
                <a:srgbClr val="813763"/>
              </a:solidFill>
            </a:endParaRPr>
          </a:p>
          <a:p>
            <a:endParaRPr lang="cs-CZ" b="1" dirty="0" smtClean="0">
              <a:solidFill>
                <a:srgbClr val="813763"/>
              </a:solidFill>
            </a:endParaRPr>
          </a:p>
          <a:p>
            <a:endParaRPr lang="cs-CZ" b="1" dirty="0">
              <a:solidFill>
                <a:srgbClr val="813763"/>
              </a:solidFill>
            </a:endParaRPr>
          </a:p>
          <a:p>
            <a:endParaRPr lang="cs-CZ" b="1" dirty="0" smtClean="0">
              <a:solidFill>
                <a:srgbClr val="813763"/>
              </a:solidFill>
            </a:endParaRPr>
          </a:p>
          <a:p>
            <a:endParaRPr lang="cs-CZ" b="1" dirty="0">
              <a:solidFill>
                <a:srgbClr val="813763"/>
              </a:solidFill>
            </a:endParaRPr>
          </a:p>
          <a:p>
            <a:endParaRPr lang="cs-CZ" b="1" dirty="0" smtClean="0">
              <a:solidFill>
                <a:srgbClr val="813763"/>
              </a:solidFill>
            </a:endParaRPr>
          </a:p>
          <a:p>
            <a:endParaRPr lang="cs-CZ" b="1" dirty="0">
              <a:solidFill>
                <a:srgbClr val="813763"/>
              </a:solidFill>
            </a:endParaRPr>
          </a:p>
          <a:p>
            <a:endParaRPr lang="cs-CZ" b="1" dirty="0" smtClean="0">
              <a:solidFill>
                <a:srgbClr val="813763"/>
              </a:solidFill>
            </a:endParaRPr>
          </a:p>
        </p:txBody>
      </p:sp>
      <p:pic>
        <p:nvPicPr>
          <p:cNvPr id="2050" name="Picture 2" descr="C:\Users\koukalova\AppData\Local\Microsoft\Windows\Temporary Internet Files\Content.IE5\F8A7O34W\MC9000234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91059"/>
            <a:ext cx="1653201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oukalova\AppData\Local\Microsoft\Windows\Temporary Internet Files\Content.IE5\2GUVTHYU\MC9004135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99729"/>
            <a:ext cx="2199488" cy="191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C:\Users\koukalova\AppData\Local\Microsoft\Windows\Temporary Internet Files\Content.IE5\NBXADL7L\MC9000893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200" y="674763"/>
            <a:ext cx="1486814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koukalova\AppData\Local\Microsoft\Windows\Temporary Internet Files\Content.IE5\NBXADL7L\MC90040788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05733"/>
            <a:ext cx="1841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koukalova\AppData\Local\Microsoft\Windows\Temporary Internet Files\Content.IE5\GLUNXXBA\MC90043801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484" y="3061598"/>
            <a:ext cx="963888" cy="148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3" descr="C:\Users\koukalova\AppData\Local\Microsoft\Windows\Temporary Internet Files\Content.IE5\TLMJOQNB\MP90032108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77302"/>
            <a:ext cx="1151732" cy="16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koukalova\AppData\Local\Microsoft\Windows\Temporary Internet Files\Content.IE5\2GUVTHYU\MC90023819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589" y="3225189"/>
            <a:ext cx="660884" cy="1013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222635" y="4552342"/>
            <a:ext cx="63358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813763"/>
                </a:solidFill>
              </a:rPr>
              <a:t>sob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65107" y="4315720"/>
            <a:ext cx="69336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813763"/>
                </a:solidFill>
              </a:rPr>
              <a:t>hear</a:t>
            </a:r>
            <a:endParaRPr lang="cs-CZ" dirty="0" smtClean="0">
              <a:solidFill>
                <a:srgbClr val="813763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081373" y="2661756"/>
            <a:ext cx="6964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813763"/>
                </a:solidFill>
              </a:rPr>
              <a:t>mill</a:t>
            </a:r>
            <a:endParaRPr lang="cs-CZ" dirty="0" smtClean="0">
              <a:solidFill>
                <a:srgbClr val="813763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414182" y="2442205"/>
            <a:ext cx="8775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813763"/>
                </a:solidFill>
              </a:rPr>
              <a:t>plush</a:t>
            </a:r>
            <a:endParaRPr lang="cs-CZ" dirty="0" smtClean="0">
              <a:solidFill>
                <a:srgbClr val="813763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002506" y="2590557"/>
            <a:ext cx="14312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813763"/>
                </a:solidFill>
              </a:rPr>
              <a:t>flash</a:t>
            </a:r>
            <a:r>
              <a:rPr lang="cs-CZ" dirty="0" smtClean="0">
                <a:solidFill>
                  <a:srgbClr val="813763"/>
                </a:solidFill>
              </a:rPr>
              <a:t>, </a:t>
            </a:r>
            <a:r>
              <a:rPr lang="cs-CZ" dirty="0" err="1" smtClean="0">
                <a:solidFill>
                  <a:srgbClr val="813763"/>
                </a:solidFill>
              </a:rPr>
              <a:t>lighten</a:t>
            </a:r>
            <a:endParaRPr lang="cs-CZ" dirty="0" smtClean="0">
              <a:solidFill>
                <a:srgbClr val="813763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492893" y="4494552"/>
            <a:ext cx="720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813763"/>
                </a:solidFill>
              </a:rPr>
              <a:t>calf</a:t>
            </a:r>
            <a:endParaRPr lang="cs-CZ" dirty="0" smtClean="0">
              <a:solidFill>
                <a:srgbClr val="813763"/>
              </a:solidFill>
            </a:endParaRPr>
          </a:p>
        </p:txBody>
      </p:sp>
      <p:grpSp>
        <p:nvGrpSpPr>
          <p:cNvPr id="13" name="Skupina 12"/>
          <p:cNvGrpSpPr/>
          <p:nvPr/>
        </p:nvGrpSpPr>
        <p:grpSpPr>
          <a:xfrm>
            <a:off x="3670881" y="3034561"/>
            <a:ext cx="2089873" cy="1459991"/>
            <a:chOff x="3670881" y="3034561"/>
            <a:chExt cx="2089873" cy="1459991"/>
          </a:xfrm>
        </p:grpSpPr>
        <p:pic>
          <p:nvPicPr>
            <p:cNvPr id="10" name="Picture 10" descr="C:\Users\koukalova\AppData\Local\Microsoft\Windows\Temporary Internet Files\Content.IE5\17BKHJPJ\MP900430619[1]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881" y="3034561"/>
              <a:ext cx="2089873" cy="139433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8" name="Přímá spojnice se šipkou 17"/>
            <p:cNvCxnSpPr>
              <a:stCxn id="17" idx="0"/>
            </p:cNvCxnSpPr>
            <p:nvPr/>
          </p:nvCxnSpPr>
          <p:spPr>
            <a:xfrm flipV="1">
              <a:off x="4852933" y="3579862"/>
              <a:ext cx="583163" cy="914690"/>
            </a:xfrm>
            <a:prstGeom prst="straightConnector1">
              <a:avLst/>
            </a:prstGeom>
            <a:ln w="19050">
              <a:solidFill>
                <a:srgbClr val="81376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087447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Doplň, jak pokračují vyjmenovaná slova po L - slyšet, mlýn, …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polykat, plynout, vzlykat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blýskat se, polykat, plynout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lysý,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lýtko, lýko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plýtvat,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vzlykat, blýskat se</a:t>
                      </a:r>
                      <a:endParaRPr lang="cs-CZ" sz="1600" b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 souhláska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indent="0" algn="l">
                        <a:buFont typeface="+mj-lt"/>
                        <a:buNone/>
                      </a:pPr>
                      <a:endParaRPr lang="cs-CZ" sz="1600" b="1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měkká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tvrdá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obojetná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nedá se zařadit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 věta je bez chyby?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Kočka líže </a:t>
                      </a:r>
                      <a:r>
                        <a:rPr lang="cs-CZ" sz="1600" b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mlýčko</a:t>
                      </a: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Mám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nové sjezdové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liže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Při bouřce se blýská.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Bolí mě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lítko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kterém slově je chyba?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lýzátko</a:t>
                      </a:r>
                      <a:endParaRPr lang="cs-CZ" sz="1600" b="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mlýn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pelyněk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lýtko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cap="all" dirty="0"/>
              <a:t>ČECHURA</a:t>
            </a:r>
            <a:r>
              <a:rPr lang="cs-CZ" sz="1400" dirty="0"/>
              <a:t>, Rudolf, </a:t>
            </a:r>
            <a:r>
              <a:rPr lang="cs-CZ" sz="1400" cap="all" dirty="0"/>
              <a:t>HORÁČKOVÁ</a:t>
            </a:r>
            <a:r>
              <a:rPr lang="cs-CZ" sz="1400" dirty="0"/>
              <a:t>, Miroslava a </a:t>
            </a:r>
            <a:r>
              <a:rPr lang="cs-CZ" sz="1400" cap="all" dirty="0"/>
              <a:t>STAUDKOVÁ</a:t>
            </a:r>
            <a:r>
              <a:rPr lang="cs-CZ" sz="1400" dirty="0"/>
              <a:t>, Hana. </a:t>
            </a:r>
            <a:r>
              <a:rPr lang="cs-CZ" sz="1400" i="1" dirty="0"/>
              <a:t>Český jazyk: pro čtvrtý ročník: [učebnice pro vzdělávací obor Český jazyk a literatura]</a:t>
            </a:r>
            <a:r>
              <a:rPr lang="cs-CZ" sz="1400" dirty="0"/>
              <a:t>. Vyd. 3., </a:t>
            </a:r>
            <a:r>
              <a:rPr lang="cs-CZ" sz="1400" dirty="0" err="1"/>
              <a:t>upr</a:t>
            </a:r>
            <a:r>
              <a:rPr lang="cs-CZ" sz="1400" dirty="0"/>
              <a:t>. Všeň: Alter, 2010. 143 s. ISBN 978-80-7245-220-0.</a:t>
            </a:r>
          </a:p>
          <a:p>
            <a:endParaRPr lang="cs-CZ" sz="1400" cap="all" dirty="0"/>
          </a:p>
          <a:p>
            <a:r>
              <a:rPr lang="cs-CZ" sz="1400" cap="all" dirty="0"/>
              <a:t>MÜHLHAUSEROVÁ</a:t>
            </a:r>
            <a:r>
              <a:rPr lang="cs-CZ" sz="1400" dirty="0"/>
              <a:t>, Hana. </a:t>
            </a:r>
            <a:r>
              <a:rPr lang="cs-CZ" sz="1400" i="1" dirty="0"/>
              <a:t>Český jazyk 3: učebnice pro 3. ročník základní školy. [ilustrovali: Jiří Růžička, Jitka Krejčiříková]</a:t>
            </a:r>
            <a:r>
              <a:rPr lang="cs-CZ" sz="1400" dirty="0"/>
              <a:t>. 2. </a:t>
            </a:r>
            <a:r>
              <a:rPr lang="cs-CZ" sz="1400" dirty="0" err="1"/>
              <a:t>přeprac</a:t>
            </a:r>
            <a:r>
              <a:rPr lang="cs-CZ" sz="1400" dirty="0"/>
              <a:t>. vyd. Brno: Nová škola, 2007. 95 s</a:t>
            </a:r>
            <a:r>
              <a:rPr lang="cs-CZ" sz="1400" dirty="0" smtClean="0"/>
              <a:t>. ISBN </a:t>
            </a:r>
            <a:r>
              <a:rPr lang="cs-CZ" sz="1400" dirty="0"/>
              <a:t>80-85607-38-7.</a:t>
            </a:r>
          </a:p>
          <a:p>
            <a:r>
              <a:rPr lang="cs-CZ" sz="1400" dirty="0"/>
              <a:t/>
            </a:r>
            <a:br>
              <a:rPr lang="cs-CZ" sz="1400" dirty="0"/>
            </a:br>
            <a:r>
              <a:rPr lang="cs-CZ" sz="1400" cap="all" dirty="0"/>
              <a:t>POLNICKÁ</a:t>
            </a:r>
            <a:r>
              <a:rPr lang="cs-CZ" sz="1400" dirty="0"/>
              <a:t>, Marie. </a:t>
            </a:r>
            <a:r>
              <a:rPr lang="cs-CZ" sz="1400" i="1" dirty="0"/>
              <a:t>Vyjmenovaná slova: pracovní sešit pro 3. a 4. ročník</a:t>
            </a:r>
            <a:r>
              <a:rPr lang="cs-CZ" sz="1400" dirty="0"/>
              <a:t>. 2. vyd. Brno: Nová škola, 2011. 29, 11 s. ISBN 978-80-7289-248-8.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http://prirucka.ujc.cas.cz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/ </a:t>
            </a: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galerie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obrázků klipart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-15321" y="666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809</Words>
  <Application>Microsoft Office PowerPoint</Application>
  <PresentationFormat>Předvádění na obrazovce (16:9)</PresentationFormat>
  <Paragraphs>138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26.1 Vyjmenovaná slova po L </vt:lpstr>
      <vt:lpstr>26.2 Co už víš? </vt:lpstr>
      <vt:lpstr>26.3 Jaké si řekneme nové termíny a názvy?</vt:lpstr>
      <vt:lpstr>26.4 Co si řekneme nového?</vt:lpstr>
      <vt:lpstr>26.5 Procvičení a příklady</vt:lpstr>
      <vt:lpstr>26.6 Něco navíc pro šikovné</vt:lpstr>
      <vt:lpstr>26.7 CLIL</vt:lpstr>
      <vt:lpstr>26.8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205</cp:revision>
  <dcterms:created xsi:type="dcterms:W3CDTF">2010-10-18T18:21:56Z</dcterms:created>
  <dcterms:modified xsi:type="dcterms:W3CDTF">2013-01-29T17:55:02Z</dcterms:modified>
</cp:coreProperties>
</file>