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58" r:id="rId3"/>
    <p:sldId id="259" r:id="rId4"/>
    <p:sldId id="264" r:id="rId5"/>
    <p:sldId id="260" r:id="rId6"/>
    <p:sldId id="261" r:id="rId7"/>
    <p:sldId id="262" r:id="rId8"/>
    <p:sldId id="263" r:id="rId9"/>
    <p:sldId id="265" r:id="rId10"/>
    <p:sldId id="266" r:id="rId1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3763"/>
    <a:srgbClr val="2217AB"/>
    <a:srgbClr val="CCFF33"/>
    <a:srgbClr val="FFFF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810" y="-11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033583E-89BF-4ECB-AA3F-75DD3E829E63}" type="datetimeFigureOut">
              <a:rPr lang="cs-CZ" smtClean="0"/>
              <a:pPr/>
              <a:t>10.4.2013</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771979-99DB-4828-878C-66DC5CF305D5}" type="slidenum">
              <a:rPr lang="cs-CZ" smtClean="0"/>
              <a:pPr/>
              <a:t>‹#›</a:t>
            </a:fld>
            <a:endParaRPr lang="cs-CZ"/>
          </a:p>
        </p:txBody>
      </p:sp>
    </p:spTree>
    <p:extLst>
      <p:ext uri="{BB962C8B-B14F-4D97-AF65-F5344CB8AC3E}">
        <p14:creationId xmlns:p14="http://schemas.microsoft.com/office/powerpoint/2010/main" val="376763028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527786-DE88-4C02-A0B7-082242F2B663}" type="datetimeFigureOut">
              <a:rPr lang="cs-CZ" smtClean="0"/>
              <a:pPr/>
              <a:t>10.4.2013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C757F8-8F25-4CF1-88DC-C9C420F53004}" type="slidenum">
              <a:rPr lang="cs-CZ" smtClean="0"/>
              <a:pPr/>
              <a:t>‹#›</a:t>
            </a:fld>
            <a:endParaRPr lang="cs-CZ"/>
          </a:p>
        </p:txBody>
      </p:sp>
    </p:spTree>
    <p:extLst>
      <p:ext uri="{BB962C8B-B14F-4D97-AF65-F5344CB8AC3E}">
        <p14:creationId xmlns:p14="http://schemas.microsoft.com/office/powerpoint/2010/main" val="736212113"/>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r>
              <a:rPr lang="cs-CZ" dirty="0" smtClean="0"/>
              <a:t>Víte, kdo</a:t>
            </a:r>
            <a:r>
              <a:rPr lang="cs-CZ" baseline="0" dirty="0" smtClean="0"/>
              <a:t> způsobuje angínu, chřipku, nebo neštovice?</a:t>
            </a:r>
          </a:p>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1</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2</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3</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4</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5</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6</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7</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8</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F946E6A-BCBB-4397-B238-D9666C12CA33}" type="datetime1">
              <a:rPr lang="cs-CZ" smtClean="0"/>
              <a:pPr/>
              <a:t>10.4.2013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984DB5B-C4F9-421B-B915-96C77EBC177D}" type="datetime1">
              <a:rPr lang="cs-CZ" smtClean="0"/>
              <a:pPr/>
              <a:t>10.4.2013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05979"/>
            <a:ext cx="2057400" cy="4388644"/>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05979"/>
            <a:ext cx="6019800" cy="4388644"/>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027F35-795A-4B52-AF4B-8AF9D6F591C2}" type="datetime1">
              <a:rPr lang="cs-CZ" smtClean="0"/>
              <a:pPr/>
              <a:t>10.4.2013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B4B4C2E-6E06-4E9C-9D85-8F31E0E288E6}" type="datetime1">
              <a:rPr lang="cs-CZ" smtClean="0"/>
              <a:pPr/>
              <a:t>10.4.2013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F4ABC8E-B95F-4149-9A9A-D11A584EB29D}" type="datetime1">
              <a:rPr lang="cs-CZ" smtClean="0"/>
              <a:pPr/>
              <a:t>10.4.2013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9A0DED4-D2BA-48CB-B2B6-1875E7FDB29C}" type="datetime1">
              <a:rPr lang="cs-CZ" smtClean="0"/>
              <a:pPr/>
              <a:t>10.4.2013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829A91E-1CCF-40B7-8986-DCBC22B998A1}" type="datetime1">
              <a:rPr lang="cs-CZ" smtClean="0"/>
              <a:pPr/>
              <a:t>10.4.2013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9ECEE0F-07E8-4FA4-BC5E-B1097BC39F9A}" type="datetime1">
              <a:rPr lang="cs-CZ" smtClean="0"/>
              <a:pPr/>
              <a:t>10.4.2013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0561AB1-11DE-4681-8765-EB93C13598AF}" type="datetime1">
              <a:rPr lang="cs-CZ" smtClean="0"/>
              <a:pPr/>
              <a:t>10.4.2013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04787"/>
            <a:ext cx="3008313" cy="871538"/>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F688AF0-EED2-4674-8E08-6CB36054DDEB}" type="datetime1">
              <a:rPr lang="cs-CZ" smtClean="0"/>
              <a:pPr/>
              <a:t>10.4.2013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600450"/>
            <a:ext cx="5486400" cy="425054"/>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ECB1AB8-A318-494C-B197-385F53BD80D4}" type="datetime1">
              <a:rPr lang="cs-CZ" smtClean="0"/>
              <a:pPr/>
              <a:t>10.4.2013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33"/>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3ACAF81-B0B1-45DF-898B-A867B8150E23}" type="datetime1">
              <a:rPr lang="cs-CZ" smtClean="0"/>
              <a:pPr/>
              <a:t>10.4.2013</a:t>
            </a:fld>
            <a:endParaRPr lang="cs-CZ"/>
          </a:p>
        </p:txBody>
      </p:sp>
      <p:sp>
        <p:nvSpPr>
          <p:cNvPr id="5" name="Zástupný symbol pro zápatí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B5059B0-F0F3-4110-8E3E-B7F9093C10A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gif"/><Relationship Id="rId3" Type="http://schemas.openxmlformats.org/officeDocument/2006/relationships/image" Target="../media/image1.png"/><Relationship Id="rId7"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wmf"/><Relationship Id="rId4" Type="http://schemas.openxmlformats.org/officeDocument/2006/relationships/image" Target="../media/image2.wmf"/><Relationship Id="rId9" Type="http://schemas.openxmlformats.org/officeDocument/2006/relationships/image" Target="../media/image7.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0.wmf"/></Relationships>
</file>

<file path=ppt/slides/_rels/slide3.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2.wmf"/></Relationships>
</file>

<file path=ppt/slides/_rels/slide4.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9.wmf"/><Relationship Id="rId4" Type="http://schemas.openxmlformats.org/officeDocument/2006/relationships/image" Target="../media/image18.jpeg"/></Relationships>
</file>

<file path=ppt/slides/_rels/slide6.xml.rels><?xml version="1.0" encoding="UTF-8" standalone="yes"?>
<Relationships xmlns="http://schemas.openxmlformats.org/package/2006/relationships"><Relationship Id="rId3" Type="http://schemas.openxmlformats.org/officeDocument/2006/relationships/hyperlink" Target="http://skolicka6.sweb.cz/SOUVETI/VETAJEDNODUCHA.htm"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image" Target="../media/image20.gif"/></Relationships>
</file>

<file path=ppt/slides/_rels/slide7.xml.rels><?xml version="1.0" encoding="UTF-8" standalone="yes"?>
<Relationships xmlns="http://schemas.openxmlformats.org/package/2006/relationships"><Relationship Id="rId3" Type="http://schemas.openxmlformats.org/officeDocument/2006/relationships/image" Target="../media/image23.gif"/><Relationship Id="rId7" Type="http://schemas.openxmlformats.org/officeDocument/2006/relationships/image" Target="../media/image27.wmf"/><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6.wmf"/><Relationship Id="rId5" Type="http://schemas.openxmlformats.org/officeDocument/2006/relationships/image" Target="../media/image25.wmf"/><Relationship Id="rId4" Type="http://schemas.openxmlformats.org/officeDocument/2006/relationships/image" Target="../media/image24.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402" y="492443"/>
            <a:ext cx="4402476" cy="594066"/>
          </a:xfrm>
        </p:spPr>
        <p:txBody>
          <a:bodyPr>
            <a:noAutofit/>
          </a:bodyPr>
          <a:lstStyle/>
          <a:p>
            <a:pPr algn="l"/>
            <a:r>
              <a:rPr lang="cs-CZ" sz="2500" b="1" dirty="0" smtClean="0">
                <a:latin typeface="Times New Roman" pitchFamily="18" charset="0"/>
                <a:cs typeface="Times New Roman" pitchFamily="18" charset="0"/>
              </a:rPr>
              <a:t>24.1 Věta jednoduchá a souvětí </a:t>
            </a:r>
            <a:endParaRPr lang="cs-CZ" sz="2500" b="1" dirty="0">
              <a:latin typeface="Times New Roman" pitchFamily="18" charset="0"/>
              <a:cs typeface="Times New Roman" pitchFamily="18" charset="0"/>
            </a:endParaRPr>
          </a:p>
        </p:txBody>
      </p:sp>
      <p:sp>
        <p:nvSpPr>
          <p:cNvPr id="24" name="TextovéPole 2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5" name="TextovéPole 4"/>
          <p:cNvSpPr txBox="1"/>
          <p:nvPr/>
        </p:nvSpPr>
        <p:spPr>
          <a:xfrm>
            <a:off x="0" y="4527947"/>
            <a:ext cx="9144000" cy="615553"/>
          </a:xfrm>
          <a:prstGeom prst="rect">
            <a:avLst/>
          </a:prstGeom>
          <a:solidFill>
            <a:schemeClr val="accent6">
              <a:lumMod val="40000"/>
              <a:lumOff val="60000"/>
            </a:schemeClr>
          </a:solidFill>
        </p:spPr>
        <p:txBody>
          <a:bodyPr wrap="square" rtlCol="0">
            <a:spAutoFit/>
          </a:bodyPr>
          <a:lstStyle/>
          <a:p>
            <a:endParaRPr lang="cs-CZ" sz="1200" dirty="0" smtClean="0">
              <a:solidFill>
                <a:schemeClr val="accent3">
                  <a:lumMod val="50000"/>
                </a:schemeClr>
              </a:solidFill>
              <a:latin typeface="Times New Roman" pitchFamily="18" charset="0"/>
              <a:cs typeface="Times New Roman" pitchFamily="18" charset="0"/>
            </a:endParaRPr>
          </a:p>
          <a:p>
            <a:r>
              <a:rPr lang="cs-CZ" sz="1200" dirty="0" smtClean="0">
                <a:solidFill>
                  <a:schemeClr val="accent3">
                    <a:lumMod val="50000"/>
                  </a:schemeClr>
                </a:solidFill>
                <a:latin typeface="Times New Roman" pitchFamily="18" charset="0"/>
                <a:cs typeface="Times New Roman" pitchFamily="18" charset="0"/>
              </a:rPr>
              <a:t>Autor:</a:t>
            </a:r>
            <a:r>
              <a:rPr lang="cs-CZ" sz="1200" b="1" dirty="0" smtClean="0">
                <a:solidFill>
                  <a:schemeClr val="accent3">
                    <a:lumMod val="50000"/>
                  </a:schemeClr>
                </a:solidFill>
                <a:latin typeface="Times New Roman" pitchFamily="18" charset="0"/>
                <a:cs typeface="Times New Roman" pitchFamily="18" charset="0"/>
              </a:rPr>
              <a:t> Mgr. Kateřina Zachová</a:t>
            </a:r>
          </a:p>
          <a:p>
            <a:endParaRPr lang="cs-CZ" sz="1000" dirty="0">
              <a:latin typeface="Times New Roman" pitchFamily="18" charset="0"/>
              <a:cs typeface="Times New Roman" pitchFamily="18" charset="0"/>
            </a:endParaRPr>
          </a:p>
        </p:txBody>
      </p:sp>
      <p:pic>
        <p:nvPicPr>
          <p:cNvPr id="6" name="obrázek 5" descr="Image"/>
          <p:cNvPicPr/>
          <p:nvPr/>
        </p:nvPicPr>
        <p:blipFill>
          <a:blip r:embed="rId3">
            <a:extLst>
              <a:ext uri="{28A0092B-C50C-407E-A947-70E740481C1C}">
                <a14:useLocalDpi xmlns:a14="http://schemas.microsoft.com/office/drawing/2010/main" val="0"/>
              </a:ext>
            </a:extLst>
          </a:blip>
          <a:srcRect/>
          <a:stretch>
            <a:fillRect/>
          </a:stretch>
        </p:blipFill>
        <p:spPr bwMode="auto">
          <a:xfrm>
            <a:off x="6084169" y="4527947"/>
            <a:ext cx="3067422" cy="615553"/>
          </a:xfrm>
          <a:prstGeom prst="rect">
            <a:avLst/>
          </a:prstGeom>
          <a:noFill/>
          <a:ln>
            <a:noFill/>
          </a:ln>
        </p:spPr>
      </p:pic>
      <p:pic>
        <p:nvPicPr>
          <p:cNvPr id="1026" name="Picture 2" descr="C:\Users\Kačaba\AppData\Local\Microsoft\Windows\Temporary Internet Files\Content.IE5\8H71DHJO\MC90043527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32014" y="1233822"/>
            <a:ext cx="2009751" cy="116119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Kačaba\AppData\Local\Microsoft\Windows\Temporary Internet Files\Content.IE5\JLAWC7R3\MC900382598[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99685" y="917144"/>
            <a:ext cx="1359288" cy="190300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029" name="Picture 5" descr="C:\Users\Kačaba\AppData\Local\Microsoft\Windows\Temporary Internet Files\Content.IE5\8H71DHJO\MP900446590[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122467" y="643071"/>
            <a:ext cx="1296144" cy="167846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grpSp>
        <p:nvGrpSpPr>
          <p:cNvPr id="9" name="Skupina 8"/>
          <p:cNvGrpSpPr/>
          <p:nvPr/>
        </p:nvGrpSpPr>
        <p:grpSpPr>
          <a:xfrm>
            <a:off x="3291773" y="3124812"/>
            <a:ext cx="4763155" cy="1116532"/>
            <a:chOff x="346770" y="3376140"/>
            <a:chExt cx="4763155" cy="1116532"/>
          </a:xfrm>
        </p:grpSpPr>
        <p:pic>
          <p:nvPicPr>
            <p:cNvPr id="1031" name="Picture 7" descr="C:\Users\Kačaba\AppData\Local\Microsoft\Windows\Temporary Internet Files\Content.IE5\MPI7O1BV\MC900424116[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038491" y="3706108"/>
              <a:ext cx="787045" cy="591469"/>
            </a:xfrm>
            <a:prstGeom prst="rect">
              <a:avLst/>
            </a:prstGeom>
            <a:noFill/>
            <a:extLst>
              <a:ext uri="{909E8E84-426E-40DD-AFC4-6F175D3DCCD1}">
                <a14:hiddenFill xmlns:a14="http://schemas.microsoft.com/office/drawing/2010/main">
                  <a:solidFill>
                    <a:srgbClr val="FFFFFF"/>
                  </a:solidFill>
                </a14:hiddenFill>
              </a:ext>
            </a:extLst>
          </p:spPr>
        </p:pic>
        <p:sp>
          <p:nvSpPr>
            <p:cNvPr id="3" name="Plus 2"/>
            <p:cNvSpPr/>
            <p:nvPr/>
          </p:nvSpPr>
          <p:spPr>
            <a:xfrm>
              <a:off x="1634052" y="3795886"/>
              <a:ext cx="259271" cy="29106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cs-CZ">
                <a:solidFill>
                  <a:schemeClr val="tx1"/>
                </a:solidFill>
              </a:endParaRPr>
            </a:p>
          </p:txBody>
        </p:sp>
        <p:pic>
          <p:nvPicPr>
            <p:cNvPr id="1032" name="Picture 8" descr="C:\Users\Kačaba\AppData\Local\Microsoft\Windows\Temporary Internet Files\Content.IE5\RQHJVZBS\MM910001139[1].gif"/>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99593" y="3579862"/>
              <a:ext cx="488294" cy="759568"/>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Kačaba\AppData\Local\Microsoft\Windows\Temporary Internet Files\Content.IE5\G19GZ15Y\MC900290239[1].w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303722" y="3579862"/>
              <a:ext cx="789608" cy="798008"/>
            </a:xfrm>
            <a:prstGeom prst="rect">
              <a:avLst/>
            </a:prstGeom>
            <a:noFill/>
            <a:extLst>
              <a:ext uri="{909E8E84-426E-40DD-AFC4-6F175D3DCCD1}">
                <a14:hiddenFill xmlns:a14="http://schemas.microsoft.com/office/drawing/2010/main">
                  <a:solidFill>
                    <a:srgbClr val="FFFFFF"/>
                  </a:solidFill>
                </a14:hiddenFill>
              </a:ext>
            </a:extLst>
          </p:spPr>
        </p:pic>
        <p:sp>
          <p:nvSpPr>
            <p:cNvPr id="4" name="Ovál 3"/>
            <p:cNvSpPr/>
            <p:nvPr/>
          </p:nvSpPr>
          <p:spPr>
            <a:xfrm>
              <a:off x="346770" y="3376140"/>
              <a:ext cx="2713062" cy="11165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Je rovno 6"/>
            <p:cNvSpPr/>
            <p:nvPr/>
          </p:nvSpPr>
          <p:spPr>
            <a:xfrm>
              <a:off x="4031940" y="3890560"/>
              <a:ext cx="540060" cy="379784"/>
            </a:xfrm>
            <a:prstGeom prst="math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cs-CZ">
                <a:solidFill>
                  <a:schemeClr val="tx1"/>
                </a:solidFill>
              </a:endParaRPr>
            </a:p>
          </p:txBody>
        </p:sp>
        <p:pic>
          <p:nvPicPr>
            <p:cNvPr id="1034" name="Picture 10" descr="C:\Users\Kačaba\AppData\Local\Microsoft\Windows\Temporary Internet Files\Content.IE5\QD769DN4\MC900410487[1].wmf"/>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572000" y="3613995"/>
              <a:ext cx="537925" cy="777760"/>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TextovéPole 7"/>
          <p:cNvSpPr txBox="1"/>
          <p:nvPr/>
        </p:nvSpPr>
        <p:spPr>
          <a:xfrm>
            <a:off x="107504" y="1413306"/>
            <a:ext cx="2324510" cy="646331"/>
          </a:xfrm>
          <a:prstGeom prst="rect">
            <a:avLst/>
          </a:prstGeom>
          <a:noFill/>
          <a:ln>
            <a:noFill/>
          </a:ln>
        </p:spPr>
        <p:txBody>
          <a:bodyPr wrap="square" rtlCol="0">
            <a:spAutoFit/>
          </a:bodyPr>
          <a:lstStyle/>
          <a:p>
            <a:r>
              <a:rPr lang="cs-CZ" b="1" dirty="0" smtClean="0">
                <a:solidFill>
                  <a:srgbClr val="813763"/>
                </a:solidFill>
              </a:rPr>
              <a:t>Popiš větami, co se děje na </a:t>
            </a:r>
            <a:r>
              <a:rPr lang="cs-CZ" b="1" dirty="0" smtClean="0">
                <a:solidFill>
                  <a:srgbClr val="813763"/>
                </a:solidFill>
              </a:rPr>
              <a:t>obrázcích.</a:t>
            </a:r>
            <a:endParaRPr lang="cs-CZ" b="1" dirty="0" smtClean="0">
              <a:solidFill>
                <a:srgbClr val="813763"/>
              </a:solidFill>
            </a:endParaRPr>
          </a:p>
        </p:txBody>
      </p:sp>
      <p:sp>
        <p:nvSpPr>
          <p:cNvPr id="10" name="TextovéPole 9"/>
          <p:cNvSpPr txBox="1"/>
          <p:nvPr/>
        </p:nvSpPr>
        <p:spPr>
          <a:xfrm>
            <a:off x="66286" y="3373953"/>
            <a:ext cx="4067030" cy="923330"/>
          </a:xfrm>
          <a:prstGeom prst="rect">
            <a:avLst/>
          </a:prstGeom>
          <a:noFill/>
          <a:ln>
            <a:noFill/>
          </a:ln>
        </p:spPr>
        <p:txBody>
          <a:bodyPr wrap="square" rtlCol="0">
            <a:spAutoFit/>
          </a:bodyPr>
          <a:lstStyle/>
          <a:p>
            <a:r>
              <a:rPr lang="cs-CZ" b="1" dirty="0" smtClean="0">
                <a:solidFill>
                  <a:srgbClr val="813763"/>
                </a:solidFill>
              </a:rPr>
              <a:t>Rozluštíš název pohádky?</a:t>
            </a:r>
          </a:p>
          <a:p>
            <a:endParaRPr lang="cs-CZ" b="1" dirty="0">
              <a:solidFill>
                <a:srgbClr val="813763"/>
              </a:solidFill>
            </a:endParaRPr>
          </a:p>
          <a:p>
            <a:r>
              <a:rPr lang="cs-CZ" dirty="0" smtClean="0">
                <a:solidFill>
                  <a:srgbClr val="813763"/>
                </a:solidFill>
              </a:rPr>
              <a:t>Jak pejsek s kočičkou pekli dort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fade">
                                      <p:cBhvr>
                                        <p:cTn id="14" dur="1000"/>
                                        <p:tgtEl>
                                          <p:spTgt spid="1026"/>
                                        </p:tgtEl>
                                      </p:cBhvr>
                                    </p:animEffect>
                                    <p:anim calcmode="lin" valueType="num">
                                      <p:cBhvr>
                                        <p:cTn id="15" dur="1000" fill="hold"/>
                                        <p:tgtEl>
                                          <p:spTgt spid="1026"/>
                                        </p:tgtEl>
                                        <p:attrNameLst>
                                          <p:attrName>ppt_x</p:attrName>
                                        </p:attrNameLst>
                                      </p:cBhvr>
                                      <p:tavLst>
                                        <p:tav tm="0">
                                          <p:val>
                                            <p:strVal val="#ppt_x"/>
                                          </p:val>
                                        </p:tav>
                                        <p:tav tm="100000">
                                          <p:val>
                                            <p:strVal val="#ppt_x"/>
                                          </p:val>
                                        </p:tav>
                                      </p:tavLst>
                                    </p:anim>
                                    <p:anim calcmode="lin" valueType="num">
                                      <p:cBhvr>
                                        <p:cTn id="16"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29"/>
                                        </p:tgtEl>
                                        <p:attrNameLst>
                                          <p:attrName>style.visibility</p:attrName>
                                        </p:attrNameLst>
                                      </p:cBhvr>
                                      <p:to>
                                        <p:strVal val="visible"/>
                                      </p:to>
                                    </p:set>
                                    <p:animEffect transition="in" filter="fade">
                                      <p:cBhvr>
                                        <p:cTn id="21" dur="1000"/>
                                        <p:tgtEl>
                                          <p:spTgt spid="1029"/>
                                        </p:tgtEl>
                                      </p:cBhvr>
                                    </p:animEffect>
                                    <p:anim calcmode="lin" valueType="num">
                                      <p:cBhvr>
                                        <p:cTn id="22" dur="1000" fill="hold"/>
                                        <p:tgtEl>
                                          <p:spTgt spid="1029"/>
                                        </p:tgtEl>
                                        <p:attrNameLst>
                                          <p:attrName>ppt_x</p:attrName>
                                        </p:attrNameLst>
                                      </p:cBhvr>
                                      <p:tavLst>
                                        <p:tav tm="0">
                                          <p:val>
                                            <p:strVal val="#ppt_x"/>
                                          </p:val>
                                        </p:tav>
                                        <p:tav tm="100000">
                                          <p:val>
                                            <p:strVal val="#ppt_x"/>
                                          </p:val>
                                        </p:tav>
                                      </p:tavLst>
                                    </p:anim>
                                    <p:anim calcmode="lin" valueType="num">
                                      <p:cBhvr>
                                        <p:cTn id="23" dur="1000" fill="hold"/>
                                        <p:tgtEl>
                                          <p:spTgt spid="102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27"/>
                                        </p:tgtEl>
                                        <p:attrNameLst>
                                          <p:attrName>style.visibility</p:attrName>
                                        </p:attrNameLst>
                                      </p:cBhvr>
                                      <p:to>
                                        <p:strVal val="visible"/>
                                      </p:to>
                                    </p:set>
                                    <p:animEffect transition="in" filter="fade">
                                      <p:cBhvr>
                                        <p:cTn id="28" dur="1000"/>
                                        <p:tgtEl>
                                          <p:spTgt spid="1027"/>
                                        </p:tgtEl>
                                      </p:cBhvr>
                                    </p:animEffect>
                                    <p:anim calcmode="lin" valueType="num">
                                      <p:cBhvr>
                                        <p:cTn id="29" dur="1000" fill="hold"/>
                                        <p:tgtEl>
                                          <p:spTgt spid="1027"/>
                                        </p:tgtEl>
                                        <p:attrNameLst>
                                          <p:attrName>ppt_x</p:attrName>
                                        </p:attrNameLst>
                                      </p:cBhvr>
                                      <p:tavLst>
                                        <p:tav tm="0">
                                          <p:val>
                                            <p:strVal val="#ppt_x"/>
                                          </p:val>
                                        </p:tav>
                                        <p:tav tm="100000">
                                          <p:val>
                                            <p:strVal val="#ppt_x"/>
                                          </p:val>
                                        </p:tav>
                                      </p:tavLst>
                                    </p:anim>
                                    <p:anim calcmode="lin" valueType="num">
                                      <p:cBhvr>
                                        <p:cTn id="30" dur="1000" fill="hold"/>
                                        <p:tgtEl>
                                          <p:spTgt spid="102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animEffect transition="in" filter="fade">
                                      <p:cBhvr>
                                        <p:cTn id="35" dur="1000"/>
                                        <p:tgtEl>
                                          <p:spTgt spid="10">
                                            <p:txEl>
                                              <p:pRg st="0" end="0"/>
                                            </p:txEl>
                                          </p:spTgt>
                                        </p:tgtEl>
                                      </p:cBhvr>
                                    </p:animEffect>
                                    <p:anim calcmode="lin" valueType="num">
                                      <p:cBhvr>
                                        <p:cTn id="36"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000"/>
                                        <p:tgtEl>
                                          <p:spTgt spid="9"/>
                                        </p:tgtEl>
                                      </p:cBhvr>
                                    </p:animEffect>
                                    <p:anim calcmode="lin" valueType="num">
                                      <p:cBhvr>
                                        <p:cTn id="43" dur="1000" fill="hold"/>
                                        <p:tgtEl>
                                          <p:spTgt spid="9"/>
                                        </p:tgtEl>
                                        <p:attrNameLst>
                                          <p:attrName>ppt_x</p:attrName>
                                        </p:attrNameLst>
                                      </p:cBhvr>
                                      <p:tavLst>
                                        <p:tav tm="0">
                                          <p:val>
                                            <p:strVal val="#ppt_x"/>
                                          </p:val>
                                        </p:tav>
                                        <p:tav tm="100000">
                                          <p:val>
                                            <p:strVal val="#ppt_x"/>
                                          </p:val>
                                        </p:tav>
                                      </p:tavLst>
                                    </p:anim>
                                    <p:anim calcmode="lin" valueType="num">
                                      <p:cBhvr>
                                        <p:cTn id="4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0">
                                            <p:txEl>
                                              <p:pRg st="2" end="2"/>
                                            </p:txEl>
                                          </p:spTgt>
                                        </p:tgtEl>
                                        <p:attrNameLst>
                                          <p:attrName>style.visibility</p:attrName>
                                        </p:attrNameLst>
                                      </p:cBhvr>
                                      <p:to>
                                        <p:strVal val="visible"/>
                                      </p:to>
                                    </p:set>
                                    <p:animEffect transition="in" filter="fade">
                                      <p:cBhvr>
                                        <p:cTn id="49" dur="1000"/>
                                        <p:tgtEl>
                                          <p:spTgt spid="10">
                                            <p:txEl>
                                              <p:pRg st="2" end="2"/>
                                            </p:txEl>
                                          </p:spTgt>
                                        </p:tgtEl>
                                      </p:cBhvr>
                                    </p:animEffect>
                                    <p:anim calcmode="lin" valueType="num">
                                      <p:cBhvr>
                                        <p:cTn id="50"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51"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a:solidFill>
                  <a:schemeClr val="accent3">
                    <a:lumMod val="50000"/>
                  </a:schemeClr>
                </a:solidFill>
                <a:latin typeface="Times New Roman" pitchFamily="18" charset="0"/>
                <a:cs typeface="Times New Roman" pitchFamily="18" charset="0"/>
              </a:rPr>
              <a:t>Elektronická  učebnice - 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Nadpis 1"/>
          <p:cNvSpPr txBox="1">
            <a:spLocks/>
          </p:cNvSpPr>
          <p:nvPr/>
        </p:nvSpPr>
        <p:spPr>
          <a:xfrm>
            <a:off x="20150" y="498603"/>
            <a:ext cx="3831769" cy="59406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24.10 Anotace</a:t>
            </a:r>
            <a:endParaRPr lang="cs-CZ" sz="2500" b="1" dirty="0">
              <a:latin typeface="Times New Roman" pitchFamily="18" charset="0"/>
              <a:cs typeface="Times New Roman" pitchFamily="18" charset="0"/>
            </a:endParaRPr>
          </a:p>
        </p:txBody>
      </p:sp>
      <p:graphicFrame>
        <p:nvGraphicFramePr>
          <p:cNvPr id="4" name="Tabulka 3"/>
          <p:cNvGraphicFramePr>
            <a:graphicFrameLocks noGrp="1"/>
          </p:cNvGraphicFramePr>
          <p:nvPr>
            <p:extLst>
              <p:ext uri="{D42A27DB-BD31-4B8C-83A1-F6EECF244321}">
                <p14:modId xmlns:p14="http://schemas.microsoft.com/office/powerpoint/2010/main" val="263490761"/>
              </p:ext>
            </p:extLst>
          </p:nvPr>
        </p:nvGraphicFramePr>
        <p:xfrm>
          <a:off x="1043608" y="1275606"/>
          <a:ext cx="7272808" cy="3163050"/>
        </p:xfrm>
        <a:graphic>
          <a:graphicData uri="http://schemas.openxmlformats.org/drawingml/2006/table">
            <a:tbl>
              <a:tblPr firstRow="1" bandRow="1">
                <a:tableStyleId>{10A1B5D5-9B99-4C35-A422-299274C87663}</a:tableStyleId>
              </a:tblPr>
              <a:tblGrid>
                <a:gridCol w="1907305"/>
                <a:gridCol w="5365503"/>
              </a:tblGrid>
              <a:tr h="545574">
                <a:tc>
                  <a:txBody>
                    <a:bodyPr/>
                    <a:lstStyle/>
                    <a:p>
                      <a:r>
                        <a:rPr lang="cs-CZ" dirty="0" smtClean="0">
                          <a:latin typeface="Times New Roman" pitchFamily="18" charset="0"/>
                          <a:cs typeface="Times New Roman" pitchFamily="18" charset="0"/>
                        </a:rPr>
                        <a:t>Autor</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Mgr. Kateřina Zachová</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Období</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01</a:t>
                      </a:r>
                      <a:r>
                        <a:rPr lang="cs-CZ" baseline="0" dirty="0" smtClean="0">
                          <a:latin typeface="Times New Roman" pitchFamily="18" charset="0"/>
                          <a:cs typeface="Times New Roman" pitchFamily="18" charset="0"/>
                        </a:rPr>
                        <a:t> – 06/2013</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Ročník</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3. ročník</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Klíčová slova</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věta, věta</a:t>
                      </a:r>
                      <a:r>
                        <a:rPr lang="cs-CZ" baseline="0" dirty="0" smtClean="0">
                          <a:latin typeface="Times New Roman" pitchFamily="18" charset="0"/>
                          <a:cs typeface="Times New Roman" pitchFamily="18" charset="0"/>
                        </a:rPr>
                        <a:t> jednoduchá, souvětí, spojky, spojovací výrazy</a:t>
                      </a:r>
                      <a:endParaRPr lang="cs-CZ" dirty="0">
                        <a:latin typeface="Times New Roman" pitchFamily="18" charset="0"/>
                        <a:cs typeface="Times New Roman" pitchFamily="18" charset="0"/>
                      </a:endParaRPr>
                    </a:p>
                  </a:txBody>
                  <a:tcPr/>
                </a:tc>
              </a:tr>
              <a:tr h="958020">
                <a:tc>
                  <a:txBody>
                    <a:bodyPr/>
                    <a:lstStyle/>
                    <a:p>
                      <a:r>
                        <a:rPr lang="cs-CZ" dirty="0" smtClean="0">
                          <a:latin typeface="Times New Roman" pitchFamily="18" charset="0"/>
                          <a:cs typeface="Times New Roman" pitchFamily="18" charset="0"/>
                        </a:rPr>
                        <a:t>Anotace</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Materiál popisuje učivo o větě</a:t>
                      </a:r>
                      <a:r>
                        <a:rPr lang="cs-CZ" baseline="0" dirty="0" smtClean="0">
                          <a:latin typeface="Times New Roman" pitchFamily="18" charset="0"/>
                          <a:cs typeface="Times New Roman" pitchFamily="18" charset="0"/>
                        </a:rPr>
                        <a:t> jednoduché a souvětí.</a:t>
                      </a:r>
                      <a:endParaRPr lang="cs-CZ"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37754810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6588224" cy="594066"/>
          </a:xfrm>
        </p:spPr>
        <p:txBody>
          <a:bodyPr>
            <a:normAutofit/>
          </a:bodyPr>
          <a:lstStyle/>
          <a:p>
            <a:pPr algn="l"/>
            <a:r>
              <a:rPr lang="cs-CZ" sz="2500" b="1" dirty="0" smtClean="0">
                <a:latin typeface="Times New Roman" pitchFamily="18" charset="0"/>
                <a:cs typeface="Times New Roman" pitchFamily="18" charset="0"/>
              </a:rPr>
              <a:t>24.2 Co už víš? </a:t>
            </a:r>
            <a:endParaRPr lang="cs-CZ" sz="25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a:t>
            </a:r>
            <a:r>
              <a:rPr lang="cs-CZ" sz="1600" b="1" dirty="0">
                <a:solidFill>
                  <a:schemeClr val="accent3">
                    <a:lumMod val="50000"/>
                  </a:schemeClr>
                </a:solidFill>
                <a:latin typeface="Times New Roman" pitchFamily="18" charset="0"/>
                <a:cs typeface="Times New Roman" pitchFamily="18" charset="0"/>
              </a:rPr>
              <a:t>jazyk a literatura</a:t>
            </a:r>
          </a:p>
          <a:p>
            <a:endParaRPr lang="cs-CZ" sz="1000" dirty="0">
              <a:latin typeface="Times New Roman" pitchFamily="18" charset="0"/>
              <a:cs typeface="Times New Roman" pitchFamily="18" charset="0"/>
            </a:endParaRPr>
          </a:p>
        </p:txBody>
      </p:sp>
      <p:sp>
        <p:nvSpPr>
          <p:cNvPr id="3" name="TextovéPole 2"/>
          <p:cNvSpPr txBox="1"/>
          <p:nvPr/>
        </p:nvSpPr>
        <p:spPr>
          <a:xfrm>
            <a:off x="1916705" y="1059453"/>
            <a:ext cx="5310590" cy="923330"/>
          </a:xfrm>
          <a:prstGeom prst="rect">
            <a:avLst/>
          </a:prstGeom>
          <a:solidFill>
            <a:schemeClr val="bg1"/>
          </a:solidFill>
          <a:ln w="19050">
            <a:solidFill>
              <a:srgbClr val="92D050"/>
            </a:solidFill>
          </a:ln>
        </p:spPr>
        <p:txBody>
          <a:bodyPr wrap="square" rtlCol="0">
            <a:spAutoFit/>
          </a:bodyPr>
          <a:lstStyle/>
          <a:p>
            <a:r>
              <a:rPr lang="cs-CZ" b="1" dirty="0" smtClean="0">
                <a:solidFill>
                  <a:srgbClr val="FF0000"/>
                </a:solidFill>
              </a:rPr>
              <a:t>Věta</a:t>
            </a:r>
            <a:r>
              <a:rPr lang="cs-CZ" dirty="0" smtClean="0">
                <a:solidFill>
                  <a:srgbClr val="813763"/>
                </a:solidFill>
              </a:rPr>
              <a:t> je jedna myšlenka. Skládá se ze </a:t>
            </a:r>
            <a:r>
              <a:rPr lang="cs-CZ" b="1" dirty="0" smtClean="0">
                <a:solidFill>
                  <a:srgbClr val="FF0000"/>
                </a:solidFill>
              </a:rPr>
              <a:t>slov</a:t>
            </a:r>
            <a:r>
              <a:rPr lang="cs-CZ" dirty="0" smtClean="0">
                <a:solidFill>
                  <a:srgbClr val="813763"/>
                </a:solidFill>
              </a:rPr>
              <a:t>.  Na začátku věty píšeme ................ písmeno, na konci napíšeme .........................</a:t>
            </a:r>
          </a:p>
        </p:txBody>
      </p:sp>
      <p:sp>
        <p:nvSpPr>
          <p:cNvPr id="4" name="TextovéPole 3"/>
          <p:cNvSpPr txBox="1"/>
          <p:nvPr/>
        </p:nvSpPr>
        <p:spPr>
          <a:xfrm>
            <a:off x="179512" y="2571750"/>
            <a:ext cx="6480720" cy="2308324"/>
          </a:xfrm>
          <a:prstGeom prst="rect">
            <a:avLst/>
          </a:prstGeom>
          <a:noFill/>
        </p:spPr>
        <p:txBody>
          <a:bodyPr wrap="square" rtlCol="0">
            <a:spAutoFit/>
          </a:bodyPr>
          <a:lstStyle/>
          <a:p>
            <a:r>
              <a:rPr lang="cs-CZ" b="1" dirty="0">
                <a:solidFill>
                  <a:srgbClr val="813763"/>
                </a:solidFill>
              </a:rPr>
              <a:t>Zopakuj si druhy vět a doplň správné znaménko na konci </a:t>
            </a:r>
            <a:r>
              <a:rPr lang="cs-CZ" b="1" dirty="0" smtClean="0">
                <a:solidFill>
                  <a:srgbClr val="813763"/>
                </a:solidFill>
              </a:rPr>
              <a:t>věty.</a:t>
            </a:r>
            <a:endParaRPr lang="cs-CZ" b="1" dirty="0">
              <a:solidFill>
                <a:srgbClr val="813763"/>
              </a:solidFill>
            </a:endParaRPr>
          </a:p>
          <a:p>
            <a:pPr>
              <a:lnSpc>
                <a:spcPct val="150000"/>
              </a:lnSpc>
            </a:pPr>
            <a:r>
              <a:rPr lang="cs-CZ" dirty="0">
                <a:solidFill>
                  <a:srgbClr val="813763"/>
                </a:solidFill>
              </a:rPr>
              <a:t>Maminka vaří oběd 	...........................................</a:t>
            </a:r>
          </a:p>
          <a:p>
            <a:pPr>
              <a:lnSpc>
                <a:spcPct val="150000"/>
              </a:lnSpc>
            </a:pPr>
            <a:r>
              <a:rPr lang="cs-CZ" dirty="0">
                <a:solidFill>
                  <a:srgbClr val="813763"/>
                </a:solidFill>
              </a:rPr>
              <a:t>Kolik je hodin		...........................................</a:t>
            </a:r>
          </a:p>
          <a:p>
            <a:pPr>
              <a:lnSpc>
                <a:spcPct val="150000"/>
              </a:lnSpc>
            </a:pPr>
            <a:r>
              <a:rPr lang="cs-CZ" dirty="0">
                <a:solidFill>
                  <a:srgbClr val="813763"/>
                </a:solidFill>
              </a:rPr>
              <a:t>Vezmi si pero a piš		...........................................</a:t>
            </a:r>
          </a:p>
          <a:p>
            <a:pPr>
              <a:lnSpc>
                <a:spcPct val="150000"/>
              </a:lnSpc>
            </a:pPr>
            <a:r>
              <a:rPr lang="cs-CZ" dirty="0">
                <a:solidFill>
                  <a:srgbClr val="813763"/>
                </a:solidFill>
              </a:rPr>
              <a:t>Kéž by už přišlo jaro	...........................................	</a:t>
            </a:r>
          </a:p>
          <a:p>
            <a:endParaRPr lang="cs-CZ" b="1" dirty="0" smtClean="0">
              <a:solidFill>
                <a:schemeClr val="accent3">
                  <a:lumMod val="50000"/>
                </a:schemeClr>
              </a:solidFill>
            </a:endParaRPr>
          </a:p>
        </p:txBody>
      </p:sp>
      <p:sp>
        <p:nvSpPr>
          <p:cNvPr id="5" name="TextovéPole 4"/>
          <p:cNvSpPr txBox="1"/>
          <p:nvPr/>
        </p:nvSpPr>
        <p:spPr>
          <a:xfrm>
            <a:off x="6608638" y="2497248"/>
            <a:ext cx="1944216" cy="2169825"/>
          </a:xfrm>
          <a:prstGeom prst="rect">
            <a:avLst/>
          </a:prstGeom>
          <a:noFill/>
          <a:ln w="19050">
            <a:noFill/>
          </a:ln>
        </p:spPr>
        <p:txBody>
          <a:bodyPr wrap="square" rtlCol="0">
            <a:spAutoFit/>
          </a:bodyPr>
          <a:lstStyle/>
          <a:p>
            <a:pPr>
              <a:lnSpc>
                <a:spcPct val="150000"/>
              </a:lnSpc>
            </a:pPr>
            <a:r>
              <a:rPr lang="cs-CZ" dirty="0" smtClean="0">
                <a:solidFill>
                  <a:srgbClr val="813763"/>
                </a:solidFill>
              </a:rPr>
              <a:t>Kontrola:</a:t>
            </a:r>
          </a:p>
          <a:p>
            <a:pPr>
              <a:lnSpc>
                <a:spcPct val="150000"/>
              </a:lnSpc>
            </a:pPr>
            <a:r>
              <a:rPr lang="cs-CZ" b="1" dirty="0" smtClean="0">
                <a:solidFill>
                  <a:schemeClr val="tx2"/>
                </a:solidFill>
              </a:rPr>
              <a:t>věta oznamovací</a:t>
            </a:r>
          </a:p>
          <a:p>
            <a:pPr>
              <a:lnSpc>
                <a:spcPct val="150000"/>
              </a:lnSpc>
            </a:pPr>
            <a:r>
              <a:rPr lang="cs-CZ" b="1" dirty="0" smtClean="0">
                <a:solidFill>
                  <a:srgbClr val="FFFF00"/>
                </a:solidFill>
              </a:rPr>
              <a:t>věta tázací</a:t>
            </a:r>
          </a:p>
          <a:p>
            <a:pPr>
              <a:lnSpc>
                <a:spcPct val="150000"/>
              </a:lnSpc>
            </a:pPr>
            <a:r>
              <a:rPr lang="cs-CZ" b="1" dirty="0" smtClean="0">
                <a:solidFill>
                  <a:srgbClr val="FF0000"/>
                </a:solidFill>
              </a:rPr>
              <a:t>věta rozkazovací</a:t>
            </a:r>
          </a:p>
          <a:p>
            <a:pPr>
              <a:lnSpc>
                <a:spcPct val="150000"/>
              </a:lnSpc>
            </a:pPr>
            <a:r>
              <a:rPr lang="cs-CZ" b="1" dirty="0" smtClean="0">
                <a:solidFill>
                  <a:srgbClr val="00B050"/>
                </a:solidFill>
              </a:rPr>
              <a:t>věta přací</a:t>
            </a:r>
          </a:p>
        </p:txBody>
      </p:sp>
      <p:pic>
        <p:nvPicPr>
          <p:cNvPr id="2050" name="Picture 2" descr="C:\Users\Kačaba\AppData\Local\Microsoft\Windows\Temporary Internet Files\Content.IE5\L1FQBDQW\MC90043820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492443"/>
            <a:ext cx="1974850" cy="1508125"/>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Kačaba\AppData\Local\Microsoft\Windows\Temporary Internet Files\Content.IE5\G19GZ15Y\MC900056929[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6127" y="987574"/>
            <a:ext cx="1821485" cy="15096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2051"/>
                                        </p:tgtEl>
                                        <p:attrNameLst>
                                          <p:attrName>style.visibility</p:attrName>
                                        </p:attrNameLst>
                                      </p:cBhvr>
                                      <p:to>
                                        <p:strVal val="visible"/>
                                      </p:to>
                                    </p:set>
                                    <p:animEffect transition="in" filter="circle(in)">
                                      <p:cBhvr>
                                        <p:cTn id="13" dur="2000"/>
                                        <p:tgtEl>
                                          <p:spTgt spid="2051"/>
                                        </p:tgtEl>
                                      </p:cBhvr>
                                    </p:animEffect>
                                  </p:childTnLst>
                                </p:cTn>
                              </p:par>
                              <p:par>
                                <p:cTn id="14" presetID="6" presetClass="entr" presetSubtype="16" fill="hold" nodeType="withEffect">
                                  <p:stCondLst>
                                    <p:cond delay="0"/>
                                  </p:stCondLst>
                                  <p:childTnLst>
                                    <p:set>
                                      <p:cBhvr>
                                        <p:cTn id="15" dur="1" fill="hold">
                                          <p:stCondLst>
                                            <p:cond delay="0"/>
                                          </p:stCondLst>
                                        </p:cTn>
                                        <p:tgtEl>
                                          <p:spTgt spid="2050"/>
                                        </p:tgtEl>
                                        <p:attrNameLst>
                                          <p:attrName>style.visibility</p:attrName>
                                        </p:attrNameLst>
                                      </p:cBhvr>
                                      <p:to>
                                        <p:strVal val="visible"/>
                                      </p:to>
                                    </p:set>
                                    <p:animEffect transition="in" filter="circle(in)">
                                      <p:cBhvr>
                                        <p:cTn id="16" dur="2000"/>
                                        <p:tgtEl>
                                          <p:spTgt spid="2050"/>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 calcmode="lin" valueType="num">
                                      <p:cBhvr additive="base">
                                        <p:cTn id="2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 calcmode="lin" valueType="num">
                                      <p:cBhvr additive="base">
                                        <p:cTn id="3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 calcmode="lin" valueType="num">
                                      <p:cBhvr additive="base">
                                        <p:cTn id="3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4">
                                            <p:txEl>
                                              <p:pRg st="4" end="4"/>
                                            </p:txEl>
                                          </p:spTgt>
                                        </p:tgtEl>
                                        <p:attrNameLst>
                                          <p:attrName>style.visibility</p:attrName>
                                        </p:attrNameLst>
                                      </p:cBhvr>
                                      <p:to>
                                        <p:strVal val="visible"/>
                                      </p:to>
                                    </p:set>
                                    <p:anim calcmode="lin" valueType="num">
                                      <p:cBhvr additive="base">
                                        <p:cTn id="4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5"/>
                                        </p:tgtEl>
                                        <p:attrNameLst>
                                          <p:attrName>style.visibility</p:attrName>
                                        </p:attrNameLst>
                                      </p:cBhvr>
                                      <p:to>
                                        <p:strVal val="visible"/>
                                      </p:to>
                                    </p:set>
                                    <p:anim calcmode="lin" valueType="num">
                                      <p:cBhvr additive="base">
                                        <p:cTn id="51" dur="500" fill="hold"/>
                                        <p:tgtEl>
                                          <p:spTgt spid="5"/>
                                        </p:tgtEl>
                                        <p:attrNameLst>
                                          <p:attrName>ppt_x</p:attrName>
                                        </p:attrNameLst>
                                      </p:cBhvr>
                                      <p:tavLst>
                                        <p:tav tm="0">
                                          <p:val>
                                            <p:strVal val="#ppt_x"/>
                                          </p:val>
                                        </p:tav>
                                        <p:tav tm="100000">
                                          <p:val>
                                            <p:strVal val="#ppt_x"/>
                                          </p:val>
                                        </p:tav>
                                      </p:tavLst>
                                    </p:anim>
                                    <p:anim calcmode="lin" valueType="num">
                                      <p:cBhvr additive="base">
                                        <p:cTn id="5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6372200" cy="594066"/>
          </a:xfrm>
        </p:spPr>
        <p:txBody>
          <a:bodyPr>
            <a:normAutofit fontScale="90000"/>
          </a:bodyPr>
          <a:lstStyle/>
          <a:p>
            <a:pPr algn="l"/>
            <a:r>
              <a:rPr lang="cs-CZ" sz="2800" b="1" dirty="0" smtClean="0">
                <a:latin typeface="Times New Roman" pitchFamily="18" charset="0"/>
                <a:cs typeface="Times New Roman" pitchFamily="18" charset="0"/>
              </a:rPr>
              <a:t>24.3 Jaké si řekneme nové termíny a názvy?</a:t>
            </a:r>
            <a:endParaRPr lang="cs-CZ" sz="2800" b="1" dirty="0">
              <a:latin typeface="Times New Roman" pitchFamily="18" charset="0"/>
              <a:cs typeface="Times New Roman" pitchFamily="18" charset="0"/>
            </a:endParaRPr>
          </a:p>
        </p:txBody>
      </p:sp>
      <p:sp>
        <p:nvSpPr>
          <p:cNvPr id="18" name="TextovéPole 17"/>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a:solidFill>
                  <a:schemeClr val="accent3">
                    <a:lumMod val="50000"/>
                  </a:schemeClr>
                </a:solidFill>
                <a:latin typeface="Times New Roman" pitchFamily="18" charset="0"/>
                <a:cs typeface="Times New Roman" pitchFamily="18" charset="0"/>
              </a:rPr>
              <a:t>Elektronická  učebnice - 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89" name="TextovéPole 88"/>
          <p:cNvSpPr txBox="1"/>
          <p:nvPr/>
        </p:nvSpPr>
        <p:spPr>
          <a:xfrm>
            <a:off x="25574" y="-1"/>
            <a:ext cx="9144000" cy="492443"/>
          </a:xfrm>
          <a:prstGeom prst="rect">
            <a:avLst/>
          </a:prstGeom>
          <a:solidFill>
            <a:schemeClr val="accent6">
              <a:lumMod val="40000"/>
              <a:lumOff val="60000"/>
            </a:schemeClr>
          </a:solidFill>
        </p:spPr>
        <p:txBody>
          <a:bodyPr wrap="square" rtlCol="0">
            <a:spAutoFit/>
          </a:bodyPr>
          <a:lstStyle/>
          <a:p>
            <a:r>
              <a:rPr lang="cs-CZ" sz="1200" b="1" dirty="0">
                <a:solidFill>
                  <a:schemeClr val="accent3">
                    <a:lumMod val="50000"/>
                  </a:schemeClr>
                </a:solidFill>
                <a:latin typeface="Times New Roman" pitchFamily="18" charset="0"/>
                <a:cs typeface="Times New Roman" pitchFamily="18" charset="0"/>
              </a:rPr>
              <a:t>Elektronická  učebnice - 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TextovéPole 2"/>
          <p:cNvSpPr txBox="1"/>
          <p:nvPr/>
        </p:nvSpPr>
        <p:spPr>
          <a:xfrm>
            <a:off x="889590" y="1086858"/>
            <a:ext cx="7056945" cy="584775"/>
          </a:xfrm>
          <a:prstGeom prst="rect">
            <a:avLst/>
          </a:prstGeom>
          <a:solidFill>
            <a:schemeClr val="bg1"/>
          </a:solidFill>
          <a:ln w="19050">
            <a:solidFill>
              <a:srgbClr val="92D050"/>
            </a:solidFill>
          </a:ln>
        </p:spPr>
        <p:txBody>
          <a:bodyPr wrap="square" rtlCol="0">
            <a:spAutoFit/>
          </a:bodyPr>
          <a:lstStyle/>
          <a:p>
            <a:r>
              <a:rPr lang="cs-CZ" sz="1600" dirty="0" smtClean="0">
                <a:solidFill>
                  <a:srgbClr val="813763"/>
                </a:solidFill>
              </a:rPr>
              <a:t>Věta je </a:t>
            </a:r>
            <a:r>
              <a:rPr lang="cs-CZ" sz="1600" dirty="0" smtClean="0">
                <a:solidFill>
                  <a:srgbClr val="FF0000"/>
                </a:solidFill>
              </a:rPr>
              <a:t>uspořádaný celek </a:t>
            </a:r>
            <a:r>
              <a:rPr lang="cs-CZ" sz="1600" dirty="0" smtClean="0">
                <a:solidFill>
                  <a:srgbClr val="813763"/>
                </a:solidFill>
              </a:rPr>
              <a:t>složený ze slov. Základem </a:t>
            </a:r>
            <a:r>
              <a:rPr lang="cs-CZ" sz="1600" dirty="0">
                <a:solidFill>
                  <a:srgbClr val="813763"/>
                </a:solidFill>
              </a:rPr>
              <a:t>č</a:t>
            </a:r>
            <a:r>
              <a:rPr lang="cs-CZ" sz="1600" dirty="0" smtClean="0">
                <a:solidFill>
                  <a:srgbClr val="813763"/>
                </a:solidFill>
              </a:rPr>
              <a:t>eské věty je </a:t>
            </a:r>
            <a:r>
              <a:rPr lang="cs-CZ" sz="1600" dirty="0" smtClean="0">
                <a:solidFill>
                  <a:srgbClr val="FF0000"/>
                </a:solidFill>
              </a:rPr>
              <a:t>určité sloveso </a:t>
            </a:r>
            <a:r>
              <a:rPr lang="cs-CZ" sz="1600" dirty="0" smtClean="0">
                <a:solidFill>
                  <a:srgbClr val="813763"/>
                </a:solidFill>
              </a:rPr>
              <a:t>(slovesný tvar).</a:t>
            </a:r>
          </a:p>
        </p:txBody>
      </p:sp>
      <p:sp>
        <p:nvSpPr>
          <p:cNvPr id="4" name="TextovéPole 3"/>
          <p:cNvSpPr txBox="1"/>
          <p:nvPr/>
        </p:nvSpPr>
        <p:spPr>
          <a:xfrm>
            <a:off x="443955" y="1671633"/>
            <a:ext cx="8064896" cy="338554"/>
          </a:xfrm>
          <a:prstGeom prst="rect">
            <a:avLst/>
          </a:prstGeom>
          <a:noFill/>
          <a:ln>
            <a:noFill/>
          </a:ln>
        </p:spPr>
        <p:txBody>
          <a:bodyPr wrap="square" rtlCol="0">
            <a:spAutoFit/>
          </a:bodyPr>
          <a:lstStyle/>
          <a:p>
            <a:r>
              <a:rPr lang="cs-CZ" sz="1600" b="1" dirty="0" smtClean="0">
                <a:solidFill>
                  <a:srgbClr val="813763"/>
                </a:solidFill>
              </a:rPr>
              <a:t>Uspořádej přeházená slova do vět a </a:t>
            </a:r>
            <a:r>
              <a:rPr lang="cs-CZ" sz="1600" b="1" dirty="0" smtClean="0">
                <a:solidFill>
                  <a:srgbClr val="FFC000"/>
                </a:solidFill>
              </a:rPr>
              <a:t>b</a:t>
            </a:r>
            <a:r>
              <a:rPr lang="cs-CZ" sz="1600" b="1" dirty="0" smtClean="0">
                <a:solidFill>
                  <a:srgbClr val="00B050"/>
                </a:solidFill>
              </a:rPr>
              <a:t>a</a:t>
            </a:r>
            <a:r>
              <a:rPr lang="cs-CZ" sz="1600" b="1" dirty="0" smtClean="0">
                <a:solidFill>
                  <a:schemeClr val="accent2"/>
                </a:solidFill>
              </a:rPr>
              <a:t>r</a:t>
            </a:r>
            <a:r>
              <a:rPr lang="cs-CZ" sz="1600" b="1" dirty="0" smtClean="0">
                <a:solidFill>
                  <a:schemeClr val="tx2">
                    <a:lumMod val="60000"/>
                    <a:lumOff val="40000"/>
                  </a:schemeClr>
                </a:solidFill>
              </a:rPr>
              <a:t>e</a:t>
            </a:r>
            <a:r>
              <a:rPr lang="cs-CZ" sz="1600" b="1" dirty="0" smtClean="0">
                <a:solidFill>
                  <a:srgbClr val="FF0000"/>
                </a:solidFill>
              </a:rPr>
              <a:t>v</a:t>
            </a:r>
            <a:r>
              <a:rPr lang="cs-CZ" sz="1600" b="1" dirty="0" smtClean="0"/>
              <a:t>n</a:t>
            </a:r>
            <a:r>
              <a:rPr lang="cs-CZ" sz="1600" b="1" dirty="0" smtClean="0">
                <a:solidFill>
                  <a:schemeClr val="accent5"/>
                </a:solidFill>
              </a:rPr>
              <a:t>ě</a:t>
            </a:r>
            <a:r>
              <a:rPr lang="cs-CZ" sz="1600" b="1" dirty="0" smtClean="0">
                <a:solidFill>
                  <a:srgbClr val="813763"/>
                </a:solidFill>
              </a:rPr>
              <a:t> vyznač slovesa (slovesné tvary):</a:t>
            </a:r>
          </a:p>
        </p:txBody>
      </p:sp>
      <p:grpSp>
        <p:nvGrpSpPr>
          <p:cNvPr id="12" name="Skupina 11"/>
          <p:cNvGrpSpPr/>
          <p:nvPr/>
        </p:nvGrpSpPr>
        <p:grpSpPr>
          <a:xfrm>
            <a:off x="317190" y="2105322"/>
            <a:ext cx="8509619" cy="2794029"/>
            <a:chOff x="328700" y="2337630"/>
            <a:chExt cx="8509619" cy="2794029"/>
          </a:xfrm>
        </p:grpSpPr>
        <p:grpSp>
          <p:nvGrpSpPr>
            <p:cNvPr id="7" name="Skupina 6"/>
            <p:cNvGrpSpPr/>
            <p:nvPr/>
          </p:nvGrpSpPr>
          <p:grpSpPr>
            <a:xfrm>
              <a:off x="474092" y="2337630"/>
              <a:ext cx="8218834" cy="276999"/>
              <a:chOff x="467544" y="2337630"/>
              <a:chExt cx="8218834" cy="276999"/>
            </a:xfrm>
          </p:grpSpPr>
          <p:sp>
            <p:nvSpPr>
              <p:cNvPr id="5" name="TextovéPole 4"/>
              <p:cNvSpPr txBox="1"/>
              <p:nvPr/>
            </p:nvSpPr>
            <p:spPr>
              <a:xfrm>
                <a:off x="467544" y="2337630"/>
                <a:ext cx="360040"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v </a:t>
                </a:r>
              </a:p>
            </p:txBody>
          </p:sp>
          <p:sp>
            <p:nvSpPr>
              <p:cNvPr id="13" name="TextovéPole 12"/>
              <p:cNvSpPr txBox="1"/>
              <p:nvPr/>
            </p:nvSpPr>
            <p:spPr>
              <a:xfrm>
                <a:off x="3748869" y="2337630"/>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temném</a:t>
                </a:r>
              </a:p>
            </p:txBody>
          </p:sp>
          <p:sp>
            <p:nvSpPr>
              <p:cNvPr id="14" name="TextovéPole 13"/>
              <p:cNvSpPr txBox="1"/>
              <p:nvPr/>
            </p:nvSpPr>
            <p:spPr>
              <a:xfrm>
                <a:off x="6368467" y="2337630"/>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Karkulka</a:t>
                </a:r>
              </a:p>
            </p:txBody>
          </p:sp>
          <p:sp>
            <p:nvSpPr>
              <p:cNvPr id="15" name="TextovéPole 14"/>
              <p:cNvSpPr txBox="1"/>
              <p:nvPr/>
            </p:nvSpPr>
            <p:spPr>
              <a:xfrm>
                <a:off x="5058668" y="2337630"/>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lese</a:t>
                </a:r>
              </a:p>
            </p:txBody>
          </p:sp>
          <p:sp>
            <p:nvSpPr>
              <p:cNvPr id="16" name="TextovéPole 15"/>
              <p:cNvSpPr txBox="1"/>
              <p:nvPr/>
            </p:nvSpPr>
            <p:spPr>
              <a:xfrm>
                <a:off x="1129271" y="2337630"/>
                <a:ext cx="1008112" cy="276999"/>
              </a:xfrm>
              <a:prstGeom prst="rect">
                <a:avLst/>
              </a:prstGeom>
              <a:solidFill>
                <a:schemeClr val="bg1"/>
              </a:solidFill>
              <a:ln>
                <a:solidFill>
                  <a:srgbClr val="92D050"/>
                </a:solidFill>
              </a:ln>
            </p:spPr>
            <p:txBody>
              <a:bodyPr wrap="square" rtlCol="0">
                <a:spAutoFit/>
              </a:bodyPr>
              <a:lstStyle/>
              <a:p>
                <a:r>
                  <a:rPr lang="cs-CZ" sz="1200" b="1" dirty="0" smtClean="0">
                    <a:solidFill>
                      <a:srgbClr val="813763"/>
                    </a:solidFill>
                  </a:rPr>
                  <a:t>vlka.</a:t>
                </a:r>
              </a:p>
            </p:txBody>
          </p:sp>
          <p:sp>
            <p:nvSpPr>
              <p:cNvPr id="17" name="TextovéPole 16"/>
              <p:cNvSpPr txBox="1"/>
              <p:nvPr/>
            </p:nvSpPr>
            <p:spPr>
              <a:xfrm>
                <a:off x="7678266" y="2337630"/>
                <a:ext cx="1008112" cy="276999"/>
              </a:xfrm>
              <a:prstGeom prst="rect">
                <a:avLst/>
              </a:prstGeom>
              <a:solidFill>
                <a:schemeClr val="bg1"/>
              </a:solidFill>
              <a:ln>
                <a:solidFill>
                  <a:srgbClr val="92D050"/>
                </a:solidFill>
              </a:ln>
            </p:spPr>
            <p:txBody>
              <a:bodyPr wrap="square" rtlCol="0">
                <a:spAutoFit/>
              </a:bodyPr>
              <a:lstStyle/>
              <a:p>
                <a:r>
                  <a:rPr lang="cs-CZ" sz="1200" b="1" dirty="0" smtClean="0">
                    <a:solidFill>
                      <a:srgbClr val="813763"/>
                    </a:solidFill>
                  </a:rPr>
                  <a:t>potkala</a:t>
                </a:r>
              </a:p>
            </p:txBody>
          </p:sp>
          <p:sp>
            <p:nvSpPr>
              <p:cNvPr id="19" name="TextovéPole 18"/>
              <p:cNvSpPr txBox="1"/>
              <p:nvPr/>
            </p:nvSpPr>
            <p:spPr>
              <a:xfrm>
                <a:off x="2439070" y="2337630"/>
                <a:ext cx="1008112" cy="276999"/>
              </a:xfrm>
              <a:prstGeom prst="rect">
                <a:avLst/>
              </a:prstGeom>
              <a:solidFill>
                <a:schemeClr val="bg1"/>
              </a:solidFill>
              <a:ln>
                <a:solidFill>
                  <a:srgbClr val="92D050"/>
                </a:solidFill>
              </a:ln>
            </p:spPr>
            <p:txBody>
              <a:bodyPr wrap="square" rtlCol="0">
                <a:spAutoFit/>
              </a:bodyPr>
              <a:lstStyle/>
              <a:p>
                <a:r>
                  <a:rPr lang="cs-CZ" sz="1200" b="1" dirty="0" smtClean="0">
                    <a:solidFill>
                      <a:srgbClr val="813763"/>
                    </a:solidFill>
                  </a:rPr>
                  <a:t>Červená</a:t>
                </a:r>
              </a:p>
            </p:txBody>
          </p:sp>
        </p:grpSp>
        <p:grpSp>
          <p:nvGrpSpPr>
            <p:cNvPr id="8" name="Skupina 7"/>
            <p:cNvGrpSpPr/>
            <p:nvPr/>
          </p:nvGrpSpPr>
          <p:grpSpPr>
            <a:xfrm>
              <a:off x="1635981" y="3025456"/>
              <a:ext cx="5895056" cy="276999"/>
              <a:chOff x="853952" y="3025456"/>
              <a:chExt cx="5895056" cy="276999"/>
            </a:xfrm>
          </p:grpSpPr>
          <p:sp>
            <p:nvSpPr>
              <p:cNvPr id="20" name="TextovéPole 19"/>
              <p:cNvSpPr txBox="1"/>
              <p:nvPr/>
            </p:nvSpPr>
            <p:spPr>
              <a:xfrm>
                <a:off x="4111914" y="3025456"/>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Nešel jsem</a:t>
                </a:r>
              </a:p>
            </p:txBody>
          </p:sp>
          <p:sp>
            <p:nvSpPr>
              <p:cNvPr id="21" name="TextovéPole 20"/>
              <p:cNvSpPr txBox="1"/>
              <p:nvPr/>
            </p:nvSpPr>
            <p:spPr>
              <a:xfrm>
                <a:off x="2482933" y="3025456"/>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pršelo.</a:t>
                </a:r>
              </a:p>
            </p:txBody>
          </p:sp>
          <p:sp>
            <p:nvSpPr>
              <p:cNvPr id="22" name="TextovéPole 21"/>
              <p:cNvSpPr txBox="1"/>
              <p:nvPr/>
            </p:nvSpPr>
            <p:spPr>
              <a:xfrm>
                <a:off x="5740896" y="3025456"/>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protože</a:t>
                </a:r>
              </a:p>
            </p:txBody>
          </p:sp>
          <p:sp>
            <p:nvSpPr>
              <p:cNvPr id="23" name="TextovéPole 22"/>
              <p:cNvSpPr txBox="1"/>
              <p:nvPr/>
            </p:nvSpPr>
            <p:spPr>
              <a:xfrm>
                <a:off x="853952" y="3025456"/>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ven,</a:t>
                </a:r>
              </a:p>
            </p:txBody>
          </p:sp>
        </p:grpSp>
        <p:grpSp>
          <p:nvGrpSpPr>
            <p:cNvPr id="9" name="Skupina 8"/>
            <p:cNvGrpSpPr/>
            <p:nvPr/>
          </p:nvGrpSpPr>
          <p:grpSpPr>
            <a:xfrm>
              <a:off x="631907" y="3714413"/>
              <a:ext cx="7903205" cy="276999"/>
              <a:chOff x="538983" y="3714413"/>
              <a:chExt cx="7903205" cy="276999"/>
            </a:xfrm>
          </p:grpSpPr>
          <p:sp>
            <p:nvSpPr>
              <p:cNvPr id="29" name="TextovéPole 28"/>
              <p:cNvSpPr txBox="1"/>
              <p:nvPr/>
            </p:nvSpPr>
            <p:spPr>
              <a:xfrm>
                <a:off x="538983" y="3714413"/>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hodně</a:t>
                </a:r>
              </a:p>
            </p:txBody>
          </p:sp>
          <p:sp>
            <p:nvSpPr>
              <p:cNvPr id="30" name="TextovéPole 29"/>
              <p:cNvSpPr txBox="1"/>
              <p:nvPr/>
            </p:nvSpPr>
            <p:spPr>
              <a:xfrm>
                <a:off x="1918002" y="3714413"/>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je</a:t>
                </a:r>
              </a:p>
            </p:txBody>
          </p:sp>
          <p:sp>
            <p:nvSpPr>
              <p:cNvPr id="31" name="TextovéPole 30"/>
              <p:cNvSpPr txBox="1"/>
              <p:nvPr/>
            </p:nvSpPr>
            <p:spPr>
              <a:xfrm>
                <a:off x="3297021" y="3714413"/>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pes</a:t>
                </a:r>
              </a:p>
            </p:txBody>
          </p:sp>
          <p:sp>
            <p:nvSpPr>
              <p:cNvPr id="32" name="TextovéPole 31"/>
              <p:cNvSpPr txBox="1"/>
              <p:nvPr/>
            </p:nvSpPr>
            <p:spPr>
              <a:xfrm>
                <a:off x="4676040" y="3714413"/>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Zdeňkův</a:t>
                </a:r>
              </a:p>
            </p:txBody>
          </p:sp>
          <p:sp>
            <p:nvSpPr>
              <p:cNvPr id="33" name="TextovéPole 32"/>
              <p:cNvSpPr txBox="1"/>
              <p:nvPr/>
            </p:nvSpPr>
            <p:spPr>
              <a:xfrm>
                <a:off x="6055059" y="3714413"/>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starý</a:t>
                </a:r>
              </a:p>
            </p:txBody>
          </p:sp>
          <p:sp>
            <p:nvSpPr>
              <p:cNvPr id="34" name="TextovéPole 33"/>
              <p:cNvSpPr txBox="1"/>
              <p:nvPr/>
            </p:nvSpPr>
            <p:spPr>
              <a:xfrm>
                <a:off x="7434076" y="3714413"/>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už</a:t>
                </a:r>
              </a:p>
            </p:txBody>
          </p:sp>
        </p:grpSp>
        <p:sp>
          <p:nvSpPr>
            <p:cNvPr id="6" name="TextovéPole 5"/>
            <p:cNvSpPr txBox="1"/>
            <p:nvPr/>
          </p:nvSpPr>
          <p:spPr>
            <a:xfrm>
              <a:off x="362118" y="2684143"/>
              <a:ext cx="8290842" cy="276999"/>
            </a:xfrm>
            <a:prstGeom prst="rect">
              <a:avLst/>
            </a:prstGeom>
            <a:solidFill>
              <a:schemeClr val="bg1"/>
            </a:solidFill>
            <a:ln>
              <a:solidFill>
                <a:srgbClr val="92D050"/>
              </a:solidFill>
            </a:ln>
          </p:spPr>
          <p:txBody>
            <a:bodyPr wrap="square" rtlCol="0">
              <a:spAutoFit/>
            </a:bodyPr>
            <a:lstStyle/>
            <a:p>
              <a:r>
                <a:rPr lang="cs-CZ" sz="1200" b="1" dirty="0" smtClean="0">
                  <a:solidFill>
                    <a:schemeClr val="accent3">
                      <a:lumMod val="50000"/>
                    </a:schemeClr>
                  </a:solidFill>
                </a:rPr>
                <a:t>....................................................................................................................................................................................................................</a:t>
              </a:r>
            </a:p>
          </p:txBody>
        </p:sp>
        <p:sp>
          <p:nvSpPr>
            <p:cNvPr id="42" name="TextovéPole 41"/>
            <p:cNvSpPr txBox="1"/>
            <p:nvPr/>
          </p:nvSpPr>
          <p:spPr>
            <a:xfrm>
              <a:off x="362118" y="3363838"/>
              <a:ext cx="8290842" cy="276999"/>
            </a:xfrm>
            <a:prstGeom prst="rect">
              <a:avLst/>
            </a:prstGeom>
            <a:solidFill>
              <a:schemeClr val="bg1"/>
            </a:solidFill>
            <a:ln>
              <a:solidFill>
                <a:srgbClr val="92D050"/>
              </a:solidFill>
            </a:ln>
          </p:spPr>
          <p:txBody>
            <a:bodyPr wrap="square" rtlCol="0">
              <a:spAutoFit/>
            </a:bodyPr>
            <a:lstStyle/>
            <a:p>
              <a:r>
                <a:rPr lang="cs-CZ" sz="1200" b="1" dirty="0" smtClean="0">
                  <a:solidFill>
                    <a:schemeClr val="accent3">
                      <a:lumMod val="50000"/>
                    </a:schemeClr>
                  </a:solidFill>
                </a:rPr>
                <a:t>....................................................................................................................................................................................................................</a:t>
              </a:r>
            </a:p>
          </p:txBody>
        </p:sp>
        <p:sp>
          <p:nvSpPr>
            <p:cNvPr id="43" name="TextovéPole 42"/>
            <p:cNvSpPr txBox="1"/>
            <p:nvPr/>
          </p:nvSpPr>
          <p:spPr>
            <a:xfrm>
              <a:off x="362118" y="4083918"/>
              <a:ext cx="8290842" cy="276999"/>
            </a:xfrm>
            <a:prstGeom prst="rect">
              <a:avLst/>
            </a:prstGeom>
            <a:solidFill>
              <a:schemeClr val="bg1"/>
            </a:solidFill>
            <a:ln>
              <a:solidFill>
                <a:srgbClr val="92D050"/>
              </a:solidFill>
            </a:ln>
          </p:spPr>
          <p:txBody>
            <a:bodyPr wrap="square" rtlCol="0">
              <a:spAutoFit/>
            </a:bodyPr>
            <a:lstStyle/>
            <a:p>
              <a:r>
                <a:rPr lang="cs-CZ" sz="1200" b="1" dirty="0" smtClean="0">
                  <a:solidFill>
                    <a:schemeClr val="accent3">
                      <a:lumMod val="50000"/>
                    </a:schemeClr>
                  </a:solidFill>
                </a:rPr>
                <a:t>....................................................................................................................................................................................................................</a:t>
              </a:r>
            </a:p>
          </p:txBody>
        </p:sp>
        <p:sp>
          <p:nvSpPr>
            <p:cNvPr id="44" name="TextovéPole 43"/>
            <p:cNvSpPr txBox="1"/>
            <p:nvPr/>
          </p:nvSpPr>
          <p:spPr>
            <a:xfrm>
              <a:off x="362118" y="4854660"/>
              <a:ext cx="8290842" cy="276999"/>
            </a:xfrm>
            <a:prstGeom prst="rect">
              <a:avLst/>
            </a:prstGeom>
            <a:solidFill>
              <a:schemeClr val="bg1"/>
            </a:solidFill>
            <a:ln>
              <a:solidFill>
                <a:srgbClr val="92D050"/>
              </a:solidFill>
            </a:ln>
          </p:spPr>
          <p:txBody>
            <a:bodyPr wrap="square" rtlCol="0">
              <a:spAutoFit/>
            </a:bodyPr>
            <a:lstStyle/>
            <a:p>
              <a:r>
                <a:rPr lang="cs-CZ" sz="1200" b="1" dirty="0" smtClean="0">
                  <a:solidFill>
                    <a:schemeClr val="accent3">
                      <a:lumMod val="50000"/>
                    </a:schemeClr>
                  </a:solidFill>
                </a:rPr>
                <a:t>....................................................................................................................................................................................................................</a:t>
              </a:r>
            </a:p>
          </p:txBody>
        </p:sp>
        <p:grpSp>
          <p:nvGrpSpPr>
            <p:cNvPr id="11" name="Skupina 10"/>
            <p:cNvGrpSpPr/>
            <p:nvPr/>
          </p:nvGrpSpPr>
          <p:grpSpPr>
            <a:xfrm>
              <a:off x="328700" y="4443958"/>
              <a:ext cx="8509619" cy="277000"/>
              <a:chOff x="332842" y="4431198"/>
              <a:chExt cx="8509619" cy="277000"/>
            </a:xfrm>
          </p:grpSpPr>
          <p:sp>
            <p:nvSpPr>
              <p:cNvPr id="37" name="TextovéPole 36"/>
              <p:cNvSpPr txBox="1"/>
              <p:nvPr/>
            </p:nvSpPr>
            <p:spPr>
              <a:xfrm>
                <a:off x="2814484" y="4431199"/>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ale</a:t>
                </a:r>
              </a:p>
            </p:txBody>
          </p:sp>
          <p:sp>
            <p:nvSpPr>
              <p:cNvPr id="40" name="TextovéPole 39"/>
              <p:cNvSpPr txBox="1"/>
              <p:nvPr/>
            </p:nvSpPr>
            <p:spPr>
              <a:xfrm>
                <a:off x="6584097" y="4431199"/>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spolužáka,</a:t>
                </a:r>
              </a:p>
            </p:txBody>
          </p:sp>
          <p:sp>
            <p:nvSpPr>
              <p:cNvPr id="41" name="TextovéPole 40"/>
              <p:cNvSpPr txBox="1"/>
              <p:nvPr/>
            </p:nvSpPr>
            <p:spPr>
              <a:xfrm>
                <a:off x="7834349" y="4431199"/>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jméno.</a:t>
                </a:r>
              </a:p>
            </p:txBody>
          </p:sp>
          <p:sp>
            <p:nvSpPr>
              <p:cNvPr id="45" name="TextovéPole 44"/>
              <p:cNvSpPr txBox="1"/>
              <p:nvPr/>
            </p:nvSpPr>
            <p:spPr>
              <a:xfrm>
                <a:off x="332842" y="4431198"/>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nového</a:t>
                </a:r>
              </a:p>
            </p:txBody>
          </p:sp>
          <p:sp>
            <p:nvSpPr>
              <p:cNvPr id="46" name="TextovéPole 45"/>
              <p:cNvSpPr txBox="1"/>
              <p:nvPr/>
            </p:nvSpPr>
            <p:spPr>
              <a:xfrm>
                <a:off x="1583093" y="4431198"/>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Mám</a:t>
                </a:r>
              </a:p>
            </p:txBody>
          </p:sp>
          <p:sp>
            <p:nvSpPr>
              <p:cNvPr id="48" name="TextovéPole 47"/>
              <p:cNvSpPr txBox="1"/>
              <p:nvPr/>
            </p:nvSpPr>
            <p:spPr>
              <a:xfrm>
                <a:off x="4083595" y="4431198"/>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jeho </a:t>
                </a:r>
              </a:p>
            </p:txBody>
          </p:sp>
          <p:sp>
            <p:nvSpPr>
              <p:cNvPr id="49" name="TextovéPole 48"/>
              <p:cNvSpPr txBox="1"/>
              <p:nvPr/>
            </p:nvSpPr>
            <p:spPr>
              <a:xfrm>
                <a:off x="5333846" y="4431198"/>
                <a:ext cx="1008112" cy="276999"/>
              </a:xfrm>
              <a:prstGeom prst="rect">
                <a:avLst/>
              </a:prstGeom>
              <a:solidFill>
                <a:schemeClr val="bg1"/>
              </a:solidFill>
              <a:ln>
                <a:solidFill>
                  <a:srgbClr val="92D050"/>
                </a:solidFill>
              </a:ln>
            </p:spPr>
            <p:txBody>
              <a:bodyPr wrap="square" rtlCol="0">
                <a:spAutoFit/>
              </a:bodyPr>
              <a:lstStyle/>
              <a:p>
                <a:pPr algn="ctr"/>
                <a:r>
                  <a:rPr lang="cs-CZ" sz="1200" b="1" dirty="0" smtClean="0">
                    <a:solidFill>
                      <a:srgbClr val="813763"/>
                    </a:solidFill>
                  </a:rPr>
                  <a:t>neznám</a:t>
                </a:r>
              </a:p>
            </p:txBody>
          </p:sp>
        </p:grpSp>
      </p:grpSp>
      <p:pic>
        <p:nvPicPr>
          <p:cNvPr id="1026" name="Picture 2" descr="C:\Users\Kačaba\AppData\Local\Microsoft\Windows\Temporary Internet Files\Content.IE5\QD769DN4\MC90027923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54420" y="492442"/>
            <a:ext cx="1284965" cy="154381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Kačaba\AppData\Local\Microsoft\Windows\Temporary Internet Files\Content.IE5\L1FQBDQW\MC90038413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41" y="2105321"/>
            <a:ext cx="610334" cy="116470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1000"/>
                                        <p:tgtEl>
                                          <p:spTgt spid="1026"/>
                                        </p:tgtEl>
                                      </p:cBhvr>
                                    </p:animEffect>
                                    <p:anim calcmode="lin" valueType="num">
                                      <p:cBhvr>
                                        <p:cTn id="13" dur="1000" fill="hold"/>
                                        <p:tgtEl>
                                          <p:spTgt spid="1026"/>
                                        </p:tgtEl>
                                        <p:attrNameLst>
                                          <p:attrName>ppt_x</p:attrName>
                                        </p:attrNameLst>
                                      </p:cBhvr>
                                      <p:tavLst>
                                        <p:tav tm="0">
                                          <p:val>
                                            <p:strVal val="#ppt_x"/>
                                          </p:val>
                                        </p:tav>
                                        <p:tav tm="100000">
                                          <p:val>
                                            <p:strVal val="#ppt_x"/>
                                          </p:val>
                                        </p:tav>
                                      </p:tavLst>
                                    </p:anim>
                                    <p:anim calcmode="lin" valueType="num">
                                      <p:cBhvr>
                                        <p:cTn id="14"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1000"/>
                                        <p:tgtEl>
                                          <p:spTgt spid="12"/>
                                        </p:tgtEl>
                                      </p:cBhvr>
                                    </p:animEffect>
                                    <p:anim calcmode="lin" valueType="num">
                                      <p:cBhvr>
                                        <p:cTn id="27" dur="1000" fill="hold"/>
                                        <p:tgtEl>
                                          <p:spTgt spid="12"/>
                                        </p:tgtEl>
                                        <p:attrNameLst>
                                          <p:attrName>ppt_x</p:attrName>
                                        </p:attrNameLst>
                                      </p:cBhvr>
                                      <p:tavLst>
                                        <p:tav tm="0">
                                          <p:val>
                                            <p:strVal val="#ppt_x"/>
                                          </p:val>
                                        </p:tav>
                                        <p:tav tm="100000">
                                          <p:val>
                                            <p:strVal val="#ppt_x"/>
                                          </p:val>
                                        </p:tav>
                                      </p:tavLst>
                                    </p:anim>
                                    <p:anim calcmode="lin" valueType="num">
                                      <p:cBhvr>
                                        <p:cTn id="28" dur="1000" fill="hold"/>
                                        <p:tgtEl>
                                          <p:spTgt spid="12"/>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1027"/>
                                        </p:tgtEl>
                                        <p:attrNameLst>
                                          <p:attrName>style.visibility</p:attrName>
                                        </p:attrNameLst>
                                      </p:cBhvr>
                                      <p:to>
                                        <p:strVal val="visible"/>
                                      </p:to>
                                    </p:set>
                                    <p:animEffect transition="in" filter="fade">
                                      <p:cBhvr>
                                        <p:cTn id="31" dur="1000"/>
                                        <p:tgtEl>
                                          <p:spTgt spid="1027"/>
                                        </p:tgtEl>
                                      </p:cBhvr>
                                    </p:animEffect>
                                    <p:anim calcmode="lin" valueType="num">
                                      <p:cBhvr>
                                        <p:cTn id="32" dur="1000" fill="hold"/>
                                        <p:tgtEl>
                                          <p:spTgt spid="1027"/>
                                        </p:tgtEl>
                                        <p:attrNameLst>
                                          <p:attrName>ppt_x</p:attrName>
                                        </p:attrNameLst>
                                      </p:cBhvr>
                                      <p:tavLst>
                                        <p:tav tm="0">
                                          <p:val>
                                            <p:strVal val="#ppt_x"/>
                                          </p:val>
                                        </p:tav>
                                        <p:tav tm="100000">
                                          <p:val>
                                            <p:strVal val="#ppt_x"/>
                                          </p:val>
                                        </p:tav>
                                      </p:tavLst>
                                    </p:anim>
                                    <p:anim calcmode="lin" valueType="num">
                                      <p:cBhvr>
                                        <p:cTn id="33" dur="1000" fill="hold"/>
                                        <p:tgtEl>
                                          <p:spTgt spid="10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4284984" cy="594066"/>
          </a:xfrm>
        </p:spPr>
        <p:txBody>
          <a:bodyPr>
            <a:normAutofit/>
          </a:bodyPr>
          <a:lstStyle/>
          <a:p>
            <a:pPr algn="l"/>
            <a:r>
              <a:rPr lang="cs-CZ" sz="2500" b="1" dirty="0" smtClean="0">
                <a:latin typeface="Times New Roman" pitchFamily="18" charset="0"/>
                <a:cs typeface="Times New Roman" pitchFamily="18" charset="0"/>
              </a:rPr>
              <a:t>24.4 Co si řekneme nového?</a:t>
            </a:r>
            <a:endParaRPr lang="cs-CZ" sz="2500" b="1" dirty="0">
              <a:latin typeface="Times New Roman" pitchFamily="18" charset="0"/>
              <a:cs typeface="Times New Roman" pitchFamily="18" charset="0"/>
            </a:endParaRPr>
          </a:p>
        </p:txBody>
      </p:sp>
      <p:sp>
        <p:nvSpPr>
          <p:cNvPr id="21" name="TextovéPole 20"/>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a:solidFill>
                  <a:schemeClr val="accent3">
                    <a:lumMod val="50000"/>
                  </a:schemeClr>
                </a:solidFill>
                <a:latin typeface="Times New Roman" pitchFamily="18" charset="0"/>
                <a:cs typeface="Times New Roman" pitchFamily="18" charset="0"/>
              </a:rPr>
              <a:t>Elektronická  učebnice - 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cxnSp>
        <p:nvCxnSpPr>
          <p:cNvPr id="15" name="Přímá spojnice 14"/>
          <p:cNvCxnSpPr/>
          <p:nvPr/>
        </p:nvCxnSpPr>
        <p:spPr>
          <a:xfrm>
            <a:off x="7308304" y="2067694"/>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ovéPole 2"/>
          <p:cNvSpPr txBox="1"/>
          <p:nvPr/>
        </p:nvSpPr>
        <p:spPr>
          <a:xfrm>
            <a:off x="235335" y="1059582"/>
            <a:ext cx="8673330" cy="3877985"/>
          </a:xfrm>
          <a:prstGeom prst="rect">
            <a:avLst/>
          </a:prstGeom>
          <a:solidFill>
            <a:schemeClr val="bg1"/>
          </a:solidFill>
          <a:ln w="19050">
            <a:solidFill>
              <a:srgbClr val="92D050"/>
            </a:solidFill>
          </a:ln>
        </p:spPr>
        <p:txBody>
          <a:bodyPr wrap="square" rtlCol="0">
            <a:spAutoFit/>
          </a:bodyPr>
          <a:lstStyle/>
          <a:p>
            <a:pPr>
              <a:lnSpc>
                <a:spcPct val="150000"/>
              </a:lnSpc>
            </a:pPr>
            <a:r>
              <a:rPr lang="cs-CZ" sz="1600" dirty="0" smtClean="0">
                <a:solidFill>
                  <a:srgbClr val="813763"/>
                </a:solidFill>
              </a:rPr>
              <a:t>V češtině rozlišujeme věty: </a:t>
            </a:r>
          </a:p>
          <a:p>
            <a:pPr marL="342900" indent="-342900">
              <a:lnSpc>
                <a:spcPct val="150000"/>
              </a:lnSpc>
              <a:buFont typeface="+mj-lt"/>
              <a:buAutoNum type="arabicPeriod"/>
            </a:pPr>
            <a:r>
              <a:rPr lang="cs-CZ" sz="1600" b="1" dirty="0" smtClean="0">
                <a:solidFill>
                  <a:schemeClr val="tx2">
                    <a:lumMod val="60000"/>
                    <a:lumOff val="40000"/>
                  </a:schemeClr>
                </a:solidFill>
              </a:rPr>
              <a:t>věty jednoduché (VJ) </a:t>
            </a:r>
            <a:r>
              <a:rPr lang="cs-CZ" sz="1600" b="1" dirty="0" smtClean="0">
                <a:solidFill>
                  <a:srgbClr val="813763"/>
                </a:solidFill>
              </a:rPr>
              <a:t>= </a:t>
            </a:r>
            <a:r>
              <a:rPr lang="cs-CZ" sz="1600" dirty="0" smtClean="0">
                <a:solidFill>
                  <a:srgbClr val="813763"/>
                </a:solidFill>
              </a:rPr>
              <a:t>mají obvykle </a:t>
            </a:r>
            <a:r>
              <a:rPr lang="cs-CZ" sz="1600" dirty="0" smtClean="0">
                <a:solidFill>
                  <a:srgbClr val="FF0000"/>
                </a:solidFill>
              </a:rPr>
              <a:t>jedno sloveso </a:t>
            </a:r>
            <a:r>
              <a:rPr lang="cs-CZ" sz="1600" dirty="0" smtClean="0">
                <a:solidFill>
                  <a:srgbClr val="813763"/>
                </a:solidFill>
              </a:rPr>
              <a:t>(slovesný tvar), </a:t>
            </a:r>
            <a:r>
              <a:rPr lang="cs-CZ" sz="1600" i="1" dirty="0" smtClean="0">
                <a:solidFill>
                  <a:srgbClr val="813763"/>
                </a:solidFill>
              </a:rPr>
              <a:t>př. Tatínek </a:t>
            </a:r>
            <a:r>
              <a:rPr lang="cs-CZ" sz="1600" b="1" i="1" dirty="0" smtClean="0">
                <a:solidFill>
                  <a:srgbClr val="813763"/>
                </a:solidFill>
              </a:rPr>
              <a:t>řídí</a:t>
            </a:r>
            <a:r>
              <a:rPr lang="cs-CZ" sz="1600" i="1" dirty="0" smtClean="0">
                <a:solidFill>
                  <a:srgbClr val="813763"/>
                </a:solidFill>
              </a:rPr>
              <a:t> auto.</a:t>
            </a:r>
          </a:p>
          <a:p>
            <a:pPr marL="342900" indent="-342900">
              <a:lnSpc>
                <a:spcPct val="150000"/>
              </a:lnSpc>
              <a:buFont typeface="+mj-lt"/>
              <a:buAutoNum type="arabicPeriod"/>
            </a:pPr>
            <a:r>
              <a:rPr lang="cs-CZ" sz="1600" b="1" dirty="0" smtClean="0">
                <a:solidFill>
                  <a:srgbClr val="00B050"/>
                </a:solidFill>
              </a:rPr>
              <a:t>souvětí (S)</a:t>
            </a:r>
            <a:r>
              <a:rPr lang="cs-CZ" sz="1600" b="1" dirty="0" smtClean="0">
                <a:solidFill>
                  <a:srgbClr val="813763"/>
                </a:solidFill>
              </a:rPr>
              <a:t> = </a:t>
            </a:r>
            <a:r>
              <a:rPr lang="cs-CZ" sz="1600" dirty="0" smtClean="0">
                <a:solidFill>
                  <a:srgbClr val="813763"/>
                </a:solidFill>
              </a:rPr>
              <a:t>vznikají spojením dvou nebo více vět jednoduchých, je v nich </a:t>
            </a:r>
            <a:r>
              <a:rPr lang="cs-CZ" sz="1600" dirty="0" smtClean="0">
                <a:solidFill>
                  <a:srgbClr val="FF0000"/>
                </a:solidFill>
              </a:rPr>
              <a:t>více sloves </a:t>
            </a:r>
            <a:r>
              <a:rPr lang="cs-CZ" sz="1600" dirty="0" smtClean="0">
                <a:solidFill>
                  <a:srgbClr val="813763"/>
                </a:solidFill>
              </a:rPr>
              <a:t>(slovesných tvarů), </a:t>
            </a:r>
            <a:r>
              <a:rPr lang="cs-CZ" sz="1600" i="1" dirty="0" smtClean="0">
                <a:solidFill>
                  <a:srgbClr val="813763"/>
                </a:solidFill>
              </a:rPr>
              <a:t>př. Na jaře </a:t>
            </a:r>
            <a:r>
              <a:rPr lang="cs-CZ" sz="1600" b="1" i="1" dirty="0" smtClean="0">
                <a:solidFill>
                  <a:srgbClr val="813763"/>
                </a:solidFill>
              </a:rPr>
              <a:t>zpívají</a:t>
            </a:r>
            <a:r>
              <a:rPr lang="cs-CZ" sz="1600" i="1" dirty="0" smtClean="0">
                <a:solidFill>
                  <a:srgbClr val="813763"/>
                </a:solidFill>
              </a:rPr>
              <a:t> ptáčci a rostlinky </a:t>
            </a:r>
            <a:r>
              <a:rPr lang="cs-CZ" sz="1600" b="1" i="1" dirty="0" smtClean="0">
                <a:solidFill>
                  <a:srgbClr val="813763"/>
                </a:solidFill>
              </a:rPr>
              <a:t>kvetou</a:t>
            </a:r>
            <a:r>
              <a:rPr lang="cs-CZ" sz="1600" i="1" dirty="0" smtClean="0">
                <a:solidFill>
                  <a:srgbClr val="813763"/>
                </a:solidFill>
              </a:rPr>
              <a:t>. </a:t>
            </a:r>
          </a:p>
          <a:p>
            <a:pPr>
              <a:lnSpc>
                <a:spcPct val="150000"/>
              </a:lnSpc>
            </a:pPr>
            <a:endParaRPr lang="cs-CZ" sz="1600" b="1" i="1" dirty="0">
              <a:solidFill>
                <a:srgbClr val="813763"/>
              </a:solidFill>
            </a:endParaRPr>
          </a:p>
          <a:p>
            <a:pPr>
              <a:lnSpc>
                <a:spcPct val="150000"/>
              </a:lnSpc>
            </a:pPr>
            <a:r>
              <a:rPr lang="cs-CZ" sz="1400" dirty="0" smtClean="0">
                <a:solidFill>
                  <a:srgbClr val="813763"/>
                </a:solidFill>
              </a:rPr>
              <a:t>Věty v souvětí mohou být spojeny </a:t>
            </a:r>
            <a:r>
              <a:rPr lang="cs-CZ" sz="1400" dirty="0" smtClean="0">
                <a:solidFill>
                  <a:srgbClr val="FF0000"/>
                </a:solidFill>
              </a:rPr>
              <a:t>spojovacími výrazy</a:t>
            </a:r>
            <a:r>
              <a:rPr lang="cs-CZ" sz="1400" dirty="0" smtClean="0">
                <a:solidFill>
                  <a:srgbClr val="813763"/>
                </a:solidFill>
              </a:rPr>
              <a:t>. Jsou to:</a:t>
            </a:r>
          </a:p>
          <a:p>
            <a:pPr marL="342900" indent="-342900">
              <a:lnSpc>
                <a:spcPct val="150000"/>
              </a:lnSpc>
              <a:buFont typeface="+mj-lt"/>
              <a:buAutoNum type="alphaLcPeriod"/>
            </a:pPr>
            <a:r>
              <a:rPr lang="cs-CZ" sz="1400" b="1" dirty="0" smtClean="0">
                <a:solidFill>
                  <a:srgbClr val="813763"/>
                </a:solidFill>
              </a:rPr>
              <a:t>spojky</a:t>
            </a:r>
            <a:r>
              <a:rPr lang="cs-CZ" sz="1400" dirty="0" smtClean="0">
                <a:solidFill>
                  <a:srgbClr val="813763"/>
                </a:solidFill>
              </a:rPr>
              <a:t> – a, i, nebo, ale, protože, když, aby, že, jelikož, poněvadž, a proto, jestliže...</a:t>
            </a:r>
            <a:br>
              <a:rPr lang="cs-CZ" sz="1400" dirty="0" smtClean="0">
                <a:solidFill>
                  <a:srgbClr val="813763"/>
                </a:solidFill>
              </a:rPr>
            </a:br>
            <a:r>
              <a:rPr lang="cs-CZ" sz="1400" i="1" dirty="0" smtClean="0">
                <a:solidFill>
                  <a:srgbClr val="813763"/>
                </a:solidFill>
              </a:rPr>
              <a:t>př. Nepůjdu ven, </a:t>
            </a:r>
            <a:r>
              <a:rPr lang="cs-CZ" sz="1400" i="1" u="sng" dirty="0" smtClean="0">
                <a:solidFill>
                  <a:srgbClr val="813763"/>
                </a:solidFill>
              </a:rPr>
              <a:t>protože</a:t>
            </a:r>
            <a:r>
              <a:rPr lang="cs-CZ" sz="1400" i="1" dirty="0" smtClean="0">
                <a:solidFill>
                  <a:srgbClr val="813763"/>
                </a:solidFill>
              </a:rPr>
              <a:t> tam prší. </a:t>
            </a:r>
            <a:r>
              <a:rPr lang="cs-CZ" sz="1400" i="1" u="sng" dirty="0" smtClean="0">
                <a:solidFill>
                  <a:srgbClr val="813763"/>
                </a:solidFill>
              </a:rPr>
              <a:t>Když</a:t>
            </a:r>
            <a:r>
              <a:rPr lang="cs-CZ" sz="1400" i="1" dirty="0" smtClean="0">
                <a:solidFill>
                  <a:srgbClr val="813763"/>
                </a:solidFill>
              </a:rPr>
              <a:t> budu hodný, dostanu pochvalu. </a:t>
            </a:r>
          </a:p>
          <a:p>
            <a:pPr marL="342900" indent="-342900">
              <a:lnSpc>
                <a:spcPct val="150000"/>
              </a:lnSpc>
              <a:buFont typeface="+mj-lt"/>
              <a:buAutoNum type="alphaLcPeriod"/>
            </a:pPr>
            <a:r>
              <a:rPr lang="cs-CZ" sz="1400" b="1" dirty="0" smtClean="0">
                <a:solidFill>
                  <a:srgbClr val="813763"/>
                </a:solidFill>
              </a:rPr>
              <a:t>jiná slova (zájmena, příslovce) </a:t>
            </a:r>
            <a:r>
              <a:rPr lang="cs-CZ" sz="1400" dirty="0" smtClean="0">
                <a:solidFill>
                  <a:srgbClr val="813763"/>
                </a:solidFill>
              </a:rPr>
              <a:t>– který, jaký, kdo, co, kde, kam ....</a:t>
            </a:r>
            <a:br>
              <a:rPr lang="cs-CZ" sz="1400" dirty="0" smtClean="0">
                <a:solidFill>
                  <a:srgbClr val="813763"/>
                </a:solidFill>
              </a:rPr>
            </a:br>
            <a:r>
              <a:rPr lang="cs-CZ" sz="1400" i="1" dirty="0" smtClean="0">
                <a:solidFill>
                  <a:srgbClr val="813763"/>
                </a:solidFill>
              </a:rPr>
              <a:t>př.: Jsem zvědavý, </a:t>
            </a:r>
            <a:r>
              <a:rPr lang="cs-CZ" sz="1400" i="1" u="sng" dirty="0" smtClean="0">
                <a:solidFill>
                  <a:srgbClr val="813763"/>
                </a:solidFill>
              </a:rPr>
              <a:t>kam</a:t>
            </a:r>
            <a:r>
              <a:rPr lang="cs-CZ" sz="1400" i="1" dirty="0" smtClean="0">
                <a:solidFill>
                  <a:srgbClr val="813763"/>
                </a:solidFill>
              </a:rPr>
              <a:t> dnes půjdeme. Vyberu si lízátko, </a:t>
            </a:r>
            <a:r>
              <a:rPr lang="cs-CZ" sz="1400" i="1" u="sng" dirty="0" smtClean="0">
                <a:solidFill>
                  <a:srgbClr val="813763"/>
                </a:solidFill>
              </a:rPr>
              <a:t>které</a:t>
            </a:r>
            <a:r>
              <a:rPr lang="cs-CZ" sz="1400" i="1" dirty="0" smtClean="0">
                <a:solidFill>
                  <a:srgbClr val="813763"/>
                </a:solidFill>
              </a:rPr>
              <a:t> mi nejvíc chutná.</a:t>
            </a:r>
            <a:endParaRPr lang="cs-CZ" sz="1400" dirty="0" smtClean="0">
              <a:solidFill>
                <a:srgbClr val="813763"/>
              </a:solidFill>
            </a:endParaRPr>
          </a:p>
          <a:p>
            <a:pPr>
              <a:lnSpc>
                <a:spcPct val="150000"/>
              </a:lnSpc>
            </a:pPr>
            <a:r>
              <a:rPr lang="cs-CZ" sz="1400" dirty="0" smtClean="0">
                <a:solidFill>
                  <a:srgbClr val="813763"/>
                </a:solidFill>
              </a:rPr>
              <a:t>Souvětí ale může být i </a:t>
            </a:r>
            <a:r>
              <a:rPr lang="cs-CZ" sz="1400" dirty="0" smtClean="0">
                <a:solidFill>
                  <a:srgbClr val="FF0000"/>
                </a:solidFill>
              </a:rPr>
              <a:t>bez spojovacích výrazů</a:t>
            </a:r>
            <a:r>
              <a:rPr lang="cs-CZ" sz="1400" i="1" dirty="0" smtClean="0">
                <a:solidFill>
                  <a:srgbClr val="813763"/>
                </a:solidFill>
              </a:rPr>
              <a:t>:</a:t>
            </a:r>
            <a:r>
              <a:rPr lang="cs-CZ" sz="1400" i="1" dirty="0">
                <a:solidFill>
                  <a:srgbClr val="813763"/>
                </a:solidFill>
              </a:rPr>
              <a:t> </a:t>
            </a:r>
            <a:r>
              <a:rPr lang="cs-CZ" sz="1400" i="1" dirty="0" smtClean="0">
                <a:solidFill>
                  <a:srgbClr val="813763"/>
                </a:solidFill>
              </a:rPr>
              <a:t>př. Jeden při hodině českého jazyka spí, druhý se otáčí, třetí si kreslí.</a:t>
            </a:r>
          </a:p>
        </p:txBody>
      </p:sp>
      <p:pic>
        <p:nvPicPr>
          <p:cNvPr id="2051" name="Picture 3" descr="C:\Users\Kačaba\AppData\Local\Microsoft\Windows\Temporary Internet Files\Content.IE5\ULSCVTTE\MC90023829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4128" y="490681"/>
            <a:ext cx="1296144" cy="1137799"/>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C:\Users\Kačaba\AppData\Local\Microsoft\Windows\Temporary Internet Files\Content.IE5\ULSCVTTE\MC900441595[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00116" y="2211710"/>
            <a:ext cx="2909035" cy="122413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053" name="Picture 5" descr="C:\Users\Kačaba\AppData\Local\Microsoft\Windows\Temporary Internet Files\Content.IE5\G19GZ15Y\MC900227150[1].wmf"/>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15986"/>
          <a:stretch/>
        </p:blipFill>
        <p:spPr bwMode="auto">
          <a:xfrm>
            <a:off x="5848103" y="2139942"/>
            <a:ext cx="904178" cy="100631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056" name="Picture 8" descr="C:\Users\Kačaba\AppData\Local\Microsoft\Windows\Temporary Internet Files\Content.IE5\ULSCVTTE\MC900237308[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8828202">
            <a:off x="7432453" y="3434293"/>
            <a:ext cx="889906" cy="116088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051"/>
                                        </p:tgtEl>
                                        <p:attrNameLst>
                                          <p:attrName>style.visibility</p:attrName>
                                        </p:attrNameLst>
                                      </p:cBhvr>
                                      <p:to>
                                        <p:strVal val="visible"/>
                                      </p:to>
                                    </p:set>
                                    <p:animEffect transition="in" filter="fade">
                                      <p:cBhvr>
                                        <p:cTn id="26" dur="1000"/>
                                        <p:tgtEl>
                                          <p:spTgt spid="2051"/>
                                        </p:tgtEl>
                                      </p:cBhvr>
                                    </p:animEffect>
                                    <p:anim calcmode="lin" valueType="num">
                                      <p:cBhvr>
                                        <p:cTn id="27" dur="1000" fill="hold"/>
                                        <p:tgtEl>
                                          <p:spTgt spid="2051"/>
                                        </p:tgtEl>
                                        <p:attrNameLst>
                                          <p:attrName>ppt_x</p:attrName>
                                        </p:attrNameLst>
                                      </p:cBhvr>
                                      <p:tavLst>
                                        <p:tav tm="0">
                                          <p:val>
                                            <p:strVal val="#ppt_x"/>
                                          </p:val>
                                        </p:tav>
                                        <p:tav tm="100000">
                                          <p:val>
                                            <p:strVal val="#ppt_x"/>
                                          </p:val>
                                        </p:tav>
                                      </p:tavLst>
                                    </p:anim>
                                    <p:anim calcmode="lin" valueType="num">
                                      <p:cBhvr>
                                        <p:cTn id="28" dur="1000" fill="hold"/>
                                        <p:tgtEl>
                                          <p:spTgt spid="2051"/>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2053"/>
                                        </p:tgtEl>
                                        <p:attrNameLst>
                                          <p:attrName>style.visibility</p:attrName>
                                        </p:attrNameLst>
                                      </p:cBhvr>
                                      <p:to>
                                        <p:strVal val="visible"/>
                                      </p:to>
                                    </p:set>
                                    <p:animEffect transition="in" filter="fade">
                                      <p:cBhvr>
                                        <p:cTn id="38" dur="1000"/>
                                        <p:tgtEl>
                                          <p:spTgt spid="2053"/>
                                        </p:tgtEl>
                                      </p:cBhvr>
                                    </p:animEffect>
                                    <p:anim calcmode="lin" valueType="num">
                                      <p:cBhvr>
                                        <p:cTn id="39" dur="1000" fill="hold"/>
                                        <p:tgtEl>
                                          <p:spTgt spid="2053"/>
                                        </p:tgtEl>
                                        <p:attrNameLst>
                                          <p:attrName>ppt_x</p:attrName>
                                        </p:attrNameLst>
                                      </p:cBhvr>
                                      <p:tavLst>
                                        <p:tav tm="0">
                                          <p:val>
                                            <p:strVal val="#ppt_x"/>
                                          </p:val>
                                        </p:tav>
                                        <p:tav tm="100000">
                                          <p:val>
                                            <p:strVal val="#ppt_x"/>
                                          </p:val>
                                        </p:tav>
                                      </p:tavLst>
                                    </p:anim>
                                    <p:anim calcmode="lin" valueType="num">
                                      <p:cBhvr>
                                        <p:cTn id="40" dur="1000" fill="hold"/>
                                        <p:tgtEl>
                                          <p:spTgt spid="2053"/>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2055"/>
                                        </p:tgtEl>
                                        <p:attrNameLst>
                                          <p:attrName>style.visibility</p:attrName>
                                        </p:attrNameLst>
                                      </p:cBhvr>
                                      <p:to>
                                        <p:strVal val="visible"/>
                                      </p:to>
                                    </p:set>
                                    <p:animEffect transition="in" filter="fade">
                                      <p:cBhvr>
                                        <p:cTn id="43" dur="1000"/>
                                        <p:tgtEl>
                                          <p:spTgt spid="2055"/>
                                        </p:tgtEl>
                                      </p:cBhvr>
                                    </p:animEffect>
                                    <p:anim calcmode="lin" valueType="num">
                                      <p:cBhvr>
                                        <p:cTn id="44" dur="1000" fill="hold"/>
                                        <p:tgtEl>
                                          <p:spTgt spid="2055"/>
                                        </p:tgtEl>
                                        <p:attrNameLst>
                                          <p:attrName>ppt_x</p:attrName>
                                        </p:attrNameLst>
                                      </p:cBhvr>
                                      <p:tavLst>
                                        <p:tav tm="0">
                                          <p:val>
                                            <p:strVal val="#ppt_x"/>
                                          </p:val>
                                        </p:tav>
                                        <p:tav tm="100000">
                                          <p:val>
                                            <p:strVal val="#ppt_x"/>
                                          </p:val>
                                        </p:tav>
                                      </p:tavLst>
                                    </p:anim>
                                    <p:anim calcmode="lin" valueType="num">
                                      <p:cBhvr>
                                        <p:cTn id="45" dur="1000" fill="hold"/>
                                        <p:tgtEl>
                                          <p:spTgt spid="2055"/>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fade">
                                      <p:cBhvr>
                                        <p:cTn id="50" dur="1000"/>
                                        <p:tgtEl>
                                          <p:spTgt spid="3">
                                            <p:txEl>
                                              <p:pRg st="4" end="4"/>
                                            </p:txEl>
                                          </p:spTgt>
                                        </p:tgtEl>
                                      </p:cBhvr>
                                    </p:animEffect>
                                    <p:anim calcmode="lin" valueType="num">
                                      <p:cBhvr>
                                        <p:cTn id="5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Effect transition="in" filter="fade">
                                      <p:cBhvr>
                                        <p:cTn id="57" dur="1000"/>
                                        <p:tgtEl>
                                          <p:spTgt spid="3">
                                            <p:txEl>
                                              <p:pRg st="5" end="5"/>
                                            </p:txEl>
                                          </p:spTgt>
                                        </p:tgtEl>
                                      </p:cBhvr>
                                    </p:animEffect>
                                    <p:anim calcmode="lin" valueType="num">
                                      <p:cBhvr>
                                        <p:cTn id="5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3">
                                            <p:txEl>
                                              <p:pRg st="6" end="6"/>
                                            </p:txEl>
                                          </p:spTgt>
                                        </p:tgtEl>
                                        <p:attrNameLst>
                                          <p:attrName>style.visibility</p:attrName>
                                        </p:attrNameLst>
                                      </p:cBhvr>
                                      <p:to>
                                        <p:strVal val="visible"/>
                                      </p:to>
                                    </p:set>
                                    <p:animEffect transition="in" filter="fade">
                                      <p:cBhvr>
                                        <p:cTn id="64" dur="1000"/>
                                        <p:tgtEl>
                                          <p:spTgt spid="3">
                                            <p:txEl>
                                              <p:pRg st="6" end="6"/>
                                            </p:txEl>
                                          </p:spTgt>
                                        </p:tgtEl>
                                      </p:cBhvr>
                                    </p:animEffect>
                                    <p:anim calcmode="lin" valueType="num">
                                      <p:cBhvr>
                                        <p:cTn id="6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2056"/>
                                        </p:tgtEl>
                                        <p:attrNameLst>
                                          <p:attrName>style.visibility</p:attrName>
                                        </p:attrNameLst>
                                      </p:cBhvr>
                                      <p:to>
                                        <p:strVal val="visible"/>
                                      </p:to>
                                    </p:set>
                                    <p:animEffect transition="in" filter="fade">
                                      <p:cBhvr>
                                        <p:cTn id="69" dur="1000"/>
                                        <p:tgtEl>
                                          <p:spTgt spid="2056"/>
                                        </p:tgtEl>
                                      </p:cBhvr>
                                    </p:animEffect>
                                    <p:anim calcmode="lin" valueType="num">
                                      <p:cBhvr>
                                        <p:cTn id="70" dur="1000" fill="hold"/>
                                        <p:tgtEl>
                                          <p:spTgt spid="2056"/>
                                        </p:tgtEl>
                                        <p:attrNameLst>
                                          <p:attrName>ppt_x</p:attrName>
                                        </p:attrNameLst>
                                      </p:cBhvr>
                                      <p:tavLst>
                                        <p:tav tm="0">
                                          <p:val>
                                            <p:strVal val="#ppt_x"/>
                                          </p:val>
                                        </p:tav>
                                        <p:tav tm="100000">
                                          <p:val>
                                            <p:strVal val="#ppt_x"/>
                                          </p:val>
                                        </p:tav>
                                      </p:tavLst>
                                    </p:anim>
                                    <p:anim calcmode="lin" valueType="num">
                                      <p:cBhvr>
                                        <p:cTn id="71" dur="1000" fill="hold"/>
                                        <p:tgtEl>
                                          <p:spTgt spid="2056"/>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nodeType="clickEffect">
                                  <p:stCondLst>
                                    <p:cond delay="0"/>
                                  </p:stCondLst>
                                  <p:childTnLst>
                                    <p:set>
                                      <p:cBhvr>
                                        <p:cTn id="75" dur="1" fill="hold">
                                          <p:stCondLst>
                                            <p:cond delay="0"/>
                                          </p:stCondLst>
                                        </p:cTn>
                                        <p:tgtEl>
                                          <p:spTgt spid="3">
                                            <p:txEl>
                                              <p:pRg st="7" end="7"/>
                                            </p:txEl>
                                          </p:spTgt>
                                        </p:tgtEl>
                                        <p:attrNameLst>
                                          <p:attrName>style.visibility</p:attrName>
                                        </p:attrNameLst>
                                      </p:cBhvr>
                                      <p:to>
                                        <p:strVal val="visible"/>
                                      </p:to>
                                    </p:set>
                                    <p:animEffect transition="in" filter="fade">
                                      <p:cBhvr>
                                        <p:cTn id="76" dur="1000"/>
                                        <p:tgtEl>
                                          <p:spTgt spid="3">
                                            <p:txEl>
                                              <p:pRg st="7" end="7"/>
                                            </p:txEl>
                                          </p:spTgt>
                                        </p:tgtEl>
                                      </p:cBhvr>
                                    </p:animEffect>
                                    <p:anim calcmode="lin" valueType="num">
                                      <p:cBhvr>
                                        <p:cTn id="7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7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6099" y="494335"/>
            <a:ext cx="3996952" cy="594066"/>
          </a:xfrm>
        </p:spPr>
        <p:txBody>
          <a:bodyPr>
            <a:normAutofit/>
          </a:bodyPr>
          <a:lstStyle/>
          <a:p>
            <a:pPr algn="l"/>
            <a:r>
              <a:rPr lang="cs-CZ" sz="2500" b="1" dirty="0" smtClean="0">
                <a:latin typeface="Times New Roman" pitchFamily="18" charset="0"/>
                <a:cs typeface="Times New Roman" pitchFamily="18" charset="0"/>
              </a:rPr>
              <a:t>24.5 Procvičení a příklady</a:t>
            </a:r>
            <a:endParaRPr lang="cs-CZ" sz="25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a:solidFill>
                  <a:schemeClr val="accent3">
                    <a:lumMod val="50000"/>
                  </a:schemeClr>
                </a:solidFill>
                <a:latin typeface="Times New Roman" pitchFamily="18" charset="0"/>
                <a:cs typeface="Times New Roman" pitchFamily="18" charset="0"/>
              </a:rPr>
              <a:t>Elektronická  učebnice - 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a:t>
            </a:r>
            <a:r>
              <a:rPr lang="cs-CZ" sz="1600" b="1" dirty="0" smtClean="0">
                <a:solidFill>
                  <a:schemeClr val="accent3">
                    <a:lumMod val="50000"/>
                  </a:schemeClr>
                </a:solidFill>
                <a:latin typeface="Times New Roman" pitchFamily="18" charset="0"/>
                <a:cs typeface="Times New Roman" pitchFamily="18" charset="0"/>
              </a:rPr>
              <a:t>literatura</a:t>
            </a:r>
          </a:p>
          <a:p>
            <a:endParaRPr lang="cs-CZ" sz="1000" dirty="0">
              <a:latin typeface="Times New Roman" pitchFamily="18" charset="0"/>
              <a:cs typeface="Times New Roman" pitchFamily="18" charset="0"/>
            </a:endParaRPr>
          </a:p>
        </p:txBody>
      </p:sp>
      <p:sp>
        <p:nvSpPr>
          <p:cNvPr id="3" name="TextovéPole 2"/>
          <p:cNvSpPr txBox="1"/>
          <p:nvPr/>
        </p:nvSpPr>
        <p:spPr>
          <a:xfrm>
            <a:off x="323528" y="1059582"/>
            <a:ext cx="8640960" cy="3908762"/>
          </a:xfrm>
          <a:prstGeom prst="rect">
            <a:avLst/>
          </a:prstGeom>
          <a:solidFill>
            <a:schemeClr val="bg1"/>
          </a:solidFill>
          <a:ln w="19050">
            <a:solidFill>
              <a:srgbClr val="92D050"/>
            </a:solidFill>
          </a:ln>
        </p:spPr>
        <p:txBody>
          <a:bodyPr wrap="square" rtlCol="0">
            <a:spAutoFit/>
          </a:bodyPr>
          <a:lstStyle/>
          <a:p>
            <a:r>
              <a:rPr lang="cs-CZ" b="1" dirty="0" smtClean="0">
                <a:solidFill>
                  <a:srgbClr val="813763"/>
                </a:solidFill>
              </a:rPr>
              <a:t>Urči věty jednoduch</a:t>
            </a:r>
            <a:r>
              <a:rPr lang="cs-CZ" b="1" dirty="0">
                <a:solidFill>
                  <a:srgbClr val="813763"/>
                </a:solidFill>
              </a:rPr>
              <a:t>é</a:t>
            </a:r>
            <a:r>
              <a:rPr lang="cs-CZ" b="1" dirty="0" smtClean="0">
                <a:solidFill>
                  <a:srgbClr val="813763"/>
                </a:solidFill>
              </a:rPr>
              <a:t> a </a:t>
            </a:r>
            <a:r>
              <a:rPr lang="cs-CZ" b="1" dirty="0" smtClean="0">
                <a:solidFill>
                  <a:srgbClr val="813763"/>
                </a:solidFill>
              </a:rPr>
              <a:t>souvětí.</a:t>
            </a:r>
            <a:endParaRPr lang="cs-CZ" b="1" dirty="0" smtClean="0">
              <a:solidFill>
                <a:srgbClr val="813763"/>
              </a:solidFill>
            </a:endParaRPr>
          </a:p>
          <a:p>
            <a:r>
              <a:rPr lang="cs-CZ" dirty="0" smtClean="0">
                <a:solidFill>
                  <a:srgbClr val="813763"/>
                </a:solidFill>
              </a:rPr>
              <a:t>Petr má novou tašku. Tatínek myje auto a </a:t>
            </a:r>
            <a:r>
              <a:rPr lang="cs-CZ" dirty="0" smtClean="0">
                <a:solidFill>
                  <a:srgbClr val="813763"/>
                </a:solidFill>
              </a:rPr>
              <a:t>maminka </a:t>
            </a:r>
            <a:r>
              <a:rPr lang="cs-CZ" dirty="0" smtClean="0">
                <a:solidFill>
                  <a:srgbClr val="813763"/>
                </a:solidFill>
              </a:rPr>
              <a:t>vaří. Po obědě budu psát úkol. Lenka nesmí ven, protože </a:t>
            </a:r>
            <a:r>
              <a:rPr lang="cs-CZ" dirty="0">
                <a:solidFill>
                  <a:srgbClr val="813763"/>
                </a:solidFill>
              </a:rPr>
              <a:t>z</a:t>
            </a:r>
            <a:r>
              <a:rPr lang="cs-CZ" dirty="0" smtClean="0">
                <a:solidFill>
                  <a:srgbClr val="813763"/>
                </a:solidFill>
              </a:rPr>
              <a:t>lobila. Honzovi se líbila princezna. Po zámecké zahradě chodil páv. Teta mi koupila zmrzlinu, která mi nechutnala. Ještě nevím, kam pojedeme letos na dovolenou. Drop je náš největší pták. Dvakrát měř, jednou řež.  Umyj si ruce.</a:t>
            </a:r>
          </a:p>
          <a:p>
            <a:endParaRPr lang="cs-CZ" dirty="0">
              <a:solidFill>
                <a:srgbClr val="813763"/>
              </a:solidFill>
            </a:endParaRPr>
          </a:p>
          <a:p>
            <a:endParaRPr lang="cs-CZ" b="1" dirty="0" smtClean="0">
              <a:solidFill>
                <a:srgbClr val="813763"/>
              </a:solidFill>
            </a:endParaRPr>
          </a:p>
          <a:p>
            <a:r>
              <a:rPr lang="cs-CZ" b="1" dirty="0" smtClean="0">
                <a:solidFill>
                  <a:srgbClr val="813763"/>
                </a:solidFill>
              </a:rPr>
              <a:t>Doplň do souvětí vhodnou </a:t>
            </a:r>
            <a:r>
              <a:rPr lang="cs-CZ" b="1" dirty="0" smtClean="0">
                <a:solidFill>
                  <a:srgbClr val="813763"/>
                </a:solidFill>
              </a:rPr>
              <a:t>spojku</a:t>
            </a:r>
            <a:r>
              <a:rPr lang="cs-CZ" b="1" dirty="0">
                <a:solidFill>
                  <a:srgbClr val="813763"/>
                </a:solidFill>
              </a:rPr>
              <a:t>.</a:t>
            </a:r>
            <a:r>
              <a:rPr lang="cs-CZ" b="1" dirty="0" smtClean="0">
                <a:solidFill>
                  <a:srgbClr val="813763"/>
                </a:solidFill>
              </a:rPr>
              <a:t>   </a:t>
            </a:r>
            <a:endParaRPr lang="cs-CZ" b="1" dirty="0" smtClean="0">
              <a:solidFill>
                <a:srgbClr val="813763"/>
              </a:solidFill>
            </a:endParaRPr>
          </a:p>
          <a:p>
            <a:r>
              <a:rPr lang="cs-CZ" sz="1400" dirty="0" smtClean="0">
                <a:solidFill>
                  <a:srgbClr val="813763"/>
                </a:solidFill>
              </a:rPr>
              <a:t>(a, aby, že, protože, i, když, ale, </a:t>
            </a:r>
            <a:r>
              <a:rPr lang="cs-CZ" sz="1400" dirty="0" smtClean="0">
                <a:solidFill>
                  <a:srgbClr val="813763"/>
                </a:solidFill>
              </a:rPr>
              <a:t>nebo)</a:t>
            </a:r>
            <a:endParaRPr lang="cs-CZ" sz="1400" dirty="0" smtClean="0">
              <a:solidFill>
                <a:srgbClr val="813763"/>
              </a:solidFill>
            </a:endParaRPr>
          </a:p>
          <a:p>
            <a:r>
              <a:rPr lang="cs-CZ" dirty="0" smtClean="0">
                <a:solidFill>
                  <a:srgbClr val="813763"/>
                </a:solidFill>
              </a:rPr>
              <a:t>Chtěl bych si koupit čokoládu, ............. nemám peníze. ................ jsem se neučil, dostal jsem pětku.  Přál bych si, .......... léto nikdy neskončilo. David slíbil, ......... mi pomůže. Vlaštovky odlétají na zimu do teplých krajin ........... slavíci to tak dělají. Pojedeš k babičce dnes, .......... ji navštívíš až zítra? Já rád plavu ......... sestra se ráda potápí. ............ </a:t>
            </a:r>
            <a:r>
              <a:rPr lang="cs-CZ" dirty="0">
                <a:solidFill>
                  <a:srgbClr val="813763"/>
                </a:solidFill>
              </a:rPr>
              <a:t>m</a:t>
            </a:r>
            <a:r>
              <a:rPr lang="cs-CZ" dirty="0" smtClean="0">
                <a:solidFill>
                  <a:srgbClr val="813763"/>
                </a:solidFill>
              </a:rPr>
              <a:t>á </a:t>
            </a:r>
            <a:r>
              <a:rPr lang="cs-CZ" dirty="0" smtClean="0">
                <a:solidFill>
                  <a:srgbClr val="813763"/>
                </a:solidFill>
              </a:rPr>
              <a:t>paní učitelka dobrou náladu, ráda si s námi zazpívá.</a:t>
            </a:r>
          </a:p>
        </p:txBody>
      </p:sp>
      <p:pic>
        <p:nvPicPr>
          <p:cNvPr id="3074" name="Picture 2" descr="C:\Users\Kačaba\AppData\Local\Microsoft\Windows\Temporary Internet Files\Content.IE5\L1FQBDQW\MC90007872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63963" y="2568452"/>
            <a:ext cx="1512168" cy="891021"/>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Kačaba\AppData\Local\Microsoft\Windows\Temporary Internet Files\Content.IE5\QD769DN4\MC900341807[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96336" y="2217043"/>
            <a:ext cx="1251162" cy="1144813"/>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Kačaba\AppData\Local\Microsoft\Windows\Temporary Internet Files\Content.IE5\G19GZ15Y\MC900397490[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01641" y="492443"/>
            <a:ext cx="1556161" cy="83301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077"/>
                                        </p:tgtEl>
                                        <p:attrNameLst>
                                          <p:attrName>style.visibility</p:attrName>
                                        </p:attrNameLst>
                                      </p:cBhvr>
                                      <p:to>
                                        <p:strVal val="visible"/>
                                      </p:to>
                                    </p:set>
                                    <p:animEffect transition="in" filter="fade">
                                      <p:cBhvr>
                                        <p:cTn id="22" dur="1000"/>
                                        <p:tgtEl>
                                          <p:spTgt spid="3077"/>
                                        </p:tgtEl>
                                      </p:cBhvr>
                                    </p:animEffect>
                                    <p:anim calcmode="lin" valueType="num">
                                      <p:cBhvr>
                                        <p:cTn id="23" dur="1000" fill="hold"/>
                                        <p:tgtEl>
                                          <p:spTgt spid="3077"/>
                                        </p:tgtEl>
                                        <p:attrNameLst>
                                          <p:attrName>ppt_x</p:attrName>
                                        </p:attrNameLst>
                                      </p:cBhvr>
                                      <p:tavLst>
                                        <p:tav tm="0">
                                          <p:val>
                                            <p:strVal val="#ppt_x"/>
                                          </p:val>
                                        </p:tav>
                                        <p:tav tm="100000">
                                          <p:val>
                                            <p:strVal val="#ppt_x"/>
                                          </p:val>
                                        </p:tav>
                                      </p:tavLst>
                                    </p:anim>
                                    <p:anim calcmode="lin" valueType="num">
                                      <p:cBhvr>
                                        <p:cTn id="24" dur="1000" fill="hold"/>
                                        <p:tgtEl>
                                          <p:spTgt spid="3077"/>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074"/>
                                        </p:tgtEl>
                                        <p:attrNameLst>
                                          <p:attrName>style.visibility</p:attrName>
                                        </p:attrNameLst>
                                      </p:cBhvr>
                                      <p:to>
                                        <p:strVal val="visible"/>
                                      </p:to>
                                    </p:set>
                                    <p:animEffect transition="in" filter="fade">
                                      <p:cBhvr>
                                        <p:cTn id="44" dur="1000"/>
                                        <p:tgtEl>
                                          <p:spTgt spid="3074"/>
                                        </p:tgtEl>
                                      </p:cBhvr>
                                    </p:animEffect>
                                    <p:anim calcmode="lin" valueType="num">
                                      <p:cBhvr>
                                        <p:cTn id="45" dur="1000" fill="hold"/>
                                        <p:tgtEl>
                                          <p:spTgt spid="3074"/>
                                        </p:tgtEl>
                                        <p:attrNameLst>
                                          <p:attrName>ppt_x</p:attrName>
                                        </p:attrNameLst>
                                      </p:cBhvr>
                                      <p:tavLst>
                                        <p:tav tm="0">
                                          <p:val>
                                            <p:strVal val="#ppt_x"/>
                                          </p:val>
                                        </p:tav>
                                        <p:tav tm="100000">
                                          <p:val>
                                            <p:strVal val="#ppt_x"/>
                                          </p:val>
                                        </p:tav>
                                      </p:tavLst>
                                    </p:anim>
                                    <p:anim calcmode="lin" valueType="num">
                                      <p:cBhvr>
                                        <p:cTn id="46" dur="1000" fill="hold"/>
                                        <p:tgtEl>
                                          <p:spTgt spid="3074"/>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075"/>
                                        </p:tgtEl>
                                        <p:attrNameLst>
                                          <p:attrName>style.visibility</p:attrName>
                                        </p:attrNameLst>
                                      </p:cBhvr>
                                      <p:to>
                                        <p:strVal val="visible"/>
                                      </p:to>
                                    </p:set>
                                    <p:animEffect transition="in" filter="fade">
                                      <p:cBhvr>
                                        <p:cTn id="49" dur="1000"/>
                                        <p:tgtEl>
                                          <p:spTgt spid="3075"/>
                                        </p:tgtEl>
                                      </p:cBhvr>
                                    </p:animEffect>
                                    <p:anim calcmode="lin" valueType="num">
                                      <p:cBhvr>
                                        <p:cTn id="50" dur="1000" fill="hold"/>
                                        <p:tgtEl>
                                          <p:spTgt spid="3075"/>
                                        </p:tgtEl>
                                        <p:attrNameLst>
                                          <p:attrName>ppt_x</p:attrName>
                                        </p:attrNameLst>
                                      </p:cBhvr>
                                      <p:tavLst>
                                        <p:tav tm="0">
                                          <p:val>
                                            <p:strVal val="#ppt_x"/>
                                          </p:val>
                                        </p:tav>
                                        <p:tav tm="100000">
                                          <p:val>
                                            <p:strVal val="#ppt_x"/>
                                          </p:val>
                                        </p:tav>
                                      </p:tavLst>
                                    </p:anim>
                                    <p:anim calcmode="lin" valueType="num">
                                      <p:cBhvr>
                                        <p:cTn id="51" dur="1000" fill="hold"/>
                                        <p:tgtEl>
                                          <p:spTgt spid="30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4284984" cy="594066"/>
          </a:xfrm>
        </p:spPr>
        <p:txBody>
          <a:bodyPr>
            <a:normAutofit/>
          </a:bodyPr>
          <a:lstStyle/>
          <a:p>
            <a:pPr algn="l"/>
            <a:r>
              <a:rPr lang="cs-CZ" sz="2500" b="1" dirty="0" smtClean="0">
                <a:latin typeface="Times New Roman" pitchFamily="18" charset="0"/>
                <a:cs typeface="Times New Roman" pitchFamily="18" charset="0"/>
              </a:rPr>
              <a:t>24.6 Něco navíc pro šikovné</a:t>
            </a:r>
            <a:endParaRPr lang="cs-CZ" sz="25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a:solidFill>
                  <a:schemeClr val="accent3">
                    <a:lumMod val="50000"/>
                  </a:schemeClr>
                </a:solidFill>
                <a:latin typeface="Times New Roman" pitchFamily="18" charset="0"/>
                <a:cs typeface="Times New Roman" pitchFamily="18" charset="0"/>
              </a:rPr>
              <a:t>Elektronická  učebnice - 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grpSp>
        <p:nvGrpSpPr>
          <p:cNvPr id="4" name="Skupina 3"/>
          <p:cNvGrpSpPr/>
          <p:nvPr/>
        </p:nvGrpSpPr>
        <p:grpSpPr>
          <a:xfrm>
            <a:off x="231701" y="492443"/>
            <a:ext cx="8805358" cy="4504985"/>
            <a:chOff x="231701" y="492443"/>
            <a:chExt cx="8805358" cy="4504985"/>
          </a:xfrm>
        </p:grpSpPr>
        <p:sp>
          <p:nvSpPr>
            <p:cNvPr id="3" name="TextovéPole 2"/>
            <p:cNvSpPr txBox="1"/>
            <p:nvPr/>
          </p:nvSpPr>
          <p:spPr>
            <a:xfrm>
              <a:off x="231701" y="1027110"/>
              <a:ext cx="8280920" cy="3970318"/>
            </a:xfrm>
            <a:prstGeom prst="rect">
              <a:avLst/>
            </a:prstGeom>
            <a:solidFill>
              <a:schemeClr val="bg1"/>
            </a:solidFill>
            <a:ln w="19050">
              <a:solidFill>
                <a:srgbClr val="92D050"/>
              </a:solidFill>
            </a:ln>
          </p:spPr>
          <p:txBody>
            <a:bodyPr wrap="square" rtlCol="0">
              <a:spAutoFit/>
            </a:bodyPr>
            <a:lstStyle/>
            <a:p>
              <a:pPr>
                <a:lnSpc>
                  <a:spcPct val="150000"/>
                </a:lnSpc>
              </a:pPr>
              <a:r>
                <a:rPr lang="cs-CZ" b="1" dirty="0" smtClean="0">
                  <a:solidFill>
                    <a:srgbClr val="813763"/>
                  </a:solidFill>
                </a:rPr>
                <a:t>Vymysli alespoň tři pokračování </a:t>
              </a:r>
              <a:r>
                <a:rPr lang="cs-CZ" b="1" dirty="0" smtClean="0">
                  <a:solidFill>
                    <a:srgbClr val="813763"/>
                  </a:solidFill>
                </a:rPr>
                <a:t>vět.</a:t>
              </a:r>
              <a:endParaRPr lang="cs-CZ" b="1" dirty="0" smtClean="0">
                <a:solidFill>
                  <a:srgbClr val="813763"/>
                </a:solidFill>
              </a:endParaRPr>
            </a:p>
            <a:p>
              <a:pPr>
                <a:lnSpc>
                  <a:spcPct val="150000"/>
                </a:lnSpc>
              </a:pPr>
              <a:r>
                <a:rPr lang="cs-CZ" dirty="0" smtClean="0">
                  <a:solidFill>
                    <a:srgbClr val="813763"/>
                  </a:solidFill>
                </a:rPr>
                <a:t>Přeji si, aby		....................................................................................</a:t>
              </a:r>
            </a:p>
            <a:p>
              <a:r>
                <a:rPr lang="cs-CZ" dirty="0">
                  <a:solidFill>
                    <a:srgbClr val="813763"/>
                  </a:solidFill>
                </a:rPr>
                <a:t>		</a:t>
              </a:r>
              <a:r>
                <a:rPr lang="cs-CZ" dirty="0" smtClean="0">
                  <a:solidFill>
                    <a:srgbClr val="813763"/>
                  </a:solidFill>
                </a:rPr>
                <a:t>	....................................................................................</a:t>
              </a:r>
            </a:p>
            <a:p>
              <a:r>
                <a:rPr lang="cs-CZ" dirty="0">
                  <a:solidFill>
                    <a:srgbClr val="813763"/>
                  </a:solidFill>
                </a:rPr>
                <a:t>	</a:t>
              </a:r>
              <a:r>
                <a:rPr lang="cs-CZ" dirty="0" smtClean="0">
                  <a:solidFill>
                    <a:srgbClr val="813763"/>
                  </a:solidFill>
                </a:rPr>
                <a:t>		....................................................................................</a:t>
              </a:r>
            </a:p>
            <a:p>
              <a:r>
                <a:rPr lang="cs-CZ" dirty="0" smtClean="0">
                  <a:solidFill>
                    <a:srgbClr val="813763"/>
                  </a:solidFill>
                </a:rPr>
                <a:t>Mám radost, protože	</a:t>
              </a:r>
              <a:r>
                <a:rPr lang="cs-CZ" dirty="0">
                  <a:solidFill>
                    <a:srgbClr val="813763"/>
                  </a:solidFill>
                </a:rPr>
                <a:t> </a:t>
              </a:r>
              <a:r>
                <a:rPr lang="cs-CZ" dirty="0" smtClean="0">
                  <a:solidFill>
                    <a:srgbClr val="813763"/>
                  </a:solidFill>
                </a:rPr>
                <a:t>....................................................................................</a:t>
              </a:r>
            </a:p>
            <a:p>
              <a:r>
                <a:rPr lang="cs-CZ" dirty="0">
                  <a:solidFill>
                    <a:srgbClr val="813763"/>
                  </a:solidFill>
                </a:rPr>
                <a:t>	</a:t>
              </a:r>
              <a:r>
                <a:rPr lang="cs-CZ" dirty="0" smtClean="0">
                  <a:solidFill>
                    <a:srgbClr val="813763"/>
                  </a:solidFill>
                </a:rPr>
                <a:t>		</a:t>
              </a:r>
              <a:r>
                <a:rPr lang="cs-CZ" dirty="0">
                  <a:solidFill>
                    <a:srgbClr val="813763"/>
                  </a:solidFill>
                </a:rPr>
                <a:t> </a:t>
              </a:r>
              <a:r>
                <a:rPr lang="cs-CZ" dirty="0" smtClean="0">
                  <a:solidFill>
                    <a:srgbClr val="813763"/>
                  </a:solidFill>
                </a:rPr>
                <a:t>....................................................................................</a:t>
              </a:r>
            </a:p>
            <a:p>
              <a:r>
                <a:rPr lang="cs-CZ" dirty="0">
                  <a:solidFill>
                    <a:srgbClr val="813763"/>
                  </a:solidFill>
                </a:rPr>
                <a:t>	</a:t>
              </a:r>
              <a:r>
                <a:rPr lang="cs-CZ" dirty="0" smtClean="0">
                  <a:solidFill>
                    <a:srgbClr val="813763"/>
                  </a:solidFill>
                </a:rPr>
                <a:t>		</a:t>
              </a:r>
              <a:r>
                <a:rPr lang="cs-CZ" dirty="0">
                  <a:solidFill>
                    <a:srgbClr val="813763"/>
                  </a:solidFill>
                </a:rPr>
                <a:t> </a:t>
              </a:r>
              <a:r>
                <a:rPr lang="cs-CZ" dirty="0" smtClean="0">
                  <a:solidFill>
                    <a:srgbClr val="813763"/>
                  </a:solidFill>
                </a:rPr>
                <a:t>....................................................................................</a:t>
              </a:r>
            </a:p>
            <a:p>
              <a:r>
                <a:rPr lang="cs-CZ" dirty="0" smtClean="0">
                  <a:solidFill>
                    <a:srgbClr val="813763"/>
                  </a:solidFill>
                </a:rPr>
                <a:t>Chci jezdit na kole, ale	</a:t>
              </a:r>
              <a:r>
                <a:rPr lang="cs-CZ" dirty="0">
                  <a:solidFill>
                    <a:srgbClr val="813763"/>
                  </a:solidFill>
                </a:rPr>
                <a:t> </a:t>
              </a:r>
              <a:r>
                <a:rPr lang="cs-CZ" dirty="0" smtClean="0">
                  <a:solidFill>
                    <a:srgbClr val="813763"/>
                  </a:solidFill>
                </a:rPr>
                <a:t>....................................................................................</a:t>
              </a:r>
            </a:p>
            <a:p>
              <a:r>
                <a:rPr lang="cs-CZ" dirty="0" smtClean="0">
                  <a:solidFill>
                    <a:srgbClr val="813763"/>
                  </a:solidFill>
                </a:rPr>
                <a:t>			</a:t>
              </a:r>
              <a:r>
                <a:rPr lang="cs-CZ" dirty="0">
                  <a:solidFill>
                    <a:srgbClr val="813763"/>
                  </a:solidFill>
                </a:rPr>
                <a:t> </a:t>
              </a:r>
              <a:r>
                <a:rPr lang="cs-CZ" dirty="0" smtClean="0">
                  <a:solidFill>
                    <a:srgbClr val="813763"/>
                  </a:solidFill>
                </a:rPr>
                <a:t>....................................................................................</a:t>
              </a:r>
            </a:p>
            <a:p>
              <a:r>
                <a:rPr lang="cs-CZ" dirty="0">
                  <a:solidFill>
                    <a:srgbClr val="813763"/>
                  </a:solidFill>
                </a:rPr>
                <a:t>	</a:t>
              </a:r>
              <a:r>
                <a:rPr lang="cs-CZ" dirty="0" smtClean="0">
                  <a:solidFill>
                    <a:srgbClr val="813763"/>
                  </a:solidFill>
                </a:rPr>
                <a:t>		</a:t>
              </a:r>
              <a:r>
                <a:rPr lang="cs-CZ" dirty="0">
                  <a:solidFill>
                    <a:srgbClr val="813763"/>
                  </a:solidFill>
                </a:rPr>
                <a:t> </a:t>
              </a:r>
              <a:r>
                <a:rPr lang="cs-CZ" dirty="0" smtClean="0">
                  <a:solidFill>
                    <a:srgbClr val="813763"/>
                  </a:solidFill>
                </a:rPr>
                <a:t>....................................................................................</a:t>
              </a:r>
            </a:p>
            <a:p>
              <a:endParaRPr lang="cs-CZ" dirty="0">
                <a:solidFill>
                  <a:srgbClr val="813763"/>
                </a:solidFill>
              </a:endParaRPr>
            </a:p>
            <a:p>
              <a:pPr algn="ctr"/>
              <a:r>
                <a:rPr lang="cs-CZ" dirty="0" smtClean="0">
                  <a:solidFill>
                    <a:srgbClr val="813763"/>
                  </a:solidFill>
                  <a:hlinkClick r:id="rId3"/>
                </a:rPr>
                <a:t>http</a:t>
              </a:r>
              <a:r>
                <a:rPr lang="cs-CZ" dirty="0">
                  <a:solidFill>
                    <a:srgbClr val="813763"/>
                  </a:solidFill>
                  <a:hlinkClick r:id="rId3"/>
                </a:rPr>
                <a:t>://skolicka6.sweb.cz/SOUVETI/VETAJEDNODUCHA.htm</a:t>
              </a:r>
              <a:endParaRPr lang="cs-CZ" dirty="0" smtClean="0">
                <a:solidFill>
                  <a:srgbClr val="813763"/>
                </a:solidFill>
              </a:endParaRPr>
            </a:p>
            <a:p>
              <a:endParaRPr lang="cs-CZ" dirty="0" smtClean="0">
                <a:solidFill>
                  <a:srgbClr val="813763"/>
                </a:solidFill>
              </a:endParaRPr>
            </a:p>
          </p:txBody>
        </p:sp>
        <p:pic>
          <p:nvPicPr>
            <p:cNvPr id="5123" name="Picture 3" descr="C:\Users\Kačaba\AppData\Local\Microsoft\Windows\Temporary Internet Files\Content.IE5\L1FQBDQW\MM910001141[1].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53852" y="3619999"/>
              <a:ext cx="1008112" cy="1364828"/>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C:\Users\Kačaba\AppData\Local\Microsoft\Windows\Temporary Internet Files\Content.IE5\G19GZ15Y\MC900391432[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67208" y="492443"/>
              <a:ext cx="1115670" cy="1143203"/>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C:\Users\Kačaba\AppData\Local\Microsoft\Windows\Temporary Internet Files\Content.IE5\QD769DN4\MC900391002[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28698" y="2112641"/>
              <a:ext cx="908361" cy="1373880"/>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8354" y="505019"/>
            <a:ext cx="1787341" cy="594066"/>
          </a:xfrm>
        </p:spPr>
        <p:txBody>
          <a:bodyPr>
            <a:normAutofit/>
          </a:bodyPr>
          <a:lstStyle/>
          <a:p>
            <a:pPr algn="l"/>
            <a:r>
              <a:rPr lang="cs-CZ" sz="2500" b="1" dirty="0" smtClean="0">
                <a:latin typeface="Times New Roman" pitchFamily="18" charset="0"/>
                <a:cs typeface="Times New Roman" pitchFamily="18" charset="0"/>
              </a:rPr>
              <a:t>24.7 CLIL</a:t>
            </a:r>
            <a:endParaRPr lang="cs-CZ" sz="2500" b="1" dirty="0">
              <a:latin typeface="Times New Roman" pitchFamily="18" charset="0"/>
              <a:cs typeface="Times New Roman" pitchFamily="18" charset="0"/>
            </a:endParaRPr>
          </a:p>
        </p:txBody>
      </p:sp>
      <p:sp>
        <p:nvSpPr>
          <p:cNvPr id="17" name="TextovéPole 16"/>
          <p:cNvSpPr txBox="1"/>
          <p:nvPr/>
        </p:nvSpPr>
        <p:spPr>
          <a:xfrm>
            <a:off x="0" y="12576"/>
            <a:ext cx="9144000" cy="492443"/>
          </a:xfrm>
          <a:prstGeom prst="rect">
            <a:avLst/>
          </a:prstGeom>
          <a:solidFill>
            <a:schemeClr val="accent6">
              <a:lumMod val="40000"/>
              <a:lumOff val="60000"/>
            </a:schemeClr>
          </a:solidFill>
        </p:spPr>
        <p:txBody>
          <a:bodyPr wrap="square" rtlCol="0">
            <a:spAutoFit/>
          </a:bodyPr>
          <a:lstStyle/>
          <a:p>
            <a:r>
              <a:rPr lang="cs-CZ" sz="1200" b="1" dirty="0">
                <a:solidFill>
                  <a:schemeClr val="accent3">
                    <a:lumMod val="50000"/>
                  </a:schemeClr>
                </a:solidFill>
                <a:latin typeface="Times New Roman" pitchFamily="18" charset="0"/>
                <a:cs typeface="Times New Roman" pitchFamily="18" charset="0"/>
              </a:rPr>
              <a:t>Elektronická  učebnice - 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grpSp>
        <p:nvGrpSpPr>
          <p:cNvPr id="6" name="Skupina 5"/>
          <p:cNvGrpSpPr/>
          <p:nvPr/>
        </p:nvGrpSpPr>
        <p:grpSpPr>
          <a:xfrm>
            <a:off x="1129188" y="1298982"/>
            <a:ext cx="1584176" cy="1192655"/>
            <a:chOff x="1530177" y="1534691"/>
            <a:chExt cx="1584176" cy="1192655"/>
          </a:xfrm>
        </p:grpSpPr>
        <p:pic>
          <p:nvPicPr>
            <p:cNvPr id="4098" name="Picture 2" descr="C:\Users\Kačaba\AppData\Local\Microsoft\Windows\Temporary Internet Files\Content.IE5\L1FQBDQW\MM900395755[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1534691"/>
              <a:ext cx="1501124" cy="675506"/>
            </a:xfrm>
            <a:prstGeom prst="rect">
              <a:avLst/>
            </a:prstGeom>
            <a:noFill/>
            <a:extLst>
              <a:ext uri="{909E8E84-426E-40DD-AFC4-6F175D3DCCD1}">
                <a14:hiddenFill xmlns:a14="http://schemas.microsoft.com/office/drawing/2010/main">
                  <a:solidFill>
                    <a:srgbClr val="FFFFFF"/>
                  </a:solidFill>
                </a14:hiddenFill>
              </a:ext>
            </a:extLst>
          </p:spPr>
        </p:pic>
        <p:sp>
          <p:nvSpPr>
            <p:cNvPr id="3" name="TextovéPole 2"/>
            <p:cNvSpPr txBox="1"/>
            <p:nvPr/>
          </p:nvSpPr>
          <p:spPr>
            <a:xfrm>
              <a:off x="1530177" y="2358014"/>
              <a:ext cx="1584176" cy="369332"/>
            </a:xfrm>
            <a:prstGeom prst="rect">
              <a:avLst/>
            </a:prstGeom>
            <a:noFill/>
            <a:ln>
              <a:noFill/>
            </a:ln>
          </p:spPr>
          <p:txBody>
            <a:bodyPr wrap="square" rtlCol="0">
              <a:spAutoFit/>
            </a:bodyPr>
            <a:lstStyle/>
            <a:p>
              <a:r>
                <a:rPr lang="cs-CZ" b="1" dirty="0" err="1" smtClean="0">
                  <a:solidFill>
                    <a:srgbClr val="813763"/>
                  </a:solidFill>
                </a:rPr>
                <a:t>word</a:t>
              </a:r>
              <a:r>
                <a:rPr lang="cs-CZ" b="1" dirty="0" smtClean="0">
                  <a:solidFill>
                    <a:srgbClr val="813763"/>
                  </a:solidFill>
                </a:rPr>
                <a:t> = slovo</a:t>
              </a:r>
            </a:p>
          </p:txBody>
        </p:sp>
      </p:grpSp>
      <p:grpSp>
        <p:nvGrpSpPr>
          <p:cNvPr id="5" name="Skupina 4"/>
          <p:cNvGrpSpPr/>
          <p:nvPr/>
        </p:nvGrpSpPr>
        <p:grpSpPr>
          <a:xfrm>
            <a:off x="3995936" y="676937"/>
            <a:ext cx="2160240" cy="1373406"/>
            <a:chOff x="4178077" y="987574"/>
            <a:chExt cx="2160240" cy="1373406"/>
          </a:xfrm>
        </p:grpSpPr>
        <p:pic>
          <p:nvPicPr>
            <p:cNvPr id="4099" name="Picture 3" descr="C:\Users\Kačaba\AppData\Local\Microsoft\Windows\Temporary Internet Files\Content.IE5\ULSCVTTE\MC900434475[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83968" y="987574"/>
              <a:ext cx="1838325" cy="727075"/>
            </a:xfrm>
            <a:prstGeom prst="rect">
              <a:avLst/>
            </a:prstGeom>
            <a:noFill/>
            <a:extLst>
              <a:ext uri="{909E8E84-426E-40DD-AFC4-6F175D3DCCD1}">
                <a14:hiddenFill xmlns:a14="http://schemas.microsoft.com/office/drawing/2010/main">
                  <a:solidFill>
                    <a:srgbClr val="FFFFFF"/>
                  </a:solidFill>
                </a14:hiddenFill>
              </a:ext>
            </a:extLst>
          </p:spPr>
        </p:pic>
        <p:sp>
          <p:nvSpPr>
            <p:cNvPr id="7" name="TextovéPole 6"/>
            <p:cNvSpPr txBox="1"/>
            <p:nvPr/>
          </p:nvSpPr>
          <p:spPr>
            <a:xfrm>
              <a:off x="4178077" y="1714649"/>
              <a:ext cx="2160240" cy="646331"/>
            </a:xfrm>
            <a:prstGeom prst="rect">
              <a:avLst/>
            </a:prstGeom>
            <a:noFill/>
            <a:ln>
              <a:noFill/>
            </a:ln>
          </p:spPr>
          <p:txBody>
            <a:bodyPr wrap="square" rtlCol="0">
              <a:spAutoFit/>
            </a:bodyPr>
            <a:lstStyle/>
            <a:p>
              <a:r>
                <a:rPr lang="cs-CZ" b="1" dirty="0" smtClean="0">
                  <a:solidFill>
                    <a:srgbClr val="813763"/>
                  </a:solidFill>
                </a:rPr>
                <a:t>sentence, </a:t>
              </a:r>
              <a:r>
                <a:rPr lang="cs-CZ" b="1" dirty="0" err="1" smtClean="0">
                  <a:solidFill>
                    <a:srgbClr val="813763"/>
                  </a:solidFill>
                </a:rPr>
                <a:t>clause</a:t>
              </a:r>
              <a:r>
                <a:rPr lang="cs-CZ" b="1" dirty="0" smtClean="0">
                  <a:solidFill>
                    <a:srgbClr val="813763"/>
                  </a:solidFill>
                </a:rPr>
                <a:t> = věta</a:t>
              </a:r>
            </a:p>
          </p:txBody>
        </p:sp>
      </p:grpSp>
      <p:grpSp>
        <p:nvGrpSpPr>
          <p:cNvPr id="10" name="Skupina 9"/>
          <p:cNvGrpSpPr/>
          <p:nvPr/>
        </p:nvGrpSpPr>
        <p:grpSpPr>
          <a:xfrm>
            <a:off x="4638822" y="3381163"/>
            <a:ext cx="4079130" cy="1405509"/>
            <a:chOff x="3419872" y="2678409"/>
            <a:chExt cx="4079130" cy="1405509"/>
          </a:xfrm>
        </p:grpSpPr>
        <p:grpSp>
          <p:nvGrpSpPr>
            <p:cNvPr id="8" name="Skupina 7"/>
            <p:cNvGrpSpPr/>
            <p:nvPr/>
          </p:nvGrpSpPr>
          <p:grpSpPr>
            <a:xfrm>
              <a:off x="3419872" y="2678409"/>
              <a:ext cx="4079130" cy="984250"/>
              <a:chOff x="3419872" y="2678409"/>
              <a:chExt cx="4079130" cy="984250"/>
            </a:xfrm>
          </p:grpSpPr>
          <p:pic>
            <p:nvPicPr>
              <p:cNvPr id="4100" name="Picture 4" descr="C:\Users\Kačaba\AppData\Local\Microsoft\Windows\Temporary Internet Files\Content.IE5\L1FQBDQW\MC900434481[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19872" y="2678409"/>
                <a:ext cx="1838325" cy="9842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Kačaba\AppData\Local\Microsoft\Windows\Temporary Internet Files\Content.IE5\ULSCVTTE\MC900434475[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60677" y="2737792"/>
                <a:ext cx="1838325" cy="727075"/>
              </a:xfrm>
              <a:prstGeom prst="rect">
                <a:avLst/>
              </a:prstGeom>
              <a:noFill/>
              <a:extLst>
                <a:ext uri="{909E8E84-426E-40DD-AFC4-6F175D3DCCD1}">
                  <a14:hiddenFill xmlns:a14="http://schemas.microsoft.com/office/drawing/2010/main">
                    <a:solidFill>
                      <a:srgbClr val="FFFFFF"/>
                    </a:solidFill>
                  </a14:hiddenFill>
                </a:ext>
              </a:extLst>
            </p:spPr>
          </p:pic>
          <p:sp>
            <p:nvSpPr>
              <p:cNvPr id="4" name="Plus 3"/>
              <p:cNvSpPr/>
              <p:nvPr/>
            </p:nvSpPr>
            <p:spPr>
              <a:xfrm>
                <a:off x="5176068" y="2902582"/>
                <a:ext cx="393923" cy="360040"/>
              </a:xfrm>
              <a:prstGeom prst="mathPlus">
                <a:avLst/>
              </a:prstGeom>
              <a:solidFill>
                <a:srgbClr val="CCFF33"/>
              </a:solidFill>
              <a:ln>
                <a:solidFill>
                  <a:srgbClr val="2217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11" name="TextovéPole 10"/>
            <p:cNvSpPr txBox="1"/>
            <p:nvPr/>
          </p:nvSpPr>
          <p:spPr>
            <a:xfrm>
              <a:off x="4489871" y="3714586"/>
              <a:ext cx="2160240" cy="369332"/>
            </a:xfrm>
            <a:prstGeom prst="rect">
              <a:avLst/>
            </a:prstGeom>
            <a:noFill/>
            <a:ln>
              <a:noFill/>
            </a:ln>
          </p:spPr>
          <p:txBody>
            <a:bodyPr wrap="square" rtlCol="0">
              <a:spAutoFit/>
            </a:bodyPr>
            <a:lstStyle/>
            <a:p>
              <a:r>
                <a:rPr lang="cs-CZ" b="1" dirty="0" err="1" smtClean="0">
                  <a:solidFill>
                    <a:srgbClr val="813763"/>
                  </a:solidFill>
                </a:rPr>
                <a:t>sentences</a:t>
              </a:r>
              <a:r>
                <a:rPr lang="cs-CZ" b="1" dirty="0" smtClean="0">
                  <a:solidFill>
                    <a:srgbClr val="813763"/>
                  </a:solidFill>
                </a:rPr>
                <a:t> = souvětí</a:t>
              </a:r>
            </a:p>
          </p:txBody>
        </p:sp>
      </p:grpSp>
      <p:grpSp>
        <p:nvGrpSpPr>
          <p:cNvPr id="13" name="Skupina 12"/>
          <p:cNvGrpSpPr/>
          <p:nvPr/>
        </p:nvGrpSpPr>
        <p:grpSpPr>
          <a:xfrm>
            <a:off x="611790" y="2980049"/>
            <a:ext cx="2736304" cy="1610614"/>
            <a:chOff x="1115616" y="2645222"/>
            <a:chExt cx="2736304" cy="1610614"/>
          </a:xfrm>
        </p:grpSpPr>
        <p:sp>
          <p:nvSpPr>
            <p:cNvPr id="12" name="Obdélník 11"/>
            <p:cNvSpPr/>
            <p:nvPr/>
          </p:nvSpPr>
          <p:spPr>
            <a:xfrm>
              <a:off x="1228718" y="3886504"/>
              <a:ext cx="2310248" cy="369332"/>
            </a:xfrm>
            <a:prstGeom prst="rect">
              <a:avLst/>
            </a:prstGeom>
          </p:spPr>
          <p:txBody>
            <a:bodyPr wrap="none">
              <a:spAutoFit/>
            </a:bodyPr>
            <a:lstStyle/>
            <a:p>
              <a:r>
                <a:rPr lang="cs-CZ" dirty="0"/>
                <a:t> </a:t>
              </a:r>
              <a:r>
                <a:rPr lang="cs-CZ" b="1" dirty="0" err="1" smtClean="0">
                  <a:solidFill>
                    <a:srgbClr val="813763"/>
                  </a:solidFill>
                </a:rPr>
                <a:t>conjunction</a:t>
              </a:r>
              <a:r>
                <a:rPr lang="cs-CZ" b="1" dirty="0" smtClean="0">
                  <a:solidFill>
                    <a:srgbClr val="813763"/>
                  </a:solidFill>
                </a:rPr>
                <a:t> = spojka</a:t>
              </a:r>
              <a:endParaRPr lang="cs-CZ" b="1" dirty="0">
                <a:solidFill>
                  <a:srgbClr val="813763"/>
                </a:solidFill>
              </a:endParaRPr>
            </a:p>
          </p:txBody>
        </p:sp>
        <p:pic>
          <p:nvPicPr>
            <p:cNvPr id="4102" name="Picture 6" descr="C:\Users\Kačaba\AppData\Local\Microsoft\Windows\Temporary Internet Files\Content.IE5\G19GZ15Y\MC900251020[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15616" y="2645222"/>
              <a:ext cx="2736304" cy="122729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 name="Skupina 13"/>
          <p:cNvGrpSpPr/>
          <p:nvPr/>
        </p:nvGrpSpPr>
        <p:grpSpPr>
          <a:xfrm>
            <a:off x="6653881" y="1454848"/>
            <a:ext cx="2160240" cy="1394226"/>
            <a:chOff x="6766891" y="1454848"/>
            <a:chExt cx="2160240" cy="1394226"/>
          </a:xfrm>
        </p:grpSpPr>
        <p:pic>
          <p:nvPicPr>
            <p:cNvPr id="4106" name="Picture 10" descr="C:\Users\Kačaba\AppData\Local\Microsoft\Windows\Temporary Internet Files\Content.IE5\G19GZ15Y\MC900434709[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78326" y="1454848"/>
              <a:ext cx="1911350" cy="679450"/>
            </a:xfrm>
            <a:prstGeom prst="rect">
              <a:avLst/>
            </a:prstGeom>
            <a:noFill/>
            <a:extLst>
              <a:ext uri="{909E8E84-426E-40DD-AFC4-6F175D3DCCD1}">
                <a14:hiddenFill xmlns:a14="http://schemas.microsoft.com/office/drawing/2010/main">
                  <a:solidFill>
                    <a:srgbClr val="FFFFFF"/>
                  </a:solidFill>
                </a14:hiddenFill>
              </a:ext>
            </a:extLst>
          </p:spPr>
        </p:pic>
        <p:sp>
          <p:nvSpPr>
            <p:cNvPr id="24" name="TextovéPole 23"/>
            <p:cNvSpPr txBox="1"/>
            <p:nvPr/>
          </p:nvSpPr>
          <p:spPr>
            <a:xfrm>
              <a:off x="6766891" y="2202743"/>
              <a:ext cx="2160240" cy="646331"/>
            </a:xfrm>
            <a:prstGeom prst="rect">
              <a:avLst/>
            </a:prstGeom>
            <a:noFill/>
            <a:ln>
              <a:noFill/>
            </a:ln>
          </p:spPr>
          <p:txBody>
            <a:bodyPr wrap="square" rtlCol="0">
              <a:spAutoFit/>
            </a:bodyPr>
            <a:lstStyle/>
            <a:p>
              <a:r>
                <a:rPr lang="cs-CZ" b="1" dirty="0" err="1" smtClean="0">
                  <a:solidFill>
                    <a:srgbClr val="813763"/>
                  </a:solidFill>
                </a:rPr>
                <a:t>simple</a:t>
              </a:r>
              <a:r>
                <a:rPr lang="cs-CZ" b="1" dirty="0" smtClean="0">
                  <a:solidFill>
                    <a:srgbClr val="813763"/>
                  </a:solidFill>
                </a:rPr>
                <a:t> sentence = věta jednoduchá</a:t>
              </a: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0151" y="498603"/>
            <a:ext cx="2916832" cy="594066"/>
          </a:xfrm>
        </p:spPr>
        <p:txBody>
          <a:bodyPr>
            <a:normAutofit/>
          </a:bodyPr>
          <a:lstStyle/>
          <a:p>
            <a:pPr algn="l"/>
            <a:r>
              <a:rPr lang="cs-CZ" sz="2500" b="1" dirty="0" smtClean="0">
                <a:latin typeface="Times New Roman" pitchFamily="18" charset="0"/>
                <a:cs typeface="Times New Roman" pitchFamily="18" charset="0"/>
              </a:rPr>
              <a:t>24.8 Test znalostí</a:t>
            </a:r>
            <a:endParaRPr lang="cs-CZ" sz="2500" b="1" dirty="0">
              <a:latin typeface="Times New Roman" pitchFamily="18" charset="0"/>
              <a:cs typeface="Times New Roman" pitchFamily="18" charset="0"/>
            </a:endParaRPr>
          </a:p>
        </p:txBody>
      </p:sp>
      <p:sp>
        <p:nvSpPr>
          <p:cNvPr id="13" name="TextovéPole 12"/>
          <p:cNvSpPr txBox="1"/>
          <p:nvPr/>
        </p:nvSpPr>
        <p:spPr>
          <a:xfrm>
            <a:off x="7364691" y="1203598"/>
            <a:ext cx="1728192" cy="307777"/>
          </a:xfrm>
          <a:prstGeom prst="rect">
            <a:avLst/>
          </a:prstGeom>
          <a:noFill/>
        </p:spPr>
        <p:txBody>
          <a:bodyPr wrap="square" rtlCol="0">
            <a:spAutoFit/>
          </a:bodyPr>
          <a:lstStyle/>
          <a:p>
            <a:pPr algn="ctr"/>
            <a:r>
              <a:rPr lang="cs-CZ" sz="1400" b="1" dirty="0" smtClean="0">
                <a:solidFill>
                  <a:srgbClr val="813763"/>
                </a:solidFill>
                <a:latin typeface="Times New Roman" pitchFamily="18" charset="0"/>
                <a:cs typeface="Times New Roman" pitchFamily="18" charset="0"/>
              </a:rPr>
              <a:t>Správné odpovědi:</a:t>
            </a:r>
            <a:endParaRPr lang="cs-CZ" sz="1400" b="1" dirty="0">
              <a:solidFill>
                <a:srgbClr val="813763"/>
              </a:solidFill>
              <a:latin typeface="Times New Roman" pitchFamily="18" charset="0"/>
              <a:cs typeface="Times New Roman" pitchFamily="18" charset="0"/>
            </a:endParaRPr>
          </a:p>
        </p:txBody>
      </p:sp>
      <p:graphicFrame>
        <p:nvGraphicFramePr>
          <p:cNvPr id="15" name="Tabulka 14"/>
          <p:cNvGraphicFramePr>
            <a:graphicFrameLocks noGrp="1"/>
          </p:cNvGraphicFramePr>
          <p:nvPr>
            <p:extLst>
              <p:ext uri="{D42A27DB-BD31-4B8C-83A1-F6EECF244321}">
                <p14:modId xmlns:p14="http://schemas.microsoft.com/office/powerpoint/2010/main" val="2303333617"/>
              </p:ext>
            </p:extLst>
          </p:nvPr>
        </p:nvGraphicFramePr>
        <p:xfrm>
          <a:off x="179510" y="1131590"/>
          <a:ext cx="7185180" cy="3552244"/>
        </p:xfrm>
        <a:graphic>
          <a:graphicData uri="http://schemas.openxmlformats.org/drawingml/2006/table">
            <a:tbl>
              <a:tblPr firstRow="1" bandRow="1">
                <a:effectLst>
                  <a:innerShdw blurRad="63500" dist="50800" dir="8100000">
                    <a:prstClr val="black">
                      <a:alpha val="50000"/>
                    </a:prstClr>
                  </a:innerShdw>
                </a:effectLst>
                <a:tableStyleId>{5C22544A-7EE6-4342-B048-85BDC9FD1C3A}</a:tableStyleId>
              </a:tblPr>
              <a:tblGrid>
                <a:gridCol w="3592590"/>
                <a:gridCol w="3592590"/>
              </a:tblGrid>
              <a:tr h="1776122">
                <a:tc>
                  <a:txBody>
                    <a:bodyPr/>
                    <a:lstStyle/>
                    <a:p>
                      <a:pPr marL="342900" indent="-342900" algn="l">
                        <a:buFont typeface="+mj-lt"/>
                        <a:buAutoNum type="arabicPeriod"/>
                      </a:pPr>
                      <a:r>
                        <a:rPr lang="cs-CZ" b="1" dirty="0" smtClean="0">
                          <a:solidFill>
                            <a:srgbClr val="813763"/>
                          </a:solidFill>
                          <a:latin typeface="Times New Roman" pitchFamily="18" charset="0"/>
                          <a:cs typeface="Times New Roman" pitchFamily="18" charset="0"/>
                        </a:rPr>
                        <a:t>Věta se skládá:</a:t>
                      </a:r>
                    </a:p>
                    <a:p>
                      <a:pPr marL="342900" indent="-342900" algn="l">
                        <a:buFont typeface="+mj-lt"/>
                        <a:buAutoNum type="alphaLcPeriod"/>
                      </a:pPr>
                      <a:r>
                        <a:rPr lang="cs-CZ" b="0" baseline="0" dirty="0" smtClean="0">
                          <a:solidFill>
                            <a:srgbClr val="813763"/>
                          </a:solidFill>
                          <a:latin typeface="Times New Roman" pitchFamily="18" charset="0"/>
                          <a:cs typeface="Times New Roman" pitchFamily="18" charset="0"/>
                        </a:rPr>
                        <a:t>z písmen</a:t>
                      </a:r>
                    </a:p>
                    <a:p>
                      <a:pPr marL="342900" indent="-342900" algn="l">
                        <a:buFont typeface="+mj-lt"/>
                        <a:buAutoNum type="alphaLcPeriod"/>
                      </a:pPr>
                      <a:r>
                        <a:rPr lang="cs-CZ" b="0" baseline="0" dirty="0" smtClean="0">
                          <a:solidFill>
                            <a:srgbClr val="813763"/>
                          </a:solidFill>
                          <a:latin typeface="Times New Roman" pitchFamily="18" charset="0"/>
                          <a:cs typeface="Times New Roman" pitchFamily="18" charset="0"/>
                        </a:rPr>
                        <a:t>ze slabik</a:t>
                      </a:r>
                    </a:p>
                    <a:p>
                      <a:pPr marL="342900" indent="-342900" algn="l">
                        <a:buFont typeface="+mj-lt"/>
                        <a:buAutoNum type="alphaLcPeriod"/>
                      </a:pPr>
                      <a:r>
                        <a:rPr lang="cs-CZ" b="0" baseline="0" dirty="0" smtClean="0">
                          <a:solidFill>
                            <a:srgbClr val="813763"/>
                          </a:solidFill>
                          <a:latin typeface="Times New Roman" pitchFamily="18" charset="0"/>
                          <a:cs typeface="Times New Roman" pitchFamily="18" charset="0"/>
                        </a:rPr>
                        <a:t>ze slov</a:t>
                      </a:r>
                    </a:p>
                    <a:p>
                      <a:pPr marL="342900" indent="-342900" algn="l">
                        <a:buFont typeface="+mj-lt"/>
                        <a:buAutoNum type="alphaLcPeriod"/>
                      </a:pPr>
                      <a:r>
                        <a:rPr lang="cs-CZ" b="0" baseline="0" dirty="0" smtClean="0">
                          <a:solidFill>
                            <a:srgbClr val="813763"/>
                          </a:solidFill>
                          <a:latin typeface="Times New Roman" pitchFamily="18" charset="0"/>
                          <a:cs typeface="Times New Roman" pitchFamily="18" charset="0"/>
                        </a:rPr>
                        <a:t>ze spojek</a:t>
                      </a:r>
                      <a:endParaRPr lang="cs-CZ" b="0" dirty="0">
                        <a:solidFill>
                          <a:srgbClr val="813763"/>
                        </a:solidFill>
                        <a:latin typeface="Times New Roman" pitchFamily="18" charset="0"/>
                        <a:cs typeface="Times New Roman" pitchFamily="18" charset="0"/>
                      </a:endParaRPr>
                    </a:p>
                  </a:txBody>
                  <a:tcPr>
                    <a:solidFill>
                      <a:srgbClr val="FFFF00"/>
                    </a:solidFill>
                  </a:tcPr>
                </a:tc>
                <a:tc>
                  <a:txBody>
                    <a:bodyPr/>
                    <a:lstStyle/>
                    <a:p>
                      <a:pPr marL="342900" indent="-342900" algn="l">
                        <a:buFont typeface="+mj-lt"/>
                        <a:buAutoNum type="arabicPeriod" startAt="3"/>
                      </a:pPr>
                      <a:r>
                        <a:rPr lang="cs-CZ" dirty="0" smtClean="0">
                          <a:solidFill>
                            <a:srgbClr val="813763"/>
                          </a:solidFill>
                          <a:latin typeface="Times New Roman" pitchFamily="18" charset="0"/>
                          <a:cs typeface="Times New Roman" pitchFamily="18" charset="0"/>
                        </a:rPr>
                        <a:t>Která</a:t>
                      </a:r>
                      <a:r>
                        <a:rPr lang="cs-CZ" baseline="0" dirty="0" smtClean="0">
                          <a:solidFill>
                            <a:srgbClr val="813763"/>
                          </a:solidFill>
                          <a:latin typeface="Times New Roman" pitchFamily="18" charset="0"/>
                          <a:cs typeface="Times New Roman" pitchFamily="18" charset="0"/>
                        </a:rPr>
                        <a:t> věta je jednoduchá?</a:t>
                      </a:r>
                    </a:p>
                    <a:p>
                      <a:pPr marL="342900" indent="-342900" algn="l">
                        <a:buFont typeface="+mj-lt"/>
                        <a:buAutoNum type="alphaLcPeriod"/>
                      </a:pPr>
                      <a:r>
                        <a:rPr lang="cs-CZ" b="0" baseline="0" dirty="0" smtClean="0">
                          <a:solidFill>
                            <a:srgbClr val="813763"/>
                          </a:solidFill>
                          <a:latin typeface="Times New Roman" pitchFamily="18" charset="0"/>
                          <a:cs typeface="Times New Roman" pitchFamily="18" charset="0"/>
                        </a:rPr>
                        <a:t>Pavel se učil a Petr si hrál.</a:t>
                      </a:r>
                    </a:p>
                    <a:p>
                      <a:pPr marL="342900" indent="-342900" algn="l">
                        <a:buFont typeface="+mj-lt"/>
                        <a:buAutoNum type="alphaLcPeriod"/>
                      </a:pPr>
                      <a:r>
                        <a:rPr lang="cs-CZ" b="0" baseline="0" dirty="0" smtClean="0">
                          <a:solidFill>
                            <a:srgbClr val="813763"/>
                          </a:solidFill>
                          <a:latin typeface="Times New Roman" pitchFamily="18" charset="0"/>
                          <a:cs typeface="Times New Roman" pitchFamily="18" charset="0"/>
                        </a:rPr>
                        <a:t>Doma máme jednu kočku a dva psy.</a:t>
                      </a:r>
                    </a:p>
                    <a:p>
                      <a:pPr marL="342900" indent="-342900" algn="l">
                        <a:buFont typeface="+mj-lt"/>
                        <a:buAutoNum type="alphaLcPeriod"/>
                      </a:pPr>
                      <a:r>
                        <a:rPr lang="cs-CZ" b="0" baseline="0" dirty="0" smtClean="0">
                          <a:solidFill>
                            <a:srgbClr val="813763"/>
                          </a:solidFill>
                          <a:latin typeface="Times New Roman" pitchFamily="18" charset="0"/>
                          <a:cs typeface="Times New Roman" pitchFamily="18" charset="0"/>
                        </a:rPr>
                        <a:t>Půjdu ven, když na mě počkáš.</a:t>
                      </a:r>
                    </a:p>
                    <a:p>
                      <a:pPr marL="342900" indent="-342900" algn="l">
                        <a:buFont typeface="+mj-lt"/>
                        <a:buAutoNum type="alphaLcPeriod"/>
                      </a:pPr>
                      <a:r>
                        <a:rPr lang="cs-CZ" b="0" baseline="0" dirty="0" smtClean="0">
                          <a:solidFill>
                            <a:srgbClr val="813763"/>
                          </a:solidFill>
                          <a:latin typeface="Times New Roman" pitchFamily="18" charset="0"/>
                          <a:cs typeface="Times New Roman" pitchFamily="18" charset="0"/>
                        </a:rPr>
                        <a:t>Jeden vykřikuje, druhý mlčí.</a:t>
                      </a:r>
                      <a:endParaRPr lang="cs-CZ" b="0" dirty="0">
                        <a:solidFill>
                          <a:srgbClr val="813763"/>
                        </a:solidFill>
                        <a:latin typeface="Times New Roman" pitchFamily="18" charset="0"/>
                        <a:cs typeface="Times New Roman" pitchFamily="18" charset="0"/>
                      </a:endParaRPr>
                    </a:p>
                  </a:txBody>
                  <a:tcPr>
                    <a:solidFill>
                      <a:srgbClr val="FFFF00"/>
                    </a:solidFill>
                  </a:tcPr>
                </a:tc>
              </a:tr>
              <a:tr h="1776122">
                <a:tc>
                  <a:txBody>
                    <a:bodyPr/>
                    <a:lstStyle/>
                    <a:p>
                      <a:pPr marL="342900" indent="-342900" algn="l">
                        <a:buFont typeface="+mj-lt"/>
                        <a:buAutoNum type="arabicPeriod" startAt="2"/>
                      </a:pPr>
                      <a:r>
                        <a:rPr lang="cs-CZ" sz="1600" b="1" baseline="0" dirty="0" smtClean="0">
                          <a:solidFill>
                            <a:srgbClr val="813763"/>
                          </a:solidFill>
                          <a:latin typeface="Times New Roman" pitchFamily="18" charset="0"/>
                          <a:cs typeface="Times New Roman" pitchFamily="18" charset="0"/>
                        </a:rPr>
                        <a:t>„Honza šel do světa, aby získal zkušenosti.“ Ve této větě je:</a:t>
                      </a:r>
                    </a:p>
                    <a:p>
                      <a:pPr marL="342900" indent="-342900" algn="l">
                        <a:buFont typeface="+mj-lt"/>
                        <a:buAutoNum type="alphaLcPeriod"/>
                      </a:pPr>
                      <a:r>
                        <a:rPr lang="cs-CZ" sz="1600" b="0" baseline="0" dirty="0" smtClean="0">
                          <a:solidFill>
                            <a:srgbClr val="813763"/>
                          </a:solidFill>
                          <a:latin typeface="Times New Roman" pitchFamily="18" charset="0"/>
                          <a:cs typeface="Times New Roman" pitchFamily="18" charset="0"/>
                        </a:rPr>
                        <a:t>1 slovesný tvar </a:t>
                      </a:r>
                    </a:p>
                    <a:p>
                      <a:pPr marL="342900" indent="-342900" algn="l">
                        <a:buFont typeface="+mj-lt"/>
                        <a:buAutoNum type="alphaLcPeriod"/>
                      </a:pPr>
                      <a:r>
                        <a:rPr lang="cs-CZ" sz="1600" b="0" baseline="0" dirty="0" smtClean="0">
                          <a:solidFill>
                            <a:srgbClr val="813763"/>
                          </a:solidFill>
                          <a:latin typeface="Times New Roman" pitchFamily="18" charset="0"/>
                          <a:cs typeface="Times New Roman" pitchFamily="18" charset="0"/>
                        </a:rPr>
                        <a:t>2 slovesné tvary</a:t>
                      </a:r>
                    </a:p>
                    <a:p>
                      <a:pPr marL="342900" indent="-342900" algn="l">
                        <a:buFont typeface="+mj-lt"/>
                        <a:buAutoNum type="alphaLcPeriod"/>
                      </a:pPr>
                      <a:r>
                        <a:rPr lang="cs-CZ" sz="1600" b="0" baseline="0" dirty="0" smtClean="0">
                          <a:solidFill>
                            <a:srgbClr val="813763"/>
                          </a:solidFill>
                          <a:latin typeface="Times New Roman" pitchFamily="18" charset="0"/>
                          <a:cs typeface="Times New Roman" pitchFamily="18" charset="0"/>
                        </a:rPr>
                        <a:t>3 </a:t>
                      </a:r>
                      <a:r>
                        <a:rPr lang="cs-CZ" sz="1600" b="0" baseline="0" dirty="0" smtClean="0">
                          <a:solidFill>
                            <a:srgbClr val="813763"/>
                          </a:solidFill>
                          <a:latin typeface="Times New Roman" pitchFamily="18" charset="0"/>
                          <a:cs typeface="Times New Roman" pitchFamily="18" charset="0"/>
                        </a:rPr>
                        <a:t>slovesné </a:t>
                      </a:r>
                      <a:r>
                        <a:rPr lang="cs-CZ" sz="1600" b="0" baseline="0" dirty="0" smtClean="0">
                          <a:solidFill>
                            <a:srgbClr val="813763"/>
                          </a:solidFill>
                          <a:latin typeface="Times New Roman" pitchFamily="18" charset="0"/>
                          <a:cs typeface="Times New Roman" pitchFamily="18" charset="0"/>
                        </a:rPr>
                        <a:t>tvary</a:t>
                      </a:r>
                    </a:p>
                    <a:p>
                      <a:pPr marL="342900" indent="-342900" algn="l">
                        <a:buFont typeface="+mj-lt"/>
                        <a:buAutoNum type="alphaLcPeriod"/>
                      </a:pPr>
                      <a:r>
                        <a:rPr lang="cs-CZ" sz="1600" b="0" baseline="0" dirty="0" smtClean="0">
                          <a:solidFill>
                            <a:srgbClr val="813763"/>
                          </a:solidFill>
                          <a:latin typeface="Times New Roman" pitchFamily="18" charset="0"/>
                          <a:cs typeface="Times New Roman" pitchFamily="18" charset="0"/>
                        </a:rPr>
                        <a:t>4 slovesné tvary</a:t>
                      </a:r>
                    </a:p>
                  </a:txBody>
                  <a:tcPr>
                    <a:solidFill>
                      <a:srgbClr val="FFFF99"/>
                    </a:solidFill>
                  </a:tcPr>
                </a:tc>
                <a:tc>
                  <a:txBody>
                    <a:bodyPr/>
                    <a:lstStyle/>
                    <a:p>
                      <a:pPr marL="342900" marR="0" indent="-342900" algn="l" defTabSz="914400" rtl="0" eaLnBrk="1" fontAlgn="auto" latinLnBrk="0" hangingPunct="1">
                        <a:lnSpc>
                          <a:spcPct val="100000"/>
                        </a:lnSpc>
                        <a:spcBef>
                          <a:spcPts val="0"/>
                        </a:spcBef>
                        <a:spcAft>
                          <a:spcPts val="0"/>
                        </a:spcAft>
                        <a:buClrTx/>
                        <a:buSzTx/>
                        <a:buFont typeface="+mj-lt"/>
                        <a:buAutoNum type="arabicPeriod" startAt="4"/>
                        <a:tabLst/>
                        <a:defRPr/>
                      </a:pPr>
                      <a:r>
                        <a:rPr lang="cs-CZ" sz="1600" b="1" dirty="0" smtClean="0">
                          <a:solidFill>
                            <a:srgbClr val="813763"/>
                          </a:solidFill>
                          <a:latin typeface="Times New Roman" pitchFamily="18" charset="0"/>
                          <a:cs typeface="Times New Roman" pitchFamily="18" charset="0"/>
                        </a:rPr>
                        <a:t>Najdi </a:t>
                      </a:r>
                      <a:r>
                        <a:rPr lang="cs-CZ" sz="1600" b="1" dirty="0" smtClean="0">
                          <a:solidFill>
                            <a:srgbClr val="813763"/>
                          </a:solidFill>
                          <a:latin typeface="Times New Roman" pitchFamily="18" charset="0"/>
                          <a:cs typeface="Times New Roman" pitchFamily="18" charset="0"/>
                        </a:rPr>
                        <a:t>souvětí.</a:t>
                      </a:r>
                      <a:endParaRPr lang="cs-CZ" sz="1600" b="1" dirty="0" smtClean="0">
                        <a:solidFill>
                          <a:srgbClr val="813763"/>
                        </a:solidFill>
                        <a:latin typeface="Times New Roman" pitchFamily="18" charset="0"/>
                        <a:cs typeface="Times New Roman" pitchFamily="18" charset="0"/>
                      </a:endParaRPr>
                    </a:p>
                    <a:p>
                      <a:pPr marL="342900" marR="0" indent="-342900" algn="l" defTabSz="914400" rtl="0" eaLnBrk="1" fontAlgn="auto" latinLnBrk="0" hangingPunct="1">
                        <a:lnSpc>
                          <a:spcPct val="100000"/>
                        </a:lnSpc>
                        <a:spcBef>
                          <a:spcPts val="0"/>
                        </a:spcBef>
                        <a:spcAft>
                          <a:spcPts val="0"/>
                        </a:spcAft>
                        <a:buClrTx/>
                        <a:buSzTx/>
                        <a:buFont typeface="+mj-lt"/>
                        <a:buAutoNum type="alphaLcPeriod"/>
                        <a:tabLst/>
                        <a:defRPr/>
                      </a:pPr>
                      <a:r>
                        <a:rPr lang="cs-CZ" sz="1600" dirty="0" smtClean="0">
                          <a:solidFill>
                            <a:srgbClr val="813763"/>
                          </a:solidFill>
                          <a:latin typeface="Times New Roman" pitchFamily="18" charset="0"/>
                          <a:cs typeface="Times New Roman" pitchFamily="18" charset="0"/>
                        </a:rPr>
                        <a:t>Maminka i tatínek</a:t>
                      </a:r>
                      <a:r>
                        <a:rPr lang="cs-CZ" sz="1600" baseline="0" dirty="0" smtClean="0">
                          <a:solidFill>
                            <a:srgbClr val="813763"/>
                          </a:solidFill>
                          <a:latin typeface="Times New Roman" pitchFamily="18" charset="0"/>
                          <a:cs typeface="Times New Roman" pitchFamily="18" charset="0"/>
                        </a:rPr>
                        <a:t> mě chválí.</a:t>
                      </a:r>
                    </a:p>
                    <a:p>
                      <a:pPr marL="342900" marR="0" indent="-342900" algn="l" defTabSz="914400" rtl="0" eaLnBrk="1" fontAlgn="auto" latinLnBrk="0" hangingPunct="1">
                        <a:lnSpc>
                          <a:spcPct val="100000"/>
                        </a:lnSpc>
                        <a:spcBef>
                          <a:spcPts val="0"/>
                        </a:spcBef>
                        <a:spcAft>
                          <a:spcPts val="0"/>
                        </a:spcAft>
                        <a:buClrTx/>
                        <a:buSzTx/>
                        <a:buFont typeface="+mj-lt"/>
                        <a:buAutoNum type="alphaLcPeriod"/>
                        <a:tabLst/>
                        <a:defRPr/>
                      </a:pPr>
                      <a:r>
                        <a:rPr lang="cs-CZ" sz="1600" baseline="0" dirty="0" smtClean="0">
                          <a:solidFill>
                            <a:srgbClr val="813763"/>
                          </a:solidFill>
                          <a:latin typeface="Times New Roman" pitchFamily="18" charset="0"/>
                          <a:cs typeface="Times New Roman" pitchFamily="18" charset="0"/>
                        </a:rPr>
                        <a:t>Počítám rád slovní úlohy.</a:t>
                      </a:r>
                    </a:p>
                    <a:p>
                      <a:pPr marL="342900" marR="0" indent="-342900" algn="l" defTabSz="914400" rtl="0" eaLnBrk="1" fontAlgn="auto" latinLnBrk="0" hangingPunct="1">
                        <a:lnSpc>
                          <a:spcPct val="100000"/>
                        </a:lnSpc>
                        <a:spcBef>
                          <a:spcPts val="0"/>
                        </a:spcBef>
                        <a:spcAft>
                          <a:spcPts val="0"/>
                        </a:spcAft>
                        <a:buClrTx/>
                        <a:buSzTx/>
                        <a:buFont typeface="+mj-lt"/>
                        <a:buAutoNum type="alphaLcPeriod"/>
                        <a:tabLst/>
                        <a:defRPr/>
                      </a:pPr>
                      <a:r>
                        <a:rPr lang="cs-CZ" sz="1600" baseline="0" dirty="0" smtClean="0">
                          <a:solidFill>
                            <a:srgbClr val="813763"/>
                          </a:solidFill>
                          <a:latin typeface="Times New Roman" pitchFamily="18" charset="0"/>
                          <a:cs typeface="Times New Roman" pitchFamily="18" charset="0"/>
                        </a:rPr>
                        <a:t>V úterý chodím na kroužek.</a:t>
                      </a:r>
                    </a:p>
                    <a:p>
                      <a:pPr marL="342900" marR="0" indent="-342900" algn="l" defTabSz="914400" rtl="0" eaLnBrk="1" fontAlgn="auto" latinLnBrk="0" hangingPunct="1">
                        <a:lnSpc>
                          <a:spcPct val="100000"/>
                        </a:lnSpc>
                        <a:spcBef>
                          <a:spcPts val="0"/>
                        </a:spcBef>
                        <a:spcAft>
                          <a:spcPts val="0"/>
                        </a:spcAft>
                        <a:buClrTx/>
                        <a:buSzTx/>
                        <a:buFont typeface="+mj-lt"/>
                        <a:buAutoNum type="alphaLcPeriod"/>
                        <a:tabLst/>
                        <a:defRPr/>
                      </a:pPr>
                      <a:r>
                        <a:rPr lang="cs-CZ" sz="1600" baseline="0" dirty="0" smtClean="0">
                          <a:solidFill>
                            <a:srgbClr val="813763"/>
                          </a:solidFill>
                          <a:latin typeface="Times New Roman" pitchFamily="18" charset="0"/>
                          <a:cs typeface="Times New Roman" pitchFamily="18" charset="0"/>
                        </a:rPr>
                        <a:t>Kočka mňouká a pes štěká.</a:t>
                      </a:r>
                      <a:endParaRPr lang="cs-CZ" sz="1600" dirty="0" smtClean="0">
                        <a:solidFill>
                          <a:srgbClr val="813763"/>
                        </a:solidFill>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cs-CZ" sz="1600" dirty="0">
                        <a:solidFill>
                          <a:srgbClr val="813763"/>
                        </a:solidFill>
                        <a:latin typeface="Times New Roman" pitchFamily="18" charset="0"/>
                        <a:cs typeface="Times New Roman" pitchFamily="18" charset="0"/>
                      </a:endParaRPr>
                    </a:p>
                  </a:txBody>
                  <a:tcPr>
                    <a:solidFill>
                      <a:srgbClr val="FFFF99"/>
                    </a:solidFill>
                  </a:tcPr>
                </a:tc>
              </a:tr>
            </a:tbl>
          </a:graphicData>
        </a:graphic>
      </p:graphicFrame>
      <p:sp>
        <p:nvSpPr>
          <p:cNvPr id="16" name="TextovéPole 15"/>
          <p:cNvSpPr txBox="1"/>
          <p:nvPr/>
        </p:nvSpPr>
        <p:spPr>
          <a:xfrm>
            <a:off x="7976759" y="1511375"/>
            <a:ext cx="504056" cy="2062103"/>
          </a:xfrm>
          <a:prstGeom prst="rect">
            <a:avLst/>
          </a:prstGeom>
          <a:noFill/>
        </p:spPr>
        <p:txBody>
          <a:bodyPr wrap="square" rtlCol="0">
            <a:spAutoFit/>
          </a:bodyPr>
          <a:lstStyle/>
          <a:p>
            <a:pPr marL="228600" indent="-228600">
              <a:buAutoNum type="arabicPeriod"/>
            </a:pPr>
            <a:endParaRPr lang="cs-CZ" sz="1600" dirty="0" smtClean="0">
              <a:solidFill>
                <a:srgbClr val="813763"/>
              </a:solidFill>
              <a:latin typeface="Times New Roman" pitchFamily="18" charset="0"/>
              <a:cs typeface="Times New Roman" pitchFamily="18" charset="0"/>
            </a:endParaRPr>
          </a:p>
          <a:p>
            <a:pPr marL="228600" indent="-228600">
              <a:buAutoNum type="arabicPeriod"/>
            </a:pPr>
            <a:r>
              <a:rPr lang="cs-CZ" sz="1600" dirty="0">
                <a:solidFill>
                  <a:srgbClr val="813763"/>
                </a:solidFill>
                <a:latin typeface="Times New Roman" pitchFamily="18" charset="0"/>
                <a:cs typeface="Times New Roman" pitchFamily="18" charset="0"/>
              </a:rPr>
              <a:t>c</a:t>
            </a:r>
            <a:endParaRPr lang="cs-CZ" sz="1600" dirty="0" smtClean="0">
              <a:solidFill>
                <a:srgbClr val="813763"/>
              </a:solidFill>
              <a:latin typeface="Times New Roman" pitchFamily="18" charset="0"/>
              <a:cs typeface="Times New Roman" pitchFamily="18" charset="0"/>
            </a:endParaRPr>
          </a:p>
          <a:p>
            <a:pPr marL="228600" indent="-228600">
              <a:buAutoNum type="arabicPeriod"/>
            </a:pPr>
            <a:r>
              <a:rPr lang="cs-CZ" sz="1600" dirty="0">
                <a:solidFill>
                  <a:srgbClr val="813763"/>
                </a:solidFill>
                <a:latin typeface="Times New Roman" pitchFamily="18" charset="0"/>
                <a:cs typeface="Times New Roman" pitchFamily="18" charset="0"/>
              </a:rPr>
              <a:t>b</a:t>
            </a:r>
            <a:endParaRPr lang="cs-CZ" sz="1600" dirty="0" smtClean="0">
              <a:solidFill>
                <a:srgbClr val="813763"/>
              </a:solidFill>
              <a:latin typeface="Times New Roman" pitchFamily="18" charset="0"/>
              <a:cs typeface="Times New Roman" pitchFamily="18" charset="0"/>
            </a:endParaRPr>
          </a:p>
          <a:p>
            <a:pPr marL="228600" indent="-228600">
              <a:buAutoNum type="arabicPeriod"/>
            </a:pPr>
            <a:r>
              <a:rPr lang="cs-CZ" sz="1600" dirty="0" smtClean="0">
                <a:solidFill>
                  <a:srgbClr val="813763"/>
                </a:solidFill>
                <a:latin typeface="Times New Roman" pitchFamily="18" charset="0"/>
                <a:cs typeface="Times New Roman" pitchFamily="18" charset="0"/>
              </a:rPr>
              <a:t>b</a:t>
            </a:r>
          </a:p>
          <a:p>
            <a:pPr marL="228600" indent="-228600">
              <a:buAutoNum type="arabicPeriod"/>
            </a:pPr>
            <a:r>
              <a:rPr lang="cs-CZ" sz="1600" dirty="0">
                <a:solidFill>
                  <a:srgbClr val="813763"/>
                </a:solidFill>
                <a:latin typeface="Times New Roman" pitchFamily="18" charset="0"/>
                <a:cs typeface="Times New Roman" pitchFamily="18" charset="0"/>
              </a:rPr>
              <a:t>d</a:t>
            </a:r>
            <a:endParaRPr lang="cs-CZ" sz="1600" dirty="0" smtClean="0">
              <a:solidFill>
                <a:srgbClr val="813763"/>
              </a:solidFill>
              <a:latin typeface="Times New Roman" pitchFamily="18" charset="0"/>
              <a:cs typeface="Times New Roman" pitchFamily="18" charset="0"/>
            </a:endParaRPr>
          </a:p>
          <a:p>
            <a:pPr marL="228600" indent="-228600">
              <a:buAutoNum type="arabicPeriod"/>
            </a:pPr>
            <a:endParaRPr lang="cs-CZ" sz="1600" dirty="0" smtClean="0">
              <a:solidFill>
                <a:srgbClr val="813763"/>
              </a:solidFill>
              <a:latin typeface="Times New Roman" pitchFamily="18" charset="0"/>
              <a:cs typeface="Times New Roman" pitchFamily="18" charset="0"/>
            </a:endParaRPr>
          </a:p>
          <a:p>
            <a:pPr marL="228600" indent="-228600">
              <a:buAutoNum type="arabicPeriod"/>
            </a:pPr>
            <a:endParaRPr lang="cs-CZ" sz="1600" dirty="0" smtClean="0">
              <a:solidFill>
                <a:srgbClr val="813763"/>
              </a:solidFill>
              <a:latin typeface="Times New Roman" pitchFamily="18" charset="0"/>
              <a:cs typeface="Times New Roman" pitchFamily="18" charset="0"/>
            </a:endParaRPr>
          </a:p>
          <a:p>
            <a:pPr marL="228600" indent="-228600"/>
            <a:endParaRPr lang="cs-CZ" sz="1600" dirty="0">
              <a:solidFill>
                <a:srgbClr val="813763"/>
              </a:solidFill>
              <a:latin typeface="Times New Roman" pitchFamily="18" charset="0"/>
              <a:cs typeface="Times New Roman" pitchFamily="18" charset="0"/>
            </a:endParaRPr>
          </a:p>
        </p:txBody>
      </p:sp>
      <p:sp>
        <p:nvSpPr>
          <p:cNvPr id="17" name="TextovéPole 16"/>
          <p:cNvSpPr txBox="1"/>
          <p:nvPr/>
        </p:nvSpPr>
        <p:spPr>
          <a:xfrm>
            <a:off x="7532712" y="4236318"/>
            <a:ext cx="1440160" cy="307777"/>
          </a:xfrm>
          <a:prstGeom prst="rect">
            <a:avLst/>
          </a:prstGeom>
          <a:noFill/>
        </p:spPr>
        <p:txBody>
          <a:bodyPr wrap="square" rtlCol="0">
            <a:spAutoFit/>
          </a:bodyPr>
          <a:lstStyle/>
          <a:p>
            <a:r>
              <a:rPr lang="cs-CZ" sz="1400" dirty="0" smtClean="0">
                <a:solidFill>
                  <a:srgbClr val="813763"/>
                </a:solidFill>
                <a:latin typeface="Times New Roman" pitchFamily="18" charset="0"/>
                <a:cs typeface="Times New Roman" pitchFamily="18" charset="0"/>
              </a:rPr>
              <a:t>Test  na známku</a:t>
            </a:r>
            <a:endParaRPr lang="cs-CZ" sz="1400" dirty="0">
              <a:solidFill>
                <a:srgbClr val="813763"/>
              </a:solidFill>
              <a:latin typeface="Times New Roman" pitchFamily="18" charset="0"/>
              <a:cs typeface="Times New Roman" pitchFamily="18" charset="0"/>
            </a:endParaRPr>
          </a:p>
        </p:txBody>
      </p:sp>
      <p:sp>
        <p:nvSpPr>
          <p:cNvPr id="14" name="TextovéPole 1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a:solidFill>
                  <a:schemeClr val="accent3">
                    <a:lumMod val="50000"/>
                  </a:schemeClr>
                </a:solidFill>
                <a:latin typeface="Times New Roman" pitchFamily="18" charset="0"/>
                <a:cs typeface="Times New Roman" pitchFamily="18" charset="0"/>
              </a:rPr>
              <a:t>Elektronická  učebnice - 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ircle(in)">
                                      <p:cBhvr>
                                        <p:cTn id="7" dur="2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anim calcmode="lin" valueType="num">
                                      <p:cBhvr>
                                        <p:cTn id="13" dur="1000" fill="hold"/>
                                        <p:tgtEl>
                                          <p:spTgt spid="15"/>
                                        </p:tgtEl>
                                        <p:attrNameLst>
                                          <p:attrName>ppt_x</p:attrName>
                                        </p:attrNameLst>
                                      </p:cBhvr>
                                      <p:tavLst>
                                        <p:tav tm="0">
                                          <p:val>
                                            <p:strVal val="#ppt_x"/>
                                          </p:val>
                                        </p:tav>
                                        <p:tav tm="100000">
                                          <p:val>
                                            <p:strVal val="#ppt_x"/>
                                          </p:val>
                                        </p:tav>
                                      </p:tavLst>
                                    </p:anim>
                                    <p:anim calcmode="lin" valueType="num">
                                      <p:cBhvr>
                                        <p:cTn id="1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1000"/>
                                        <p:tgtEl>
                                          <p:spTgt spid="13"/>
                                        </p:tgtEl>
                                      </p:cBhvr>
                                    </p:animEffect>
                                    <p:anim calcmode="lin" valueType="num">
                                      <p:cBhvr>
                                        <p:cTn id="20" dur="1000" fill="hold"/>
                                        <p:tgtEl>
                                          <p:spTgt spid="13"/>
                                        </p:tgtEl>
                                        <p:attrNameLst>
                                          <p:attrName>ppt_x</p:attrName>
                                        </p:attrNameLst>
                                      </p:cBhvr>
                                      <p:tavLst>
                                        <p:tav tm="0">
                                          <p:val>
                                            <p:strVal val="#ppt_x"/>
                                          </p:val>
                                        </p:tav>
                                        <p:tav tm="100000">
                                          <p:val>
                                            <p:strVal val="#ppt_x"/>
                                          </p:val>
                                        </p:tav>
                                      </p:tavLst>
                                    </p:anim>
                                    <p:anim calcmode="lin" valueType="num">
                                      <p:cBhvr>
                                        <p:cTn id="2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7" presetClass="entr" presetSubtype="4"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 calcmode="lin" valueType="num">
                                      <p:cBhvr additive="base">
                                        <p:cTn id="26" dur="5000" fill="hold"/>
                                        <p:tgtEl>
                                          <p:spTgt spid="16"/>
                                        </p:tgtEl>
                                        <p:attrNameLst>
                                          <p:attrName>ppt_x</p:attrName>
                                        </p:attrNameLst>
                                      </p:cBhvr>
                                      <p:tavLst>
                                        <p:tav tm="0">
                                          <p:val>
                                            <p:strVal val="#ppt_x"/>
                                          </p:val>
                                        </p:tav>
                                        <p:tav tm="100000">
                                          <p:val>
                                            <p:strVal val="#ppt_x"/>
                                          </p:val>
                                        </p:tav>
                                      </p:tavLst>
                                    </p:anim>
                                    <p:anim calcmode="lin" valueType="num">
                                      <p:cBhvr additive="base">
                                        <p:cTn id="27" dur="5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20150" y="498603"/>
            <a:ext cx="3831769" cy="59406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24.9 Použité zdroje, citace</a:t>
            </a:r>
            <a:endParaRPr lang="cs-CZ" sz="2500" b="1" dirty="0">
              <a:latin typeface="Times New Roman" pitchFamily="18" charset="0"/>
              <a:cs typeface="Times New Roman" pitchFamily="18" charset="0"/>
            </a:endParaRPr>
          </a:p>
        </p:txBody>
      </p:sp>
      <p:sp>
        <p:nvSpPr>
          <p:cNvPr id="3" name="TextovéPole 2"/>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a:solidFill>
                  <a:schemeClr val="accent3">
                    <a:lumMod val="50000"/>
                  </a:schemeClr>
                </a:solidFill>
                <a:latin typeface="Times New Roman" pitchFamily="18" charset="0"/>
                <a:cs typeface="Times New Roman" pitchFamily="18" charset="0"/>
              </a:rPr>
              <a:t>Elektronická  učebnice - 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4" name="Obdélník 3"/>
          <p:cNvSpPr/>
          <p:nvPr/>
        </p:nvSpPr>
        <p:spPr>
          <a:xfrm>
            <a:off x="251520" y="1092669"/>
            <a:ext cx="8640960" cy="342329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cs-CZ" sz="1400" cap="all" dirty="0"/>
              <a:t>ČECHURA</a:t>
            </a:r>
            <a:r>
              <a:rPr lang="cs-CZ" sz="1400" dirty="0"/>
              <a:t>, Rudolf, </a:t>
            </a:r>
            <a:r>
              <a:rPr lang="cs-CZ" sz="1400" cap="all" dirty="0"/>
              <a:t>HORÁČKOVÁ</a:t>
            </a:r>
            <a:r>
              <a:rPr lang="cs-CZ" sz="1400" dirty="0"/>
              <a:t>, Miroslava a </a:t>
            </a:r>
            <a:r>
              <a:rPr lang="cs-CZ" sz="1400" cap="all" dirty="0"/>
              <a:t>STAUDKOVÁ</a:t>
            </a:r>
            <a:r>
              <a:rPr lang="cs-CZ" sz="1400" dirty="0"/>
              <a:t>, Hana. </a:t>
            </a:r>
            <a:r>
              <a:rPr lang="cs-CZ" sz="1400" i="1" dirty="0"/>
              <a:t>Český jazyk: pro čtvrtý ročník: [učebnice pro vzdělávací obor Český jazyk a literatura]</a:t>
            </a:r>
            <a:r>
              <a:rPr lang="cs-CZ" sz="1400" dirty="0"/>
              <a:t>. Vyd. 3., </a:t>
            </a:r>
            <a:r>
              <a:rPr lang="cs-CZ" sz="1400" dirty="0" err="1"/>
              <a:t>upr</a:t>
            </a:r>
            <a:r>
              <a:rPr lang="cs-CZ" sz="1400" dirty="0"/>
              <a:t>. Všeň: Alter, 2010. 143 s. ISBN 978-80-7245-220-0.</a:t>
            </a:r>
          </a:p>
          <a:p>
            <a:endParaRPr lang="cs-CZ" sz="1400" cap="all" dirty="0"/>
          </a:p>
          <a:p>
            <a:r>
              <a:rPr lang="cs-CZ" sz="1400" cap="all" dirty="0"/>
              <a:t>MÜHLHAUSEROVÁ</a:t>
            </a:r>
            <a:r>
              <a:rPr lang="cs-CZ" sz="1400" dirty="0"/>
              <a:t>, Hana. </a:t>
            </a:r>
            <a:r>
              <a:rPr lang="cs-CZ" sz="1400" i="1" dirty="0"/>
              <a:t>Český jazyk 3: učebnice pro 3. ročník základní školy. [ilustrovali: Jiří Růžička, Jitka Krejčiříková]</a:t>
            </a:r>
            <a:r>
              <a:rPr lang="cs-CZ" sz="1400" dirty="0"/>
              <a:t>. 2. </a:t>
            </a:r>
            <a:r>
              <a:rPr lang="cs-CZ" sz="1400" dirty="0" err="1"/>
              <a:t>přeprac</a:t>
            </a:r>
            <a:r>
              <a:rPr lang="cs-CZ" sz="1400" dirty="0"/>
              <a:t>. vyd. Brno: Nová škola, 2007. 95 </a:t>
            </a:r>
            <a:r>
              <a:rPr lang="cs-CZ" sz="1400" dirty="0" err="1"/>
              <a:t>s.ISBN</a:t>
            </a:r>
            <a:r>
              <a:rPr lang="cs-CZ" sz="1400" dirty="0"/>
              <a:t> 80-85607-38-7.</a:t>
            </a:r>
          </a:p>
          <a:p>
            <a:endParaRPr lang="cs-CZ" sz="1400" dirty="0">
              <a:latin typeface="Times New Roman" pitchFamily="18" charset="0"/>
              <a:cs typeface="Times New Roman" pitchFamily="18" charset="0"/>
            </a:endParaRPr>
          </a:p>
          <a:p>
            <a:r>
              <a:rPr lang="cs-CZ" sz="1400" dirty="0">
                <a:latin typeface="Times New Roman" pitchFamily="18" charset="0"/>
                <a:cs typeface="Times New Roman" pitchFamily="18" charset="0"/>
              </a:rPr>
              <a:t>galerie obrázků </a:t>
            </a:r>
            <a:r>
              <a:rPr lang="cs-CZ" sz="1400" dirty="0" smtClean="0">
                <a:latin typeface="Times New Roman" pitchFamily="18" charset="0"/>
                <a:cs typeface="Times New Roman" pitchFamily="18" charset="0"/>
              </a:rPr>
              <a:t>klipart</a:t>
            </a:r>
          </a:p>
          <a:p>
            <a:endParaRPr lang="cs-CZ" sz="1400" dirty="0" smtClean="0">
              <a:solidFill>
                <a:srgbClr val="813763"/>
              </a:solidFill>
            </a:endParaRPr>
          </a:p>
          <a:p>
            <a:r>
              <a:rPr lang="cs-CZ" sz="1400" dirty="0"/>
              <a:t>http://skolicka6.sweb.cz/SOUVETI/VETAJEDNODUCHA.htm</a:t>
            </a:r>
            <a:endParaRPr lang="cs-CZ" sz="1400" dirty="0" smtClean="0">
              <a:solidFill>
                <a:srgbClr val="813763"/>
              </a:solidFill>
            </a:endParaRPr>
          </a:p>
          <a:p>
            <a:endParaRPr lang="cs-CZ" sz="1400" dirty="0">
              <a:latin typeface="Times New Roman" pitchFamily="18" charset="0"/>
              <a:cs typeface="Times New Roman" pitchFamily="18" charset="0"/>
            </a:endParaRPr>
          </a:p>
        </p:txBody>
      </p:sp>
    </p:spTree>
    <p:extLst>
      <p:ext uri="{BB962C8B-B14F-4D97-AF65-F5344CB8AC3E}">
        <p14:creationId xmlns:p14="http://schemas.microsoft.com/office/powerpoint/2010/main" val="1563686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UM">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6">
            <a:lumMod val="40000"/>
            <a:lumOff val="60000"/>
          </a:schemeClr>
        </a:solidFill>
      </a:spPr>
      <a:bodyPr wrap="square" rtlCol="0">
        <a:spAutoFit/>
      </a:bodyPr>
      <a:lstStyle>
        <a:defPPr>
          <a:defRPr sz="1200" b="1" dirty="0" smtClean="0">
            <a:solidFill>
              <a:schemeClr val="accent3">
                <a:lumMod val="50000"/>
              </a:schemeClr>
            </a:solidFill>
          </a:defRPr>
        </a:defPPr>
      </a:lstStyle>
    </a:tx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2064</TotalTime>
  <Words>996</Words>
  <Application>Microsoft Office PowerPoint</Application>
  <PresentationFormat>Předvádění na obrazovce (16:9)</PresentationFormat>
  <Paragraphs>162</Paragraphs>
  <Slides>10</Slides>
  <Notes>8</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24.1 Věta jednoduchá a souvětí </vt:lpstr>
      <vt:lpstr>24.2 Co už víš? </vt:lpstr>
      <vt:lpstr>24.3 Jaké si řekneme nové termíny a názvy?</vt:lpstr>
      <vt:lpstr>24.4 Co si řekneme nového?</vt:lpstr>
      <vt:lpstr>24.5 Procvičení a příklady</vt:lpstr>
      <vt:lpstr>24.6 Něco navíc pro šikovné</vt:lpstr>
      <vt:lpstr>24.7 CLIL</vt:lpstr>
      <vt:lpstr>24.8 Test znalostí</vt:lpstr>
      <vt:lpstr>Prezentace aplikace PowerPoint</vt:lpstr>
      <vt:lpstr>Prezentace aplikace PowerPoint</vt:lpstr>
    </vt:vector>
  </TitlesOfParts>
  <Company>Základní škla Děčín VI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prusa</dc:creator>
  <cp:lastModifiedBy>kadlecova</cp:lastModifiedBy>
  <cp:revision>222</cp:revision>
  <dcterms:created xsi:type="dcterms:W3CDTF">2010-10-18T18:21:56Z</dcterms:created>
  <dcterms:modified xsi:type="dcterms:W3CDTF">2013-04-10T16:30:44Z</dcterms:modified>
</cp:coreProperties>
</file>