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6" r:id="rId10"/>
    <p:sldId id="265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CCFF33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1" d="100"/>
          <a:sy n="101" d="100"/>
        </p:scale>
        <p:origin x="-480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4.3.2012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2088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4.3.2012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70007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ockphotos.cz/download.php?img_id=8523059&amp;img_type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minet.cz/ces/pravopis/velka1.ph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gif"/><Relationship Id="rId4" Type="http://schemas.openxmlformats.org/officeDocument/2006/relationships/hyperlink" Target="http://www.helpforenglish.cz/psani/interpunkce/c2007060401-interpunkce--velka-pismena-v-anglictine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tudanky.cz/im/mapa.png" TargetMode="External"/><Relationship Id="rId2" Type="http://schemas.openxmlformats.org/officeDocument/2006/relationships/hyperlink" Target="http://typomil.com/typofilos/wp-content/obrazky/normalizovana-lat-ceska-big.gi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helpforenglish.cz/psani/interpunkce/c2007060401-interpunkce--velka-pismena-v-anglictine.html" TargetMode="External"/><Relationship Id="rId5" Type="http://schemas.openxmlformats.org/officeDocument/2006/relationships/hyperlink" Target="http://www.kaminet.cz/ces/pravopis/velka1.php" TargetMode="External"/><Relationship Id="rId4" Type="http://schemas.openxmlformats.org/officeDocument/2006/relationships/hyperlink" Target="http://www.fler.cz/files/u/3/4/u34290/princezna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224" y="627534"/>
            <a:ext cx="6575503" cy="692483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20. 1  Velká písmena ve vlastních jménech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7452320" y="3003798"/>
            <a:ext cx="1476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cs-CZ" sz="12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-16497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</a:t>
            </a:r>
          </a:p>
          <a:p>
            <a:endParaRPr lang="cs-CZ" sz="1000" dirty="0"/>
          </a:p>
        </p:txBody>
      </p:sp>
      <p:pic>
        <p:nvPicPr>
          <p:cNvPr id="1028" name="Picture 4" descr="Hospodářská zvířata kolekce 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348" y="1671650"/>
            <a:ext cx="3338854" cy="2664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588224" y="1779662"/>
            <a:ext cx="1787669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kravička Stračena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702838" y="2525826"/>
            <a:ext cx="155844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rasátko Čuník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83568" y="1635646"/>
            <a:ext cx="1263487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čelka Mája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99592" y="2499742"/>
            <a:ext cx="139333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kuřátko Pípo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83568" y="3435846"/>
            <a:ext cx="1513556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večka Bělinka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821531" y="4166668"/>
            <a:ext cx="1479892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ajíček </a:t>
            </a:r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Ušáček</a:t>
            </a:r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-16841" y="4686302"/>
            <a:ext cx="91440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</a:t>
            </a:r>
            <a:r>
              <a:rPr lang="cs-CZ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Vladimíra </a:t>
            </a:r>
            <a:r>
              <a:rPr lang="cs-CZ" sz="12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Jaborová</a:t>
            </a:r>
            <a:endParaRPr lang="cs-CZ" sz="12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</a:endParaRPr>
          </a:p>
        </p:txBody>
      </p:sp>
      <p:pic>
        <p:nvPicPr>
          <p:cNvPr id="20" name="obrázek 5" descr="Imag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686302"/>
            <a:ext cx="2699792" cy="45719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Šipka doprava 3"/>
          <p:cNvSpPr/>
          <p:nvPr/>
        </p:nvSpPr>
        <p:spPr>
          <a:xfrm rot="306093">
            <a:off x="2052954" y="1901782"/>
            <a:ext cx="1745047" cy="1448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2411760" y="2538704"/>
            <a:ext cx="849244" cy="1563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>
            <a:off x="2266942" y="3478021"/>
            <a:ext cx="720882" cy="1926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leva 13"/>
          <p:cNvSpPr/>
          <p:nvPr/>
        </p:nvSpPr>
        <p:spPr>
          <a:xfrm rot="21026518">
            <a:off x="6028246" y="1919954"/>
            <a:ext cx="489204" cy="16121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leva 14"/>
          <p:cNvSpPr/>
          <p:nvPr/>
        </p:nvSpPr>
        <p:spPr>
          <a:xfrm rot="19396850">
            <a:off x="5723845" y="2935494"/>
            <a:ext cx="978408" cy="1656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leva 15"/>
          <p:cNvSpPr/>
          <p:nvPr/>
        </p:nvSpPr>
        <p:spPr>
          <a:xfrm rot="313548">
            <a:off x="4638327" y="4197933"/>
            <a:ext cx="2089804" cy="16927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24582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Vladimíra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Jaborová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2.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Vlastní jméno, místní jméno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rozdíl mezi vlastním a místním jménem a pravidlo psaní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velkých písmen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498603"/>
            <a:ext cx="2916832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20.10 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93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492443"/>
            <a:ext cx="6120680" cy="783163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20. 2  Co již víme o psaní velkých písmen?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82960" y="2211710"/>
            <a:ext cx="3843809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1. Umíme napsat všechna velká písmena 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   psacím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i tiskacím písmem.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2. Víme, že na začátku každé věty je velké</a:t>
            </a:r>
          </a:p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  písmeno.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5" name="Picture 2" descr="http://typomil.com/typofilos/wp-content/obrazky/normalizovana-lat-ceska-bi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563112"/>
            <a:ext cx="4692545" cy="2816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555526"/>
            <a:ext cx="896448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20. 3 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51520" y="1669616"/>
            <a:ext cx="4176464" cy="230832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cs-CZ" sz="1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TERMÍNY</a:t>
            </a:r>
          </a:p>
          <a:p>
            <a:endParaRPr lang="cs-CZ" sz="1600" b="1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Velké písmeno u vlastních a místních jmen:</a:t>
            </a:r>
          </a:p>
          <a:p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Vlastní jména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– jména lidí, zvířat, pohádkových postav.</a:t>
            </a:r>
          </a:p>
          <a:p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Místní jména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– názvy států, měst, obcí, řek, jezer, hor.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www.estudanky.cz/im/map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491630"/>
            <a:ext cx="4396888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555526"/>
            <a:ext cx="4284984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20. 4  Co si řekneme nového?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616097" y="1225470"/>
            <a:ext cx="34563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r>
              <a:rPr lang="cs-CZ" sz="1200" dirty="0" smtClean="0"/>
              <a:t>	</a:t>
            </a:r>
          </a:p>
          <a:p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6084168" y="4371950"/>
            <a:ext cx="29158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000" dirty="0" smtClean="0"/>
          </a:p>
          <a:p>
            <a:endParaRPr lang="cs-CZ" sz="1000" dirty="0"/>
          </a:p>
        </p:txBody>
      </p:sp>
      <p:sp>
        <p:nvSpPr>
          <p:cNvPr id="15" name="Obdélník 14"/>
          <p:cNvSpPr/>
          <p:nvPr/>
        </p:nvSpPr>
        <p:spPr>
          <a:xfrm>
            <a:off x="6084168" y="4083918"/>
            <a:ext cx="28803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000" dirty="0" smtClean="0"/>
          </a:p>
          <a:p>
            <a:endParaRPr lang="cs-CZ" sz="10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/>
          </a:p>
        </p:txBody>
      </p:sp>
      <p:sp>
        <p:nvSpPr>
          <p:cNvPr id="3" name="Obdélník 2"/>
          <p:cNvSpPr/>
          <p:nvPr/>
        </p:nvSpPr>
        <p:spPr>
          <a:xfrm>
            <a:off x="323528" y="1635646"/>
            <a:ext cx="47880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Všechna vlastní jména osob a zvířat píšeme s velkým počátečním písmenem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(Anna, Petr,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Nastěnka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Bajaja,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Žeryk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…).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Názvy zemí, měst, řek a pohoří píšeme s počátečním velkým písmenem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(Česko, Děčín, Labe, Krkonoše …).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www.fler.cz/files/u/3/4/u34290/princezn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5" y="862096"/>
            <a:ext cx="3022105" cy="3723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084168" y="4772060"/>
            <a:ext cx="1568058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rincezna Krasomila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627534"/>
            <a:ext cx="3996952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20. 5  Procvičení a příklady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Control 2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Control 3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1" name="Control 4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2" name="Control 5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3" name="Control 6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4" name="Control 7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9" name="Control 8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" name="Control 9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1" name="Control 10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" name="Control 11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3" name="Control 12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4" name="Control 13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5" name="Control 14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6" name="Control 15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7" name="Control 16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8" name="Control 17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9" name="Control 18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0" name="Control 19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1" name="Control 20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40" name="Control 21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41" name="Control 22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43" name="Control 23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44" name="Control 24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45" name="Control 25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47" name="Control 26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48" name="Control 27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49" name="Control 28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50" name="Control 29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51" name="Control 30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52" name="Control 31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53" name="Control 32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54" name="Control 33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55" name="Control 34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56" name="Control 35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57" name="Control 36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58" name="Control 37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59" name="Control 38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60" name="Control 39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61" name="Control 40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62" name="Control 41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63" name="Control 42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64" name="Control 43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65" name="Control 44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66" name="Control 45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67" name="Control 46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68" name="Control 47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69" name="Control 48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25760" y="1200150"/>
            <a:ext cx="8892480" cy="33239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Vymýšlejte názvy zvířat.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  kočka _________________   pes   _______________   křeček _________________   papoušek __________________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  kůň     _________________   koza _______________   morče _________________   kráva       __________________</a:t>
            </a:r>
          </a:p>
          <a:p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2. Doplňte malé nebo velké písmeno a napište.</a:t>
            </a:r>
          </a:p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k _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abičce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do _stí nad _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abem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, _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eta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_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ana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, _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iří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_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ovák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z _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olína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, k _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ratru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_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artinovi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na _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oravu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, _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aní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_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čitelka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z _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ěčína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,   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 sousedíme s _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olskem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, lázně _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arlovy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_ary, _sestřenice od _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rahy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, dopis ze _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lovenska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, hrad _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třekov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, _kamarád _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an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3. Vymýšlej a zapiš do sešitu názvy.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 města: Děčín, Ústí nad Labem,…..                                               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táty: Německo, Velká Británie,…..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 řeky: Labe, Vltava,…..                                                                   pohoří: Krkonoše,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umava,…..</a:t>
            </a: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4. Jaká mohou mít jména?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 princezna, princ, čert, vodník, čarodějnice, víla, trpaslík,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kašpárek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/>
              <a:t> </a:t>
            </a:r>
            <a:r>
              <a:rPr lang="cs-CZ" sz="1400" dirty="0" smtClean="0"/>
              <a:t>   </a:t>
            </a:r>
          </a:p>
        </p:txBody>
      </p:sp>
      <p:sp>
        <p:nvSpPr>
          <p:cNvPr id="3" name="Obdélník 2"/>
          <p:cNvSpPr/>
          <p:nvPr/>
        </p:nvSpPr>
        <p:spPr>
          <a:xfrm>
            <a:off x="2051720" y="4659982"/>
            <a:ext cx="52565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cs-CZ" sz="1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www.kaminet.cz/ces/pravopis/velka1.php</a:t>
            </a:r>
            <a:r>
              <a:rPr lang="cs-CZ" sz="1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http://www.kaminet.cz/ces/pravopis/velka1.php</a:t>
            </a:r>
            <a:endParaRPr lang="cs-CZ" sz="1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627534"/>
            <a:ext cx="4284984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20. 6  Něco navíc pro šikovné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3478" y="2234875"/>
            <a:ext cx="3775393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Názvy světadílů, planet, ulic, svátků,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časopisů, dokumentů píšeme též s 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počátečním velkým písmenem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(Evropa, Jupiter, Větrná 5, Vánoce,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Sluníčko…).</a:t>
            </a:r>
          </a:p>
        </p:txBody>
      </p:sp>
      <p:pic>
        <p:nvPicPr>
          <p:cNvPr id="5122" name="Picture 2" descr="mapa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131590"/>
            <a:ext cx="4896544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3833300" y="4657862"/>
            <a:ext cx="5077800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Autor této mapy Trutnova udělal v názvech ulic hned několik chyb, odhalíte je?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627534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20. 7 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Capital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letters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3" name="Obdélník 12"/>
          <p:cNvSpPr/>
          <p:nvPr/>
        </p:nvSpPr>
        <p:spPr>
          <a:xfrm>
            <a:off x="6372200" y="771550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99592" y="1657280"/>
            <a:ext cx="2808312" cy="25545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cs-CZ" sz="16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Days</a:t>
            </a:r>
            <a:r>
              <a:rPr lang="cs-CZ" sz="1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Monday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Tuesday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Wednesday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Thursday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Friday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Saturday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Sunday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cs-CZ" sz="16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Months</a:t>
            </a:r>
            <a:r>
              <a:rPr lang="cs-CZ" sz="1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January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February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March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April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May, June, July, August,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September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October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November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December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947792" y="4742511"/>
            <a:ext cx="6046848" cy="2462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http://www.helpforenglish.cz/psani/interpunkce/c2007060401-interpunkce--velka-pismena-v-anglictine.html</a:t>
            </a:r>
            <a:endParaRPr lang="cs-CZ" sz="1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://www.all-freeware.com/images/full/16281-calendar_business_pims___calendars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237615"/>
            <a:ext cx="2609850" cy="3086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600236"/>
            <a:ext cx="2916832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20. 8  Test znalostí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92280" y="1203598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0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799351"/>
              </p:ext>
            </p:extLst>
          </p:nvPr>
        </p:nvGraphicFramePr>
        <p:xfrm>
          <a:off x="755576" y="1635646"/>
          <a:ext cx="60960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cs-CZ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Kdy napíšeme velké písmeno?</a:t>
                      </a:r>
                      <a:r>
                        <a:rPr lang="cs-CZ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indent="-342900" algn="l"/>
                      <a:r>
                        <a:rPr lang="cs-CZ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a/  na</a:t>
                      </a:r>
                      <a:r>
                        <a:rPr lang="cs-CZ" sz="12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začátku slov</a:t>
                      </a:r>
                      <a:endParaRPr lang="cs-CZ" sz="12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počáteční</a:t>
                      </a:r>
                      <a:r>
                        <a:rPr lang="cs-CZ" sz="12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písmeno u vlastních jmen</a:t>
                      </a:r>
                      <a:endParaRPr lang="cs-CZ" sz="12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kde</a:t>
                      </a:r>
                      <a:r>
                        <a:rPr lang="cs-CZ" sz="12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chceme</a:t>
                      </a:r>
                      <a:endParaRPr lang="cs-CZ" sz="12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nepíšeme</a:t>
                      </a:r>
                      <a:r>
                        <a:rPr lang="cs-CZ" sz="12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ho nikde</a:t>
                      </a:r>
                      <a:endParaRPr lang="cs-CZ" sz="12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lang="cs-CZ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Kdy napíšeme velké písmeno? </a:t>
                      </a:r>
                      <a:endParaRPr lang="cs-CZ" sz="16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a/  na</a:t>
                      </a:r>
                      <a:r>
                        <a:rPr lang="cs-CZ" sz="12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začátku slova</a:t>
                      </a:r>
                      <a:endParaRPr lang="cs-CZ" sz="12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na</a:t>
                      </a:r>
                      <a:r>
                        <a:rPr lang="cs-CZ" sz="12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začátku věty</a:t>
                      </a:r>
                      <a:endParaRPr lang="cs-CZ" sz="12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kde</a:t>
                      </a:r>
                      <a:r>
                        <a:rPr lang="cs-CZ" sz="12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chceme</a:t>
                      </a:r>
                      <a:endParaRPr lang="cs-CZ" sz="12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</a:t>
                      </a:r>
                      <a:r>
                        <a:rPr lang="cs-CZ" sz="12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není nutné ho psát nikde</a:t>
                      </a:r>
                      <a:endParaRPr lang="cs-CZ" sz="12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Na kterém řádku je slovo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špatně napsané? 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cs-CZ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  Brno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</a:t>
                      </a:r>
                      <a:r>
                        <a:rPr lang="cs-CZ" sz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děčín</a:t>
                      </a:r>
                      <a:endParaRPr lang="cs-CZ" sz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Praha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Ústí</a:t>
                      </a:r>
                      <a:r>
                        <a:rPr lang="cs-CZ" sz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nad Labem</a:t>
                      </a:r>
                      <a:endParaRPr lang="cs-CZ" sz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Na</a:t>
                      </a:r>
                      <a:r>
                        <a:rPr lang="cs-CZ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kterém řádku je slovo napsané správně?</a:t>
                      </a:r>
                      <a:endParaRPr lang="cs-CZ" sz="16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cs-CZ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  babička</a:t>
                      </a:r>
                      <a:r>
                        <a:rPr lang="cs-CZ" sz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helenka</a:t>
                      </a:r>
                      <a:endParaRPr lang="cs-CZ" sz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babička</a:t>
                      </a:r>
                      <a:r>
                        <a:rPr lang="cs-CZ" sz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Helenka</a:t>
                      </a:r>
                      <a:endParaRPr lang="cs-CZ" sz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</a:t>
                      </a:r>
                      <a:r>
                        <a:rPr lang="cs-CZ" sz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Babička Helenka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Babička </a:t>
                      </a:r>
                      <a:r>
                        <a:rPr lang="cs-CZ" sz="120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helenka</a:t>
                      </a:r>
                      <a:endParaRPr lang="cs-CZ" sz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596336" y="1419622"/>
            <a:ext cx="50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200" dirty="0" smtClean="0"/>
          </a:p>
          <a:p>
            <a:pPr marL="228600" indent="-2286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eský jazyk</a:t>
            </a:r>
          </a:p>
          <a:p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eský jazyk</a:t>
            </a:r>
          </a:p>
          <a:p>
            <a:endParaRPr lang="cs-CZ" sz="10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35496" y="600236"/>
            <a:ext cx="4824536" cy="59406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20.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Použité zdroje, citace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7088" y="1635646"/>
            <a:ext cx="8280920" cy="25202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typomil.com/typofilos/wp-content/obrazky/normalizovana-lat-ceska-big.gif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www.estudanky.cz/im/mapa.png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4"/>
              </a:rPr>
              <a:t>www.fler.cz/files/u/3/4/u34290/princezna.jpg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://www.google.cz/imgres?q=mapa+Trutnova&amp;hl=cs&amp;biw=1366&amp;bih=587&amp;tbm=isch&amp;tbnid=L4xjeUznRARFFM:&amp;imgrefurl=http://hipet.cz/kontakt.html&amp;docid=q25Y_d9iVJx5bM&amp;imgurl=http://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hipet.cz/mapa5.gif&amp;w=881&amp;h=636&amp;ei=MM4JT7foOKPd4QSBqaXhAQ&amp;zoom=1&amp;iact=rc&amp;dur=234&amp;sig=114078918819210742493&amp;page=1&amp;tbnh=117&amp;tbnw=162&amp;start=0&amp;ndsp=24&amp;ved=1t:429,r:1,s:0&amp;tx=80&amp;ty=70</a:t>
            </a:r>
          </a:p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5"/>
              </a:rPr>
              <a:t>www.kaminet.cz/ces/pravopis/velka1.php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www.kaminet.cz/ces/pravopis/velka1.php</a:t>
            </a:r>
            <a:endParaRPr lang="cs-CZ" sz="14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://</a:t>
            </a:r>
            <a:r>
              <a:rPr lang="cs-CZ" sz="1400" u="sng" dirty="0">
                <a:latin typeface="Times New Roman" pitchFamily="18" charset="0"/>
                <a:cs typeface="Times New Roman" pitchFamily="18" charset="0"/>
                <a:hlinkClick r:id="rId6"/>
              </a:rPr>
              <a:t>www.helpforenglish.cz/psani/interpunkce/c2007060401-interpunkce--velka-pismena-v-anglictine.html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8509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</TotalTime>
  <Words>939</Words>
  <Application>Microsoft Office PowerPoint</Application>
  <PresentationFormat>Předvádění na obrazovce (16:9)</PresentationFormat>
  <Paragraphs>137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20. 1  Velká písmena ve vlastních jménech</vt:lpstr>
      <vt:lpstr>20. 2  Co již víme o psaní velkých písmen?</vt:lpstr>
      <vt:lpstr>20. 3  Jaké si řekneme nové termíny a názvy?</vt:lpstr>
      <vt:lpstr>20. 4  Co si řekneme nového?</vt:lpstr>
      <vt:lpstr>20. 5  Procvičení a příklady</vt:lpstr>
      <vt:lpstr>20. 6  Něco navíc pro šikovné</vt:lpstr>
      <vt:lpstr>20. 7  Capital letters</vt:lpstr>
      <vt:lpstr>20. 8 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156</cp:revision>
  <dcterms:created xsi:type="dcterms:W3CDTF">2010-10-18T18:21:56Z</dcterms:created>
  <dcterms:modified xsi:type="dcterms:W3CDTF">2012-03-04T19:51:21Z</dcterms:modified>
</cp:coreProperties>
</file>