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99FF33"/>
    <a:srgbClr val="FF9900"/>
    <a:srgbClr val="CC0066"/>
    <a:srgbClr val="008000"/>
    <a:srgbClr val="FFFF99"/>
    <a:srgbClr val="000066"/>
    <a:srgbClr val="CCFF33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737" autoAdjust="0"/>
  </p:normalViewPr>
  <p:slideViewPr>
    <p:cSldViewPr>
      <p:cViewPr>
        <p:scale>
          <a:sx n="100" d="100"/>
          <a:sy n="100" d="100"/>
        </p:scale>
        <p:origin x="-5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24.1.2012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24.1.2012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24.1.2012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24.1.2012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24.1.2012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24.1.2012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24.1.2012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24.1.2012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24.1.2012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24.1.2012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24.1.2012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24.1.2012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24.1.2012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24.1.2012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hyperlink" Target="http://hubblesite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nstop.estranky.cz/clanky/modra.html" TargetMode="External"/><Relationship Id="rId3" Type="http://schemas.openxmlformats.org/officeDocument/2006/relationships/hyperlink" Target="http://www.hrackystrunc.cz/product.php?id_product=277" TargetMode="External"/><Relationship Id="rId7" Type="http://schemas.openxmlformats.org/officeDocument/2006/relationships/hyperlink" Target="http://www.mstrutnov.cz/nskolka.php?mesto=Trutnov&amp;ide=7&amp;akce=preregistr" TargetMode="External"/><Relationship Id="rId12" Type="http://schemas.openxmlformats.org/officeDocument/2006/relationships/hyperlink" Target="http://www.vaclavak.net/fotoblog/slunecnice" TargetMode="External"/><Relationship Id="rId2" Type="http://schemas.openxmlformats.org/officeDocument/2006/relationships/hyperlink" Target="http://www.e-mimi.cz/default.asp?idshop=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eihnachtsideen24.de/window-color-vorlagen/schneemann.html" TargetMode="External"/><Relationship Id="rId11" Type="http://schemas.openxmlformats.org/officeDocument/2006/relationships/hyperlink" Target="http://repairlcd.blog.cz/1005/miminko" TargetMode="External"/><Relationship Id="rId5" Type="http://schemas.openxmlformats.org/officeDocument/2006/relationships/hyperlink" Target="http://www.morecoloringpages.com/elephant_1357.html" TargetMode="External"/><Relationship Id="rId10" Type="http://schemas.openxmlformats.org/officeDocument/2006/relationships/hyperlink" Target="http://lusinka.blog.cz/rubrika/moucha" TargetMode="External"/><Relationship Id="rId4" Type="http://schemas.openxmlformats.org/officeDocument/2006/relationships/hyperlink" Target="http://www.montanex.cz/product_detail.asp?c=1244&amp;p=43210" TargetMode="External"/><Relationship Id="rId9" Type="http://schemas.openxmlformats.org/officeDocument/2006/relationships/hyperlink" Target="http://maminkymaminkam.cz/basnicky-rikanky/rikanky-logopedie/107-samohlasky-dvojhlasky-auo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8938980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17.1 Samohlásky krátké, dvojhlásky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Vladimíra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Jaborová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971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drevene-hracky-cz.cz/pictures/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" y="1347614"/>
            <a:ext cx="4048125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rackystrunc.cz/img/p/277-1674-thickbo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" t="25861" r="7124" b="25716"/>
          <a:stretch/>
        </p:blipFill>
        <p:spPr bwMode="auto">
          <a:xfrm>
            <a:off x="4860032" y="2934667"/>
            <a:ext cx="3384376" cy="159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3923928" y="987574"/>
            <a:ext cx="4968552" cy="194709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- Dám vám dar, dám vám jantar.</a:t>
            </a:r>
          </a:p>
          <a:p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 - Jedeš z těch beden, nezvedenče jeden.</a:t>
            </a:r>
          </a:p>
          <a:p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- Jsi si tím jist, Jiří?</a:t>
            </a:r>
          </a:p>
          <a:p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- Pokud, kmotře, pokud? Po potok, kmotro!</a:t>
            </a:r>
          </a:p>
          <a:p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- Zkus ztlumit tu hudbu.</a:t>
            </a:r>
          </a:p>
          <a:p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 - Lída loudí </a:t>
            </a:r>
            <a:r>
              <a:rPr lang="cs-CZ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oukrop</a:t>
            </a:r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 houskou.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17.10 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483904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Vladimíra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Jaborová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2.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Samohlásky krátké, dlouhé, dvojhlásky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rozdělení samohlásek na krátké a dlouhé a tvoření dvojhlásek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71600" y="1059582"/>
            <a:ext cx="7507183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Slabiky se skládají z hlásek, napsaná hláska je písmeno.</a:t>
            </a:r>
          </a:p>
          <a:p>
            <a:endParaRPr lang="cs-CZ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Hlásky se dělí na </a:t>
            </a: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 samohlásky</a:t>
            </a:r>
          </a:p>
          <a:p>
            <a:r>
              <a:rPr lang="cs-CZ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cs-CZ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→ souhlásky</a:t>
            </a:r>
          </a:p>
          <a:p>
            <a:r>
              <a:rPr lang="cs-CZ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cs-C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→ dvojhlásky</a:t>
            </a:r>
          </a:p>
        </p:txBody>
      </p:sp>
      <p:pic>
        <p:nvPicPr>
          <p:cNvPr id="1026" name="Picture 2" descr="http://www.topzine.cz/wp-content/uploads/2011/10/Samohl%C3%A1sky-v-Slovn%C3%ADm-expres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123728" y="3363838"/>
            <a:ext cx="50405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660232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17.3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705853"/>
            <a:ext cx="6055889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Samohlásky jsou hlásky, které mohou </a:t>
            </a:r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smtClean="0">
                <a:latin typeface="Times New Roman" pitchFamily="18" charset="0"/>
                <a:cs typeface="Times New Roman" pitchFamily="18" charset="0"/>
              </a:rPr>
              <a:t>samy 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tvořit slabiku.</a:t>
            </a:r>
          </a:p>
          <a:p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Samohlásky krátké:  a, e, i/ y, o, u</a:t>
            </a:r>
          </a:p>
          <a:p>
            <a:r>
              <a:rPr lang="cs-CZ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Samohlásky dlouhé: á, é, í / ý, ó, </a:t>
            </a: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ú/ů</a:t>
            </a:r>
          </a:p>
          <a:p>
            <a:r>
              <a:rPr lang="cs-C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Dvojhlásky: au, ou, </a:t>
            </a:r>
            <a:r>
              <a:rPr lang="cs-CZ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eu</a:t>
            </a:r>
            <a:endParaRPr lang="cs-CZ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montanex.cz/ftp/Zbozi/Doplnkove/Logopedie/rozli%C5%A1ov%C3%A1n%C3%AD%20hl%C3%A1sek%20ve%20slov%C4%9B/p%C3%A1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r="50000"/>
          <a:stretch/>
        </p:blipFill>
        <p:spPr bwMode="auto">
          <a:xfrm>
            <a:off x="6948264" y="1059582"/>
            <a:ext cx="1728192" cy="176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montanex.cz/ftp/Zbozi/Doplnkove/Logopedie/rozli%C5%A1ov%C3%A1n%C3%AD%20hl%C3%A1sek%20ve%20slov%C4%9B/p%C3%A1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3"/>
          <a:stretch/>
        </p:blipFill>
        <p:spPr bwMode="auto">
          <a:xfrm>
            <a:off x="6970315" y="3116560"/>
            <a:ext cx="1706141" cy="163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1907423" y="987574"/>
            <a:ext cx="3729162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Samohlásky krátké: </a:t>
            </a:r>
            <a:r>
              <a:rPr lang="cs-CZ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, 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60506" y="1474133"/>
            <a:ext cx="6008183" cy="1815882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Slova s krátkou samohláskou</a:t>
            </a:r>
          </a:p>
          <a:p>
            <a:r>
              <a:rPr lang="cs-CZ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mink</a:t>
            </a:r>
            <a:r>
              <a:rPr lang="cs-CZ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cs-CZ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by, </a:t>
            </a:r>
            <a:r>
              <a:rPr lang="cs-CZ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cs-CZ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cs-CZ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Ot</a:t>
            </a:r>
            <a:r>
              <a:rPr lang="cs-CZ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beced</a:t>
            </a:r>
            <a:r>
              <a:rPr lang="cs-CZ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cs-CZ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teřin</a:t>
            </a:r>
            <a:r>
              <a:rPr lang="cs-CZ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b</a:t>
            </a:r>
            <a:r>
              <a:rPr lang="cs-CZ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bičk</a:t>
            </a:r>
            <a:r>
              <a:rPr lang="cs-CZ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r>
              <a:rPr lang="cs-C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cs-CZ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da, n</a:t>
            </a:r>
            <a:r>
              <a:rPr lang="cs-CZ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hoda, s</a:t>
            </a:r>
            <a:r>
              <a:rPr lang="cs-CZ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dadlo, </a:t>
            </a:r>
            <a:r>
              <a:rPr lang="cs-CZ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cs-CZ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mil, </a:t>
            </a:r>
            <a:r>
              <a:rPr lang="cs-CZ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ktrika, opic</a:t>
            </a:r>
            <a:r>
              <a:rPr lang="cs-CZ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liška</a:t>
            </a:r>
          </a:p>
          <a:p>
            <a:r>
              <a:rPr lang="cs-CZ" sz="16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16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nko, op</a:t>
            </a:r>
            <a:r>
              <a:rPr lang="cs-CZ" sz="16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ce, Er</a:t>
            </a:r>
            <a:r>
              <a:rPr lang="cs-CZ" sz="16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ka, S</a:t>
            </a:r>
            <a:r>
              <a:rPr lang="cs-CZ" sz="16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mona, peč</a:t>
            </a:r>
            <a:r>
              <a:rPr lang="cs-CZ" sz="16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vo, slunečn</a:t>
            </a:r>
            <a:r>
              <a:rPr lang="cs-CZ" sz="16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ce, slep</a:t>
            </a:r>
            <a:r>
              <a:rPr lang="cs-CZ" sz="16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ce</a:t>
            </a:r>
          </a:p>
          <a:p>
            <a:r>
              <a:rPr lang="cs-C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om</a:t>
            </a:r>
            <a:r>
              <a:rPr lang="cs-CZ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l, m</a:t>
            </a:r>
            <a:r>
              <a:rPr lang="cs-CZ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šlenka, sm</a:t>
            </a:r>
            <a:r>
              <a:rPr lang="cs-CZ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sl, m</a:t>
            </a:r>
            <a:r>
              <a:rPr lang="cs-CZ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š, hor</a:t>
            </a:r>
            <a:r>
              <a:rPr lang="cs-CZ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cs-CZ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tara, sek</a:t>
            </a:r>
            <a:r>
              <a:rPr lang="cs-CZ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ra, ch</a:t>
            </a:r>
            <a:r>
              <a:rPr lang="cs-CZ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ba, kob</a:t>
            </a:r>
            <a:r>
              <a:rPr lang="cs-CZ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la</a:t>
            </a:r>
          </a:p>
          <a:p>
            <a:r>
              <a:rPr lang="cs-CZ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pice, </a:t>
            </a:r>
            <a:r>
              <a:rPr lang="cs-CZ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ce, </a:t>
            </a:r>
            <a:r>
              <a:rPr lang="cs-CZ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takar, </a:t>
            </a:r>
            <a:r>
              <a:rPr lang="cs-CZ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lda, aut</a:t>
            </a:r>
            <a:r>
              <a:rPr lang="cs-CZ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bus, s</a:t>
            </a:r>
            <a:r>
              <a:rPr lang="cs-CZ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ta, d</a:t>
            </a:r>
            <a:r>
              <a:rPr lang="cs-CZ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ma, S</a:t>
            </a:r>
            <a:r>
              <a:rPr lang="cs-CZ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ňa, knih</a:t>
            </a:r>
            <a:r>
              <a:rPr lang="cs-CZ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vna</a:t>
            </a:r>
          </a:p>
          <a:p>
            <a:r>
              <a:rPr lang="cs-CZ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myvadlo, </a:t>
            </a:r>
            <a:r>
              <a:rPr lang="cs-CZ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ličník, s</a:t>
            </a:r>
            <a:r>
              <a:rPr lang="cs-CZ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k, k</a:t>
            </a:r>
            <a:r>
              <a:rPr lang="cs-CZ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s, </a:t>
            </a:r>
            <a:r>
              <a:rPr lang="cs-CZ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žovka, s</a:t>
            </a:r>
            <a:r>
              <a:rPr lang="cs-CZ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dy, p</a:t>
            </a:r>
            <a:r>
              <a:rPr lang="cs-CZ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k, k</a:t>
            </a:r>
            <a:r>
              <a:rPr lang="cs-CZ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povat, p</a:t>
            </a:r>
            <a:r>
              <a:rPr lang="cs-CZ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sa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632438" y="3363838"/>
            <a:ext cx="2627642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Dvojhlásky: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eu</a:t>
            </a:r>
            <a:endParaRPr lang="cs-C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12035" y="3867894"/>
            <a:ext cx="4919937" cy="830997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to, </a:t>
            </a:r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tomat, </a:t>
            </a:r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tobus, </a:t>
            </a:r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toškola, </a:t>
            </a:r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tomechanik</a:t>
            </a:r>
          </a:p>
          <a:p>
            <a:r>
              <a:rPr lang="cs-CZ" sz="1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– m</a:t>
            </a:r>
            <a:r>
              <a:rPr lang="cs-CZ" sz="1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ka, m</a:t>
            </a:r>
            <a:r>
              <a:rPr lang="cs-CZ" sz="1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cha, mň</a:t>
            </a:r>
            <a:r>
              <a:rPr lang="cs-CZ" sz="1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ká, k</a:t>
            </a:r>
            <a:r>
              <a:rPr lang="cs-CZ" sz="1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ká, l</a:t>
            </a:r>
            <a:r>
              <a:rPr lang="cs-CZ" sz="1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ka, M</a:t>
            </a:r>
            <a:r>
              <a:rPr lang="cs-CZ" sz="1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rek</a:t>
            </a:r>
          </a:p>
          <a:p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eu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eu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ro, 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eu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rozóna, 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eu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kalyptus</a:t>
            </a:r>
          </a:p>
        </p:txBody>
      </p:sp>
      <p:pic>
        <p:nvPicPr>
          <p:cNvPr id="2050" name="Picture 2" descr="http://nd01.jxs.cz/669/815/5f559e1dde_22697800_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186" y="3608660"/>
            <a:ext cx="15716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nd03.jxs.cz/645/402/71b0c117e2_65438103_o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9" t="3438" r="30785" b="17348"/>
          <a:stretch/>
        </p:blipFill>
        <p:spPr bwMode="auto">
          <a:xfrm>
            <a:off x="7048028" y="695707"/>
            <a:ext cx="1797943" cy="274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6558" y="987574"/>
            <a:ext cx="8850884" cy="403187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Přečtěte slova na řádku a zakroužkujte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krátké samohlásky.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   mává,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aktovka,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ráda, bič, jablko, banán, sýr, teta, spává,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lípa,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kus, lavice, stůl, pes, skříň, polínko</a:t>
            </a:r>
          </a:p>
          <a:p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2. Pozorně čtěte, rozlišujte slova podle významu, tvořte věty.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váha - váhá           pára - párá                létá - léta                  kosí – kosy               milá - Míla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Napište slova na obrázku a vyznačte, kde jsou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krátké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samohlásky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4. Pište se správnými tvary slov, doplňujte dvojhlásky.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Jana s (Petra), cestovat (autobus), princ s (princezna), mladík se (slečna), kolegyně s (kolega),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máma s (táta), Petr s (Pepa), dům se (zahrádka), psát (tužka), kamarád s (kamarádka)</a:t>
            </a:r>
          </a:p>
        </p:txBody>
      </p:sp>
      <p:pic>
        <p:nvPicPr>
          <p:cNvPr id="1026" name="Picture 2" descr="http://www.mstrutnov.cz/uploads/7/onas/berus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82" y="2787774"/>
            <a:ext cx="1512168" cy="131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weihnachtsideen24.de/images/window_color_vorlagen/schneeman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898" y="2787774"/>
            <a:ext cx="1068710" cy="138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nonstop.estranky.cz/img/picture/127/pastelkyfu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16203"/>
            <a:ext cx="2114194" cy="132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vaclavak.net/images/fotoblog/photos/slunecnice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7774"/>
            <a:ext cx="1368152" cy="138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Z:\ob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61" y="1796430"/>
            <a:ext cx="841127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66361" y="1075551"/>
            <a:ext cx="8411277" cy="400110"/>
          </a:xfrm>
          <a:prstGeom prst="rect">
            <a:avLst/>
          </a:prstGeom>
          <a:solidFill>
            <a:srgbClr val="FFFF00"/>
          </a:solidFill>
          <a:ln cmpd="thickThin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Sloupečky slov pozorně čtěte, správně vyslovujte délku. Pište podle diktátu.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17.7 Vowels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4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9023" y="1707654"/>
            <a:ext cx="4887877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ngel, d</a:t>
            </a:r>
            <a:r>
              <a:rPr lang="en-US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d, f</a:t>
            </a:r>
            <a:r>
              <a:rPr lang="en-US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ther, </a:t>
            </a:r>
            <a:endParaRPr lang="en-US" sz="28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phant, 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llow, sist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r>
              <a:rPr lang="en-US" sz="2800" b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ster, p</a:t>
            </a:r>
            <a:r>
              <a:rPr lang="en-US" sz="28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nk, p</a:t>
            </a:r>
            <a:r>
              <a:rPr lang="en-US" sz="28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our,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ou,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ellow, bab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ther, tw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range</a:t>
            </a:r>
          </a:p>
          <a:p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per, s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n, 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zzle</a:t>
            </a:r>
            <a:endParaRPr lang="en-US" sz="2800" dirty="0" smtClean="0"/>
          </a:p>
        </p:txBody>
      </p:sp>
      <p:pic>
        <p:nvPicPr>
          <p:cNvPr id="2050" name="Picture 2" descr="http://www.morecoloringpages.com/coloring_pages/sm_color/elephan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7574"/>
            <a:ext cx="388843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17.8 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174659"/>
              </p:ext>
            </p:extLst>
          </p:nvPr>
        </p:nvGraphicFramePr>
        <p:xfrm>
          <a:off x="179510" y="1131590"/>
          <a:ext cx="7185180" cy="357444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672410"/>
                <a:gridCol w="3512770"/>
              </a:tblGrid>
              <a:tr h="17761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 Krátké samohlásky jsou:</a:t>
                      </a:r>
                    </a:p>
                    <a:p>
                      <a:pPr marL="0" indent="0" algn="l">
                        <a:buNone/>
                      </a:pPr>
                      <a:endParaRPr lang="cs-CZ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á, é, í/ý, ó, ú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h, ch, k, r, d, t, n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a, e, i/y, o, u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b, f, l, m, p, s, v, z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Které z písmen je krátká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samohláska?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u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ů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é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s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Na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kterém řádku jsou ve slovech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pouze krátké samohlásky?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a/ babička, máma, syn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b/ sysel, žirafa, myš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c/  kuchař, učitel, číšník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d/ červená, bílá, šedá</a:t>
                      </a:r>
                      <a:endParaRPr lang="cs-CZ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 Na kterém řádku je chyba?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houkat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</a:t>
                      </a:r>
                      <a:r>
                        <a:rPr lang="cs-CZ" sz="16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atobus</a:t>
                      </a:r>
                      <a:endParaRPr lang="cs-CZ" sz="16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euro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kousek</a:t>
                      </a:r>
                      <a:endParaRPr lang="cs-CZ" sz="1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17.9 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18359" y="963787"/>
            <a:ext cx="4210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www.e-mimi.cz/default.asp?idshop=9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1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09281" y="1621103"/>
            <a:ext cx="5312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3. 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www.hrackystrunc.cz/product.php?id_product=277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1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18359" y="1931506"/>
            <a:ext cx="5589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4. 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www.montanex.cz/product_detail.asp?c=1244&amp;p=43210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3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18359" y="2239283"/>
            <a:ext cx="5161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www.morecoloringpages.com/elephant_1357.html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7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18359" y="4167732"/>
            <a:ext cx="6589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11. 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www.weihnachtsideen24.de/window-color-vorlagen/schneemann.html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č.5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01227" y="2620457"/>
            <a:ext cx="6738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www.mstrutnov.cz/nskolka.php?mesto=Trutnov&amp;ide=7&amp;akce=preregistr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5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90561" y="2933874"/>
            <a:ext cx="7922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7. Český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jazyk 2  učebnice pro 2. ročník – nakladatelství Nová škola 1998,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str. 40 –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 6, 41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5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09281" y="3210873"/>
            <a:ext cx="4731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8. 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8"/>
              </a:rPr>
              <a:t>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www.nonstop.estranky.cz/clanky/modra.html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5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30790" y="3518650"/>
            <a:ext cx="831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9"/>
              </a:rPr>
              <a:t>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maminkymaminkam.cz/basnicky-rikanky/rikanky-logopedie/107-samohlasky-dvojhlasky-auou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1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31699" y="1313326"/>
            <a:ext cx="3860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10"/>
              </a:rPr>
              <a:t>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lusinka.blog.cz/rubrika/moucha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4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31920" y="3870225"/>
            <a:ext cx="39885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10. 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11"/>
              </a:rPr>
              <a:t>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repairlcd.blog.cz/1005/miminko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4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89274" y="4517874"/>
            <a:ext cx="4364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2"/>
              </a:rPr>
              <a:t>12. 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12"/>
              </a:rPr>
              <a:t>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2"/>
              </a:rPr>
              <a:t>www.vaclavak.net/fotoblog/slunecnice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č. 5</a:t>
            </a: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1168</Words>
  <Application>Microsoft Office PowerPoint</Application>
  <PresentationFormat>Předvádění na obrazovce (16:9)</PresentationFormat>
  <Paragraphs>146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17.1 Samohlásky krátké, dvojhlásky </vt:lpstr>
      <vt:lpstr>17.2 Co už víš? </vt:lpstr>
      <vt:lpstr>17.3 Jaké si řekneme nové termíny a názvy?</vt:lpstr>
      <vt:lpstr>17.4 Co si řekneme nového?</vt:lpstr>
      <vt:lpstr>17.5 Procvičení a příklady</vt:lpstr>
      <vt:lpstr>17.6 Něco navíc pro šikovné</vt:lpstr>
      <vt:lpstr>17.7 Vowels</vt:lpstr>
      <vt:lpstr>17.8 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hercogova</cp:lastModifiedBy>
  <cp:revision>211</cp:revision>
  <dcterms:created xsi:type="dcterms:W3CDTF">2010-10-18T18:21:56Z</dcterms:created>
  <dcterms:modified xsi:type="dcterms:W3CDTF">2012-01-24T16:41:00Z</dcterms:modified>
</cp:coreProperties>
</file>