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7A3FB"/>
    <a:srgbClr val="008000"/>
    <a:srgbClr val="813763"/>
    <a:srgbClr val="990033"/>
    <a:srgbClr val="CCFF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02" d="100"/>
          <a:sy n="102" d="100"/>
        </p:scale>
        <p:origin x="-45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2088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007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4.3.2012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pravy.estranky.cz/clanky/jazyk-cesky/tvrde-a-mekke-souhlasky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nd05.jxs.cz/378/943/3a9a474a2e_78995735_o2.gif" TargetMode="External"/><Relationship Id="rId2" Type="http://schemas.openxmlformats.org/officeDocument/2006/relationships/hyperlink" Target="http://animated-gifs.gifmania.hk/Animated-Gifs-Animated-Letters/Animations-Infant-Letters/Images-Green-Dolls-Alphabet/index4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ripravy.estranky.cz/clanky/jazyk-cesky/tvrde-a-mekke-souhlasky.html" TargetMode="External"/><Relationship Id="rId5" Type="http://schemas.openxmlformats.org/officeDocument/2006/relationships/hyperlink" Target="http://www.predskolaci.cz/wp-content/uploads/2008/07/indian-indian.jpg" TargetMode="External"/><Relationship Id="rId4" Type="http://schemas.openxmlformats.org/officeDocument/2006/relationships/hyperlink" Target="http://www.brnovinky.cz/images/stories/brnovinky_2010_policejni_stripky/srazeny_cyklista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5825"/>
            <a:ext cx="4968552" cy="69248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16.1  Měkké slabiky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90256" y="4299942"/>
            <a:ext cx="4121696" cy="360040"/>
          </a:xfrm>
        </p:spPr>
        <p:txBody>
          <a:bodyPr>
            <a:normAutofit/>
          </a:bodyPr>
          <a:lstStyle/>
          <a:p>
            <a:endParaRPr lang="cs-CZ" sz="1200" dirty="0"/>
          </a:p>
          <a:p>
            <a:endParaRPr lang="cs-CZ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3003798"/>
            <a:ext cx="1476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sz="12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661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7614"/>
            <a:ext cx="4100803" cy="29238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Ži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ši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či,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ři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ji, di, ti, ni,</a:t>
            </a: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apiš vždycky 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měkké 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Ží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ší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čí, ří,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cí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jí,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dí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ní,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napiš vždycky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měkké </a:t>
            </a:r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(pištěte jako myšky)</a:t>
            </a:r>
          </a:p>
        </p:txBody>
      </p:sp>
      <p:sp>
        <p:nvSpPr>
          <p:cNvPr id="8" name="TextovéPole 13"/>
          <p:cNvSpPr txBox="1"/>
          <p:nvPr/>
        </p:nvSpPr>
        <p:spPr>
          <a:xfrm>
            <a:off x="0" y="4692776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</a:t>
            </a:r>
            <a:r>
              <a:rPr lang="cs-CZ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</a:t>
            </a:r>
            <a:r>
              <a:rPr lang="cs-CZ" sz="1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Vladimíra </a:t>
            </a:r>
            <a:r>
              <a:rPr lang="cs-CZ" sz="12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Jaborová</a:t>
            </a:r>
            <a:endParaRPr lang="cs-CZ" sz="1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9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92776"/>
            <a:ext cx="2483767" cy="450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http://www.i-creative.cz/wp-content/uploads/2008/10/letter-i-indian-indian.jpg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9718" r="16484" b="8296"/>
          <a:stretch/>
        </p:blipFill>
        <p:spPr bwMode="auto">
          <a:xfrm>
            <a:off x="5436096" y="801669"/>
            <a:ext cx="3096344" cy="3469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829447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Vladimíra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Jaborová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2.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Měkké souhlásky, měkké slabiky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seznamuje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žáky s měkkými souhláskami a popisuje psaní i po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měkkých souhláskách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2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4826"/>
            <a:ext cx="4896544" cy="783163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16.2  Co již víme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3928" y="1741914"/>
            <a:ext cx="4213461" cy="25237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Umíme měkké slabiky napsat.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malým i velkým písmenem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- psacím i tiskacím písmenem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Umíme měkké slabiky najít v textu.</a:t>
            </a:r>
          </a:p>
          <a:p>
            <a:endParaRPr lang="cs-CZ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3"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Umíme  sluchově rozeznat měkkost </a:t>
            </a:r>
          </a:p>
          <a:p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slabiky di, ti, ni.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(od tvrdosti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ty,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/>
          </a:p>
        </p:txBody>
      </p:sp>
      <p:pic>
        <p:nvPicPr>
          <p:cNvPr id="1026" name="Picture 2" descr="http://obrazky.gifmania.cz/Animovane-Gify-Animovana-Pismeny/animovane-Obrazky-Abeceda/Animace-Pismeno-I/i-letter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687"/>
            <a:ext cx="244827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7308304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5536" y="1851670"/>
            <a:ext cx="4896544" cy="20005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>
                <a:lumMod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Po souhláskách </a:t>
            </a:r>
            <a:r>
              <a:rPr lang="cs-CZ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ž, š, č, ř, c, j, ď, ť, ň</a:t>
            </a:r>
            <a:endParaRPr lang="cs-CZ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e píše </a:t>
            </a:r>
            <a:r>
              <a:rPr lang="cs-CZ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měkké i, í.</a:t>
            </a:r>
          </a:p>
          <a:p>
            <a:endParaRPr lang="cs-CZ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Souhláskám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ž, š, č, ř, c j, ď, ť, ň </a:t>
            </a:r>
            <a:r>
              <a:rPr lang="cs-CZ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říkám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 měkké souhlásky</a:t>
            </a:r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t2.gstatic.com/images?q=tbn:ANd9GcSz0X4dnLQHcar3nqtl8_xCXr2pyS-J6fquh4q-MAtzsKMecNVYGiQ4JsB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378801"/>
            <a:ext cx="316835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14552"/>
            <a:ext cx="493204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16.4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16097" y="1225470"/>
            <a:ext cx="3456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r>
              <a:rPr lang="cs-CZ" sz="1200" dirty="0" smtClean="0"/>
              <a:t>	</a:t>
            </a:r>
          </a:p>
          <a:p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084168" y="4371950"/>
            <a:ext cx="2915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15" name="Obdélník 14"/>
          <p:cNvSpPr/>
          <p:nvPr/>
        </p:nvSpPr>
        <p:spPr>
          <a:xfrm>
            <a:off x="6084168" y="4083918"/>
            <a:ext cx="2880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20465" y="987574"/>
            <a:ext cx="8447648" cy="4247317"/>
          </a:xfrm>
          <a:prstGeom prst="rect">
            <a:avLst/>
          </a:prstGeom>
          <a:ln cmpd="dbl">
            <a:noFill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Slabika </a:t>
            </a:r>
            <a:r>
              <a:rPr lang="cs-CZ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ži</a:t>
            </a:r>
            <a:r>
              <a:rPr lang="cs-CZ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ží</a:t>
            </a:r>
            <a:r>
              <a:rPr lang="cs-CZ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žížala, žínka, žíněnka, žirafa, zboží, lžíce, život, živý, živořit, Žilina, žiletky, žito, žíravina, Žižkov, žízeň</a:t>
            </a:r>
          </a:p>
          <a:p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Slabika </a:t>
            </a:r>
            <a:r>
              <a:rPr lang="cs-CZ" sz="1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ši</a:t>
            </a: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ší</a:t>
            </a:r>
            <a:endParaRPr lang="cs-CZ" sz="1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šít, šídlo, šikovný, naší, šílený, Šimon, šíp, šipky, šifra, myši, u Ríši, šibenice, šilhat, šimpanz, široký</a:t>
            </a:r>
          </a:p>
          <a:p>
            <a:r>
              <a:rPr lang="cs-CZ" sz="16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Slabika či - čí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račit se, čistota, čím, učit se, oči, čistý, čivava, čiperný, učitelka, učiliště, čip, čin, Čína, číslo, číšník, číše</a:t>
            </a:r>
          </a:p>
          <a:p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Slabika </a:t>
            </a:r>
            <a:r>
              <a:rPr lang="cs-CZ" sz="1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</a:t>
            </a:r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ří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ékaři, Řím, přijde, dřív, jiřičky, říjen, říkat, tesaříci, komáři, řidič, Říp, řídit, řízek  </a:t>
            </a:r>
          </a:p>
          <a:p>
            <a:r>
              <a:rPr lang="cs-CZ" sz="1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Slabika </a:t>
            </a:r>
            <a:r>
              <a:rPr lang="cs-CZ" sz="16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cs-CZ" sz="1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6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cí</a:t>
            </a:r>
            <a:endParaRPr lang="cs-CZ" sz="1600" b="1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ibule, citrón, mravenci, motýlci, cikán, skřivánci, stehlíci, slavíci, brouci, pavouci, Cecilka, policie, cigareta</a:t>
            </a: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Slabika ji - jí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inovatka, Jihlava, Jičín, jiný, Jindřich, jídlo, jiřičky, zajíc, vytrubují, bubnují, jíl, jí, radují, pěstují </a:t>
            </a:r>
          </a:p>
          <a:p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Slabika di - </a:t>
            </a:r>
            <a:r>
              <a:rPr lang="cs-CZ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</a:t>
            </a:r>
            <a:endParaRPr lang="cs-CZ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ivadlo, divák, rodina, hodina, dílo, divný, srdíčko, dílna, díra, nadívaná, dítě, drozdi, strakapoudi, divoký</a:t>
            </a:r>
          </a:p>
          <a:p>
            <a:r>
              <a:rPr lang="cs-CZ" sz="1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Slabika ti – </a:t>
            </a:r>
            <a:r>
              <a:rPr lang="cs-CZ" sz="1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endParaRPr lang="cs-CZ" sz="1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icho, botičky, tíha, tílko, chrousti, letí, tisíc, tísňové volání, tím, tiky    </a:t>
            </a:r>
          </a:p>
          <a:p>
            <a:r>
              <a:rPr lang="cs-CZ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Slabika ni – ní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ikdo, nic, havrani, skřivani, nízko, všichni, Antonín, moderní, tkaničky, podzimní, jarní, letní, zimní 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9552"/>
            <a:ext cx="5004047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Control 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Control 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Control 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Control 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Control 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Control 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Control 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Control 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Control 1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Control 1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3" name="Control 1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" name="Control 1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5" name="Control 1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6" name="Control 1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" name="Control 1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8" name="Control 1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9" name="Control 1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" name="Control 1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" name="Control 2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0" name="Control 2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1" name="Control 2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3" name="Control 2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4" name="Control 2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5" name="Control 2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7" name="Control 2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8" name="Control 2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49" name="Control 2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0" name="Control 2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1" name="Control 3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2" name="Control 3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3" name="Control 3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4" name="Control 3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5" name="Control 3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6" name="Control 3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7" name="Control 3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8" name="Control 3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59" name="Control 3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0" name="Control 39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1" name="Control 40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2" name="Control 41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3" name="Control 42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4" name="Control 43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5" name="Control 44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6" name="Control 45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7" name="Control 46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8" name="Control 47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69" name="Control 48"/>
          <p:cNvSpPr>
            <a:spLocks noChangeArrowheads="1" noChangeShapeType="1"/>
          </p:cNvSpPr>
          <p:nvPr/>
        </p:nvSpPr>
        <p:spPr bwMode="auto">
          <a:xfrm>
            <a:off x="3486150" y="1200150"/>
            <a:ext cx="914400" cy="9144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" y="1200149"/>
            <a:ext cx="9144000" cy="378565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1. Zdůvodni, proč píšeme v následujících slovech i - í.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žito, Jindřich, šatičky, přidají, krejčí, cibule, žirafa, citrón, kšiltovka, šídlo, komáři, chodit, čistý, studenější </a:t>
            </a:r>
          </a:p>
          <a:p>
            <a:endParaRPr lang="cs-CZ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2. Vymýšlej slova s danými slabikami.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ži</a:t>
            </a:r>
            <a:r>
              <a:rPr lang="cs-CZ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ši</a:t>
            </a:r>
            <a:r>
              <a:rPr lang="cs-CZ" sz="15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5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ší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či – čí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ři</a:t>
            </a:r>
            <a:r>
              <a:rPr lang="cs-CZ" sz="15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ří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cs-CZ" sz="15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sz="15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 - jí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 – </a:t>
            </a:r>
            <a:r>
              <a:rPr lang="cs-CZ" sz="15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dí</a:t>
            </a:r>
            <a:r>
              <a:rPr lang="cs-CZ" sz="15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ti – </a:t>
            </a:r>
            <a:r>
              <a:rPr lang="cs-CZ" sz="15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1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ni - ní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3. Doplň neúplná slova.</a:t>
            </a:r>
          </a:p>
          <a:p>
            <a:r>
              <a:rPr lang="cs-CZ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d_voký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drak, Rumcajs a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C_písek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dlouhá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ž_žala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na rozkvetlém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š_pkovém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keř_,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létaj_c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koberec,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nákladn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 </a:t>
            </a:r>
          </a:p>
          <a:p>
            <a:r>
              <a:rPr lang="cs-CZ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automobil,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hon_c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pes,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čern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havran_, krásná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květ_na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j_řičky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skř_van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š_kovn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pekař_,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Š_mon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a 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Cec_lka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tat_nek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a 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tet_čka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šat_čky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bot_čky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ševc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š_j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boty,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d_vky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ž_vot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je krásný,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jarn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sz="1500" dirty="0" err="1" smtClean="0">
                <a:latin typeface="Times New Roman" pitchFamily="18" charset="0"/>
                <a:cs typeface="Times New Roman" pitchFamily="18" charset="0"/>
              </a:rPr>
              <a:t>slun_čko</a:t>
            </a:r>
            <a:endParaRPr lang="cs-CZ" sz="1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4. Najdi slova</a:t>
            </a:r>
            <a:r>
              <a:rPr lang="cs-CZ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protikladná.</a:t>
            </a:r>
          </a:p>
          <a:p>
            <a:r>
              <a:rPr lang="cs-CZ" sz="15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čistý               měsíc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šikovný          hřeje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sluníčko         špinavý</a:t>
            </a:r>
          </a:p>
          <a:p>
            <a:r>
              <a:rPr lang="cs-C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   studí               nemotorný                 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www.pripravy.estranky.cz - JAZYK ČESKÝ - Tvrdé a měkké souhlásky</a:t>
            </a:r>
            <a:endParaRPr lang="cs-CZ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572000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16.6  Něco navíc pro šikovné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32040" y="1520427"/>
            <a:ext cx="3499676" cy="26468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CIZÍ SLOVA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čteme tvrdě, ale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píšeme i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diplom, disko, diktát, dikobraz, diktafon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titulky,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tipsport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tiramisu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Tibet, Titanic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Nivea, matematika, kino, Nikola</a:t>
            </a:r>
          </a:p>
          <a:p>
            <a:endParaRPr lang="cs-CZ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Píšeme 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yklista, cyklotrasy,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cyklomapy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Jysk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brnovinky.cz/images/stories/brnovinky_2010_policejni_stripky/srazeny_cyklis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7614"/>
            <a:ext cx="3816424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I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72200" y="77155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1489818"/>
            <a:ext cx="1872208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ce-cream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rty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rteen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gloo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rate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err="1" smtClean="0">
                <a:latin typeface="Times New Roman" pitchFamily="18" charset="0"/>
                <a:cs typeface="Times New Roman" pitchFamily="18" charset="0"/>
              </a:rPr>
              <a:t>ster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cs-CZ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sten</a:t>
            </a:r>
          </a:p>
          <a:p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outer-limit.net/coloring/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178" y="627534"/>
            <a:ext cx="3648075" cy="43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30" y="492443"/>
            <a:ext cx="3705674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16.8 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</a:t>
            </a:r>
            <a:r>
              <a:rPr lang="cs-CZ" sz="1200" b="1" dirty="0" smtClean="0">
                <a:solidFill>
                  <a:srgbClr val="813763"/>
                </a:solidFill>
              </a:rPr>
              <a:t>:</a:t>
            </a:r>
            <a:endParaRPr lang="cs-CZ" sz="1200" b="1" dirty="0">
              <a:solidFill>
                <a:srgbClr val="813763"/>
              </a:solidFill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712757"/>
              </p:ext>
            </p:extLst>
          </p:nvPr>
        </p:nvGraphicFramePr>
        <p:xfrm>
          <a:off x="323528" y="990302"/>
          <a:ext cx="60960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 Který řádek je napsaný 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dobře?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6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Cecylka</a:t>
                      </a:r>
                      <a:endParaRPr lang="cs-CZ" sz="16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6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Jyndřych</a:t>
                      </a:r>
                      <a:endParaRPr lang="cs-CZ" sz="16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Šimon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600" b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Jyřý</a:t>
                      </a:r>
                      <a:endParaRPr lang="cs-CZ" sz="16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Která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souhláska není měkká?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6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a/  č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š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ž</a:t>
                      </a: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6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</a:t>
                      </a:r>
                      <a:endParaRPr lang="cs-CZ" sz="16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Který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řádek je napsaný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špatně? 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</a:t>
                      </a:r>
                      <a:r>
                        <a:rPr lang="cs-CZ" sz="16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ploštyce</a:t>
                      </a:r>
                      <a:endParaRPr lang="cs-CZ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žížala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 brouci</a:t>
                      </a:r>
                    </a:p>
                    <a:p>
                      <a:pPr marL="342900" indent="-342900" algn="l"/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mravenci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Které</a:t>
                      </a: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slovo obsahuje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měkkou slabiku?</a:t>
                      </a:r>
                      <a:endParaRPr lang="cs-CZ" sz="16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  bílý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b/  cibule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maminka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d/  klobouky</a:t>
                      </a:r>
                      <a:endParaRPr lang="cs-CZ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/>
          </a:p>
          <a:p>
            <a:pPr marL="228600" indent="-228600">
              <a:buAutoNum type="arabicPeriod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380312" y="4236318"/>
            <a:ext cx="1592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230" y="492443"/>
            <a:ext cx="629796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16.9 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563638"/>
            <a:ext cx="8136904" cy="2160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animated-gifs.gifmania.hk/Animated-Gifs-Animated-Letters/Animations-Infant-Letters/Images-Green-Dolls-Alphabet/index4.htm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nd05.jxs.cz/378/943/3a9a474a2e_78995735_o2.gif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www.brnovinky.cz/images/stories/brnovinky_2010_policejni_stripky/srazeny_cyklista.jpg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www.predskolaci.cz/wp-content/uploads/2008/07/indian-indian.jpg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600" u="sng" dirty="0">
                <a:latin typeface="Times New Roman" pitchFamily="18" charset="0"/>
                <a:cs typeface="Times New Roman" pitchFamily="18" charset="0"/>
                <a:hlinkClick r:id="rId6"/>
              </a:rPr>
              <a:t>www.pripravy.estranky.cz - JAZYK ČESKÝ - Tvrdé a měkké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  <a:hlinkClick r:id="rId6"/>
              </a:rPr>
              <a:t>souhlásky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000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888</Words>
  <Application>Microsoft Office PowerPoint</Application>
  <PresentationFormat>Předvádění na obrazovce (16:9)</PresentationFormat>
  <Paragraphs>162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16.1  Měkké slabiky</vt:lpstr>
      <vt:lpstr>16.2  Co již víme ?</vt:lpstr>
      <vt:lpstr>16.3  Jaké si řekneme nové termíny a názvy?</vt:lpstr>
      <vt:lpstr>16.4  Co si řekneme nového?</vt:lpstr>
      <vt:lpstr>16.5  Procvičení a příklady</vt:lpstr>
      <vt:lpstr>16.6  Něco navíc pro šikovné </vt:lpstr>
      <vt:lpstr>16.7  Letter I</vt:lpstr>
      <vt:lpstr>16.8  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192</cp:revision>
  <dcterms:created xsi:type="dcterms:W3CDTF">2010-10-18T18:21:56Z</dcterms:created>
  <dcterms:modified xsi:type="dcterms:W3CDTF">2012-03-04T19:45:03Z</dcterms:modified>
</cp:coreProperties>
</file>