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6" r:id="rId10"/>
    <p:sldId id="265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CCFF33"/>
    <a:srgbClr val="CCFF66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101" d="100"/>
          <a:sy n="101" d="100"/>
        </p:scale>
        <p:origin x="-486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4.3.2012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2088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4.3.2012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70007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skolakov1.sweb.cz/CJ2/vety/druhy1.ht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ipravy.estranky.cz/clanky/jazyk-cesky/druhy-vet---test-c_-3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kolicka6.sweb.cz/SOUVETI/VETAJEDNODUCHA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skolicka6.sweb.cz/SOUVETI/VETAJEDNODUCHA.htm" TargetMode="External"/><Relationship Id="rId3" Type="http://schemas.openxmlformats.org/officeDocument/2006/relationships/hyperlink" Target="http://media1.mypage.cz/images/media1:4c34684d02703.jpg/otazn%C3%ADk.jpg" TargetMode="External"/><Relationship Id="rId7" Type="http://schemas.openxmlformats.org/officeDocument/2006/relationships/hyperlink" Target="http://www.pripravy.estranky.cz/clanky/jazyk-cesky/druhy-vet---test-c_-3.html" TargetMode="External"/><Relationship Id="rId2" Type="http://schemas.openxmlformats.org/officeDocument/2006/relationships/hyperlink" Target="http://www.magdahankova.cz/wp-content/uploads/2010/08/thumb-otaznik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kolakov1.sweb.cz/CJ2/vety/druhy1.htm" TargetMode="External"/><Relationship Id="rId5" Type="http://schemas.openxmlformats.org/officeDocument/2006/relationships/hyperlink" Target="http://t1.gstatic.com/images?q=tbn:ANd9GcTOdl7uPhtilMCFm4FftOVAFL2x7P-JeMtTIG62Z08dJZbit6WIJs3eUlt-fw" TargetMode="External"/><Relationship Id="rId4" Type="http://schemas.openxmlformats.org/officeDocument/2006/relationships/hyperlink" Target="http://www.mojeskola.estranky.cz/img/picture/25/souveti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4053" y="411510"/>
            <a:ext cx="4968552" cy="908507"/>
          </a:xfrm>
        </p:spPr>
        <p:txBody>
          <a:bodyPr>
            <a:normAutofit/>
          </a:bodyPr>
          <a:lstStyle/>
          <a:p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13.1  Druhy vět + pořádek slov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90256" y="4299942"/>
            <a:ext cx="4121696" cy="360040"/>
          </a:xfrm>
        </p:spPr>
        <p:txBody>
          <a:bodyPr>
            <a:normAutofit/>
          </a:bodyPr>
          <a:lstStyle/>
          <a:p>
            <a:endParaRPr lang="cs-CZ" sz="1200" dirty="0"/>
          </a:p>
          <a:p>
            <a:endParaRPr lang="cs-CZ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7452320" y="3003798"/>
            <a:ext cx="14766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cs-CZ" sz="12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-6618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5536" y="1796415"/>
            <a:ext cx="4663456" cy="18158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Kolik je hodin? Kam jdeš? Kolik ti je let? Kde bydlíš?</a:t>
            </a:r>
          </a:p>
          <a:p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Pozor! Dones mi to! Nespadni! Ukliď si!</a:t>
            </a:r>
          </a:p>
          <a:p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Kéž bych dostal psa. Kdyby tak už byly prázdniny.</a:t>
            </a:r>
          </a:p>
          <a:p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Mám hodně přátel. Stůl je vyroben ze dřeva.</a:t>
            </a:r>
          </a:p>
        </p:txBody>
      </p:sp>
      <p:pic>
        <p:nvPicPr>
          <p:cNvPr id="5" name="Picture 2" descr="http://www.vajnory.sk/uploaded/Vajnorska_ladova_plocha/2009_lp/hodin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1704" y="1275606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13"/>
          <p:cNvSpPr txBox="1"/>
          <p:nvPr/>
        </p:nvSpPr>
        <p:spPr>
          <a:xfrm>
            <a:off x="0" y="4692776"/>
            <a:ext cx="914400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</a:t>
            </a:r>
            <a:r>
              <a:rPr lang="cs-CZ" sz="12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</a:t>
            </a:r>
            <a:r>
              <a:rPr lang="cs-CZ" sz="12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Vladimíra </a:t>
            </a:r>
            <a:r>
              <a:rPr lang="cs-CZ" sz="12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Jaborová</a:t>
            </a:r>
            <a:endParaRPr lang="cs-CZ" sz="1200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9" name="obrázek 5" descr="Image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692776"/>
            <a:ext cx="2915815" cy="450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426804"/>
              </p:ext>
            </p:extLst>
          </p:nvPr>
        </p:nvGraphicFramePr>
        <p:xfrm>
          <a:off x="1043608" y="1275606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Vladimíra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Jaborová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2.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Věta oznamovací, rozkazovací, tázací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přací, pořádek slov</a:t>
                      </a: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význam pořádku slov ve větě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a jednotlivých druhů vět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498603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13.10  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94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411511"/>
            <a:ext cx="4896544" cy="86409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13. 2  Co již víme 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282369" y="1730504"/>
            <a:ext cx="4557658" cy="25237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1. Umíme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říci nějaké prosté oznámení, též </a:t>
            </a: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vyprávět.</a:t>
            </a:r>
          </a:p>
          <a:p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Umíme vymyslet otázku.</a:t>
            </a:r>
          </a:p>
          <a:p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3. Umíme někomu rozkázat, co má udělat.</a:t>
            </a:r>
          </a:p>
          <a:p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4. Umíme říct nějaké přání, po čem toužíme.</a:t>
            </a:r>
          </a:p>
          <a:p>
            <a:pPr marL="342900" indent="-342900">
              <a:buAutoNum type="arabicPeriod"/>
            </a:pPr>
            <a:endParaRPr lang="cs-CZ" sz="1400" dirty="0" smtClean="0"/>
          </a:p>
        </p:txBody>
      </p:sp>
      <p:pic>
        <p:nvPicPr>
          <p:cNvPr id="6" name="Picture 2" descr="http://henten.net/wp-content/thumb-otazni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63638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555526"/>
            <a:ext cx="6408834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13. 3 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67544" y="1504857"/>
            <a:ext cx="1872208" cy="320087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cs-CZ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TERMÍNY</a:t>
            </a: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Věty:</a:t>
            </a:r>
          </a:p>
          <a:p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znamovací</a:t>
            </a:r>
          </a:p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ázací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rozkazovací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přací</a:t>
            </a:r>
          </a:p>
          <a:p>
            <a:endParaRPr lang="cs-CZ" sz="1400" dirty="0"/>
          </a:p>
          <a:p>
            <a:endParaRPr lang="cs-CZ" sz="1200" dirty="0" smtClean="0"/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811252" y="1275606"/>
            <a:ext cx="138691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znamovací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</p:txBody>
      </p:sp>
      <p:pic>
        <p:nvPicPr>
          <p:cNvPr id="3074" name="Picture 2" descr="http://nd01.jxs.cz/914/789/87c4329373_3515924_o2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43" t="36754" r="51545" b="42658"/>
          <a:stretch/>
        </p:blipFill>
        <p:spPr bwMode="auto">
          <a:xfrm>
            <a:off x="4612660" y="2032909"/>
            <a:ext cx="629707" cy="753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769958" y="4280307"/>
            <a:ext cx="761747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ázací</a:t>
            </a:r>
          </a:p>
        </p:txBody>
      </p:sp>
      <p:pic>
        <p:nvPicPr>
          <p:cNvPr id="3076" name="Picture 4" descr="http://www.pravda-a-cest.cz/images/otazni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502" y="3161278"/>
            <a:ext cx="746602" cy="962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164288" y="1209816"/>
            <a:ext cx="1360309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rozkazovací</a:t>
            </a:r>
            <a:endParaRPr lang="cs-CZ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8" name="Picture 6" descr="http://moonshineravings.files.wordpress.com/2008/10/exclamation-point-for-kiddo-t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680777"/>
            <a:ext cx="396044" cy="1457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8109488" y="4280307"/>
            <a:ext cx="697627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přací</a:t>
            </a:r>
          </a:p>
        </p:txBody>
      </p:sp>
      <p:pic>
        <p:nvPicPr>
          <p:cNvPr id="3082" name="Picture 10" descr="http://archiv.neviditelnypes.lidovky.cz/scifi/obrazky/19647_2_nahled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27" r="72946"/>
          <a:stretch/>
        </p:blipFill>
        <p:spPr bwMode="auto">
          <a:xfrm>
            <a:off x="6214555" y="3579651"/>
            <a:ext cx="137864" cy="51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Šipka doprava 6"/>
          <p:cNvSpPr/>
          <p:nvPr/>
        </p:nvSpPr>
        <p:spPr>
          <a:xfrm rot="1700690">
            <a:off x="3546974" y="1874537"/>
            <a:ext cx="1050416" cy="3295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leva 8"/>
          <p:cNvSpPr/>
          <p:nvPr/>
        </p:nvSpPr>
        <p:spPr>
          <a:xfrm rot="19421578">
            <a:off x="6825122" y="1923334"/>
            <a:ext cx="1167384" cy="34085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 rot="19830091">
            <a:off x="3409340" y="3647967"/>
            <a:ext cx="1096465" cy="3777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leva 11"/>
          <p:cNvSpPr/>
          <p:nvPr/>
        </p:nvSpPr>
        <p:spPr>
          <a:xfrm rot="1282321">
            <a:off x="7012494" y="3670382"/>
            <a:ext cx="1134323" cy="3766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9" name="Picture 8" descr="http://archiv.neviditelnypes.lidovky.cz/scifi/obrazky/19647_2_nahled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10" r="31498"/>
          <a:stretch/>
        </p:blipFill>
        <p:spPr bwMode="auto">
          <a:xfrm>
            <a:off x="6504819" y="3579262"/>
            <a:ext cx="167054" cy="51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0" descr="http://archiv.neviditelnypes.lidovky.cz/scifi/obrazky/19647_2_nahled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27" r="72946"/>
          <a:stretch/>
        </p:blipFill>
        <p:spPr bwMode="auto">
          <a:xfrm>
            <a:off x="6504819" y="2603656"/>
            <a:ext cx="137864" cy="51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555526"/>
            <a:ext cx="4284984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13. 4  Co si řekneme nového?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616097" y="1225470"/>
            <a:ext cx="34563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r>
              <a:rPr lang="cs-CZ" sz="1200" dirty="0" smtClean="0"/>
              <a:t>	</a:t>
            </a:r>
          </a:p>
          <a:p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6084168" y="4371950"/>
            <a:ext cx="29158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000" dirty="0" smtClean="0"/>
          </a:p>
          <a:p>
            <a:endParaRPr lang="cs-CZ" sz="1000" dirty="0"/>
          </a:p>
        </p:txBody>
      </p:sp>
      <p:sp>
        <p:nvSpPr>
          <p:cNvPr id="15" name="Obdélník 14"/>
          <p:cNvSpPr/>
          <p:nvPr/>
        </p:nvSpPr>
        <p:spPr>
          <a:xfrm>
            <a:off x="6084168" y="4083918"/>
            <a:ext cx="28803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000" dirty="0" smtClean="0"/>
          </a:p>
          <a:p>
            <a:endParaRPr lang="cs-CZ" sz="10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00816" y="1131590"/>
            <a:ext cx="4919255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Věta oznamovací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– něco oznamujeme nebo vypravujeme, píšeme za nimi tečku, hlas na konci klesá.</a:t>
            </a: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Věta tázací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– na něco se ptáme, jsou to otázky, píšeme za nimi otazník.</a:t>
            </a: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Věta rozkazovací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– větami rozkazujeme nebo někoho k něčemu nutíme. Píšeme za nimi většinou vykřičník, někdy jen tečku.</a:t>
            </a: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Věta přací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– větami vyjadřujeme nějaké přání nebo touhu, píšeme za nimi tečku nebo vykřičník. Začínají často slovy: </a:t>
            </a:r>
            <a:r>
              <a:rPr lang="cs-CZ" sz="1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ať, nechť, kéž.</a:t>
            </a:r>
          </a:p>
          <a:p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u="sng" dirty="0" smtClean="0">
                <a:latin typeface="Times New Roman" pitchFamily="18" charset="0"/>
                <a:cs typeface="Times New Roman" pitchFamily="18" charset="0"/>
              </a:rPr>
              <a:t>Pořádek slov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- způsob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, jakým za sebou řadíme slova ve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větě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Tento pořádek je v češtině pružný, nikoli však libovolný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Je určován stránkou významovou. Záleží na tom, co tvoří jádro sdělení.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400" dirty="0">
                <a:latin typeface="Times New Roman" pitchFamily="18" charset="0"/>
                <a:cs typeface="Times New Roman" pitchFamily="18" charset="0"/>
              </a:rPr>
            </a:br>
            <a:r>
              <a:rPr lang="cs-CZ" sz="1400" dirty="0"/>
              <a:t/>
            </a:r>
            <a:br>
              <a:rPr lang="cs-CZ" sz="1400" dirty="0"/>
            </a:br>
            <a:endParaRPr lang="cs-CZ" sz="1400" dirty="0"/>
          </a:p>
          <a:p>
            <a:endParaRPr lang="cs-CZ" dirty="0" smtClean="0"/>
          </a:p>
          <a:p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Picture 2" descr="http://media1.mypage.cz/images/media1:4c34684d02703.jpg/otazn%C3%AD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225470"/>
            <a:ext cx="2664296" cy="2570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>
            <a:hlinkClick r:id="rId4"/>
          </p:cNvPr>
          <p:cNvSpPr/>
          <p:nvPr/>
        </p:nvSpPr>
        <p:spPr>
          <a:xfrm>
            <a:off x="5940152" y="4484028"/>
            <a:ext cx="265810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http://</a:t>
            </a:r>
            <a:r>
              <a:rPr lang="cs-CZ" sz="1000" dirty="0">
                <a:latin typeface="Times New Roman" pitchFamily="18" charset="0"/>
                <a:cs typeface="Times New Roman" pitchFamily="18" charset="0"/>
                <a:hlinkClick r:id="rId4"/>
              </a:rPr>
              <a:t>skolakov1.sweb.cz/CJ2/vety/druhy1.htm</a:t>
            </a: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411510"/>
            <a:ext cx="4140968" cy="810090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13. 5  Procvičení a příklady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Control 2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Control 3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1" name="Control 4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2" name="Control 5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3" name="Control 6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4" name="Control 7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9" name="Control 8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" name="Control 9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1" name="Control 10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" name="Control 11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3" name="Control 12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4" name="Control 13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5" name="Control 14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6" name="Control 15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7" name="Control 16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8" name="Control 17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9" name="Control 18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0" name="Control 19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1" name="Control 20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40" name="Control 21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41" name="Control 22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43" name="Control 23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44" name="Control 24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45" name="Control 25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47" name="Control 26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48" name="Control 27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49" name="Control 28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0" name="Control 29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1" name="Control 30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2" name="Control 31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3" name="Control 32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4" name="Control 33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5" name="Control 34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6" name="Control 35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7" name="Control 36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8" name="Control 37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9" name="Control 38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60" name="Control 39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61" name="Control 40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62" name="Control 41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63" name="Control 42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64" name="Control 43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65" name="Control 44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66" name="Control 45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67" name="Control 46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68" name="Control 47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69" name="Control 48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" y="1200149"/>
            <a:ext cx="9144000" cy="35394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Urči druhy vět, zdůvodni.</a:t>
            </a: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Moje maminka se jmenuje Jana. Má vysokou a štíhlou postavu. Ráda češu její dlouhé světlé vlasy. Umí dobře vařit a péct.</a:t>
            </a: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Ráda se mnou hraje karty a stříhá z papíru. Líbí se mi, když mi čte pohádky. Mám ji moc rád.</a:t>
            </a: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2. Pište věty do sešitu a doplňujte za nimi znaménka, jakého jsou druhu?</a:t>
            </a: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Kde bydlíš _                                                     Máš sestru nebo bratra _                                        Kdo je tvůj kamarád _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 Kolik je ti let _                                                 Jak se jmenuje tvá maminka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_                               Jaká je tvá třída _</a:t>
            </a: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3. Tvořte věty rozkazovací.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Vzor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: Paní učitelka přikázala Ondrovi, že má uklidit penál. – Ukliď si penál!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 - že má sedět rovně, že má cvičit pořádně, že má mluvit slušně, že má počítat bez chyb, že má psát čitelně, že má často pít.</a:t>
            </a: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4. Dokončete věty přací.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 Kdybych tak mohl _________________________________________.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 Kéž bych dostal k Vánocům __________________________________.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 Ať už jsou brzy ____________________________________________.</a:t>
            </a:r>
          </a:p>
        </p:txBody>
      </p:sp>
      <p:sp>
        <p:nvSpPr>
          <p:cNvPr id="3" name="Obdélník 2">
            <a:hlinkClick r:id="rId3"/>
          </p:cNvPr>
          <p:cNvSpPr/>
          <p:nvPr/>
        </p:nvSpPr>
        <p:spPr>
          <a:xfrm>
            <a:off x="2286000" y="4855100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http://www.pripravy.estranky.cz/clanky/jazyk-cesky/druhy-vet---test-c_-3.html</a:t>
            </a: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483518"/>
            <a:ext cx="4284984" cy="738082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13. 6  Něco navíc pro šikovné 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716016" y="2125289"/>
            <a:ext cx="4317144" cy="18158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Věta jednoduchá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je větný celek, který je tvořen 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jednou větou (jednou myšlenkou).</a:t>
            </a: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Souvětí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je větný celek, který  je tvořen dvěma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nebo více větami.</a:t>
            </a: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Spojky</a:t>
            </a:r>
            <a:r>
              <a:rPr lang="cs-CZ" sz="1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a, i ani, nebo, ale, když, protože, avšak, kdyby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Spojky spojují slova nebo věty do souvětí.</a:t>
            </a:r>
          </a:p>
        </p:txBody>
      </p:sp>
      <p:sp>
        <p:nvSpPr>
          <p:cNvPr id="3" name="Obdélník 2"/>
          <p:cNvSpPr/>
          <p:nvPr/>
        </p:nvSpPr>
        <p:spPr>
          <a:xfrm>
            <a:off x="5076056" y="4407005"/>
            <a:ext cx="352839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http://skolicka6.sweb.cz/SOUVETI/VETAJEDNODUCHA.htm</a:t>
            </a: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www.sborovna.cz/kniznica.php?action=show_thumbnail&amp;id=69271&amp;type=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196" y="174956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627534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13. 7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English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sentences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3" name="Obdélník 12"/>
          <p:cNvSpPr/>
          <p:nvPr/>
        </p:nvSpPr>
        <p:spPr>
          <a:xfrm>
            <a:off x="6372200" y="771550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55576" y="1489818"/>
            <a:ext cx="2736304" cy="28931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cs-CZ" sz="1400" b="1" dirty="0" err="1" smtClean="0">
                <a:latin typeface="Times New Roman" pitchFamily="18" charset="0"/>
                <a:cs typeface="Times New Roman" pitchFamily="18" charset="0"/>
              </a:rPr>
              <a:t>Indicative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sentence: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    My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name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Peter.</a:t>
            </a:r>
          </a:p>
          <a:p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cs-CZ" sz="1400" b="1" dirty="0" err="1" smtClean="0">
                <a:latin typeface="Times New Roman" pitchFamily="18" charset="0"/>
                <a:cs typeface="Times New Roman" pitchFamily="18" charset="0"/>
              </a:rPr>
              <a:t>Interrogative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sentence:</a:t>
            </a: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name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3.  Imperative sentence:</a:t>
            </a: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Go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home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4. Optative sentence: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  I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would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like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holidays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sz="1400" b="1" dirty="0"/>
          </a:p>
          <a:p>
            <a:r>
              <a:rPr lang="cs-CZ" sz="1400" b="1" dirty="0"/>
              <a:t>     </a:t>
            </a:r>
          </a:p>
        </p:txBody>
      </p:sp>
      <p:pic>
        <p:nvPicPr>
          <p:cNvPr id="2050" name="Picture 2" descr="http://www.habatq8.com/wp-content/uploads/2011/01/questions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075" y="1445705"/>
            <a:ext cx="4286250" cy="2981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555526"/>
            <a:ext cx="2916832" cy="771182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13. 8  Test znalostí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92280" y="1203598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</a:t>
            </a:r>
            <a:r>
              <a:rPr lang="cs-CZ" sz="1000" b="1" dirty="0" smtClean="0">
                <a:solidFill>
                  <a:srgbClr val="813763"/>
                </a:solidFill>
              </a:rPr>
              <a:t>:</a:t>
            </a:r>
            <a:endParaRPr lang="cs-CZ" sz="1000" b="1" dirty="0">
              <a:solidFill>
                <a:srgbClr val="813763"/>
              </a:solidFill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665822"/>
              </p:ext>
            </p:extLst>
          </p:nvPr>
        </p:nvGraphicFramePr>
        <p:xfrm>
          <a:off x="755576" y="1635646"/>
          <a:ext cx="6096000" cy="305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</a:t>
                      </a:r>
                      <a:r>
                        <a:rPr lang="cs-CZ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cs-CZ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Která věta je oznamovací?</a:t>
                      </a:r>
                      <a:r>
                        <a:rPr lang="cs-CZ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indent="-342900" algn="l"/>
                      <a:r>
                        <a:rPr lang="cs-CZ" sz="1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 Do</a:t>
                      </a:r>
                      <a:r>
                        <a:rPr lang="cs-CZ" sz="12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které třídy chodíš?</a:t>
                      </a:r>
                      <a:endParaRPr lang="cs-CZ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Kéž</a:t>
                      </a:r>
                      <a:r>
                        <a:rPr lang="cs-CZ" sz="12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bych dostal psa.</a:t>
                      </a:r>
                      <a:endParaRPr lang="cs-CZ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Pozor</a:t>
                      </a:r>
                      <a:r>
                        <a:rPr lang="cs-CZ" sz="12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na psa!</a:t>
                      </a:r>
                      <a:endParaRPr lang="cs-CZ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Můj</a:t>
                      </a:r>
                      <a:r>
                        <a:rPr lang="cs-CZ" sz="12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kamarád je šikovný.</a:t>
                      </a:r>
                      <a:endParaRPr lang="cs-CZ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Která</a:t>
                      </a:r>
                      <a:r>
                        <a:rPr lang="cs-CZ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věta je tázací?</a:t>
                      </a:r>
                      <a:endParaRPr lang="cs-CZ" sz="16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 Proč</a:t>
                      </a:r>
                      <a:r>
                        <a:rPr lang="cs-CZ" sz="12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se na mě díváš?</a:t>
                      </a:r>
                      <a:endParaRPr lang="cs-CZ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To</a:t>
                      </a:r>
                      <a:r>
                        <a:rPr lang="cs-CZ" sz="12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je hezká písnička.</a:t>
                      </a:r>
                      <a:endParaRPr lang="cs-CZ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Utíkej!</a:t>
                      </a:r>
                    </a:p>
                    <a:p>
                      <a:pPr marL="342900" indent="-342900" algn="l"/>
                      <a:r>
                        <a:rPr lang="cs-CZ" sz="1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</a:t>
                      </a:r>
                      <a:r>
                        <a:rPr lang="cs-CZ" sz="12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Podej mi pastelky!</a:t>
                      </a:r>
                      <a:endParaRPr lang="cs-CZ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Která</a:t>
                      </a:r>
                      <a:r>
                        <a:rPr lang="cs-CZ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věta je rozkazovací? </a:t>
                      </a:r>
                      <a:endParaRPr lang="cs-CZ" sz="16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  Ořež</a:t>
                      </a:r>
                      <a:r>
                        <a:rPr lang="cs-CZ" sz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si pastelky!</a:t>
                      </a:r>
                      <a:endParaRPr lang="cs-CZ" sz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Pěkně</a:t>
                      </a:r>
                      <a:r>
                        <a:rPr lang="cs-CZ" sz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se bavím.</a:t>
                      </a:r>
                      <a:endParaRPr lang="cs-CZ" sz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Nábytek</a:t>
                      </a:r>
                      <a:r>
                        <a:rPr lang="cs-CZ" sz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je vyroben ze dřeva.</a:t>
                      </a:r>
                      <a:endParaRPr lang="cs-CZ" sz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Umíš</a:t>
                      </a:r>
                      <a:r>
                        <a:rPr lang="cs-CZ" sz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malovat?</a:t>
                      </a:r>
                      <a:endParaRPr lang="cs-CZ" sz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Která</a:t>
                      </a:r>
                      <a:r>
                        <a:rPr lang="cs-CZ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věta je přací?</a:t>
                      </a:r>
                      <a:endParaRPr lang="cs-CZ" sz="16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  Azore,</a:t>
                      </a:r>
                      <a:r>
                        <a:rPr lang="cs-CZ" sz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dones!</a:t>
                      </a:r>
                      <a:endParaRPr lang="cs-CZ" sz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Kdybych</a:t>
                      </a:r>
                      <a:r>
                        <a:rPr lang="cs-CZ" sz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tak mohl jet na výlet.</a:t>
                      </a:r>
                      <a:endParaRPr lang="cs-CZ" sz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</a:t>
                      </a:r>
                      <a:r>
                        <a:rPr lang="cs-CZ" sz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Netlač se!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Venku je hezky.</a:t>
                      </a:r>
                      <a:endParaRPr lang="cs-CZ" sz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596336" y="1419622"/>
            <a:ext cx="504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200" dirty="0" smtClean="0"/>
          </a:p>
          <a:p>
            <a:pPr marL="228600" indent="-2286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228600" indent="-2286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7380312" y="4236318"/>
            <a:ext cx="1592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79512" y="555526"/>
            <a:ext cx="4680520" cy="77118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13.9 Použité zdroje, citace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95536" y="1779662"/>
            <a:ext cx="8352928" cy="20162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www.magdahankova.cz/wp-content/uploads/2010/08/thumb-otaznik.jpg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media1.mypage.cz/images/media1:4c34684d02703.jpg/otazn%C3%ADk.jpg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4"/>
              </a:rPr>
              <a:t>www.mojeskola.estranky.cz/img/picture/25/souveti.jpg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5"/>
              </a:rPr>
              <a:t>t1.gstatic.com/images?q=tbn:ANd9GcTOdl7uPhtilMCFm4FftOVAFL2x7P-JeMtTIG62Z08dJZbit6WIJs3eUlt-fw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6"/>
              </a:rPr>
              <a:t>http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6"/>
              </a:rPr>
              <a:t>://</a:t>
            </a:r>
            <a:r>
              <a:rPr lang="cs-CZ" sz="1400" u="sng" dirty="0" smtClean="0">
                <a:latin typeface="Times New Roman" pitchFamily="18" charset="0"/>
                <a:cs typeface="Times New Roman" pitchFamily="18" charset="0"/>
                <a:hlinkClick r:id="rId6"/>
              </a:rPr>
              <a:t>skolakov1.sweb.cz/CJ2/vety/druhy1.htm</a:t>
            </a:r>
            <a:endParaRPr lang="cs-CZ" sz="14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u="sng" dirty="0" smtClean="0">
                <a:latin typeface="Times New Roman" pitchFamily="18" charset="0"/>
                <a:cs typeface="Times New Roman" pitchFamily="18" charset="0"/>
                <a:hlinkClick r:id="rId7"/>
              </a:rPr>
              <a:t>www.pripravy.estranky.cz/clanky/jazyk-cesky/druhy-vet-</a:t>
            </a:r>
            <a:r>
              <a:rPr lang="cs-CZ" sz="1400" u="sng" dirty="0">
                <a:latin typeface="Times New Roman" pitchFamily="18" charset="0"/>
                <a:cs typeface="Times New Roman" pitchFamily="18" charset="0"/>
                <a:hlinkClick r:id="rId7"/>
              </a:rPr>
              <a:t>--test-c_-</a:t>
            </a:r>
            <a:r>
              <a:rPr lang="cs-CZ" sz="1400" u="sng" dirty="0" smtClean="0">
                <a:latin typeface="Times New Roman" pitchFamily="18" charset="0"/>
                <a:cs typeface="Times New Roman" pitchFamily="18" charset="0"/>
                <a:hlinkClick r:id="rId7"/>
              </a:rPr>
              <a:t>3.html</a:t>
            </a:r>
            <a:endParaRPr lang="cs-CZ" sz="14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u="sng" dirty="0" smtClean="0">
                <a:latin typeface="Times New Roman" pitchFamily="18" charset="0"/>
                <a:cs typeface="Times New Roman" pitchFamily="18" charset="0"/>
                <a:hlinkClick r:id="rId8"/>
              </a:rPr>
              <a:t>http</a:t>
            </a:r>
            <a:r>
              <a:rPr lang="cs-CZ" sz="1400" u="sng" dirty="0">
                <a:latin typeface="Times New Roman" pitchFamily="18" charset="0"/>
                <a:cs typeface="Times New Roman" pitchFamily="18" charset="0"/>
                <a:hlinkClick r:id="rId8"/>
              </a:rPr>
              <a:t>://skolicka6.sweb.cz/SOUVETI/VETAJEDNODUCHA.htm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382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1366</TotalTime>
  <Words>1094</Words>
  <Application>Microsoft Office PowerPoint</Application>
  <PresentationFormat>Předvádění na obrazovce (16:9)</PresentationFormat>
  <Paragraphs>164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13.1  Druhy vět + pořádek slov</vt:lpstr>
      <vt:lpstr>13. 2  Co již víme ?</vt:lpstr>
      <vt:lpstr>13. 3  Jaké si řekneme nové termíny a názvy?</vt:lpstr>
      <vt:lpstr>13. 4  Co si řekneme nového?</vt:lpstr>
      <vt:lpstr>13. 5  Procvičení a příklady</vt:lpstr>
      <vt:lpstr>13. 6  Něco navíc pro šikovné </vt:lpstr>
      <vt:lpstr>13. 7  English sentences</vt:lpstr>
      <vt:lpstr>13. 8 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163</cp:revision>
  <dcterms:created xsi:type="dcterms:W3CDTF">2010-10-18T18:21:56Z</dcterms:created>
  <dcterms:modified xsi:type="dcterms:W3CDTF">2012-03-04T17:59:43Z</dcterms:modified>
</cp:coreProperties>
</file>