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1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4.3.2012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4.3.2012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t2.gstatic.com/images?q=tbn:ANd9GcRbhTP9ggC8HV7b2CKLB_93c5ZeeJaJxRoiuGR3pjQ9cug05mkg3eIATPfuyA" TargetMode="External"/><Relationship Id="rId13" Type="http://schemas.openxmlformats.org/officeDocument/2006/relationships/hyperlink" Target="http://jamis-kocky.net/image/fototext/pesAkocka3.jpg" TargetMode="External"/><Relationship Id="rId18" Type="http://schemas.openxmlformats.org/officeDocument/2006/relationships/hyperlink" Target="http://upload.wikimedia.org/wikipedia/commons/thumb/6/6c/Decin.JPG/254px-Decin.JPG" TargetMode="External"/><Relationship Id="rId26" Type="http://schemas.openxmlformats.org/officeDocument/2006/relationships/hyperlink" Target="http://t3.gstatic.com/images?q=tbn:ANd9GcTRRYKn5q3mao_mdqccu2376YQtBcHCKei6QAsZZFb86RsOh5f1yw" TargetMode="External"/><Relationship Id="rId3" Type="http://schemas.openxmlformats.org/officeDocument/2006/relationships/hyperlink" Target="http://www.sokoljamne.hys.cz/wp-content/uploads/tigerDM0309_468x478.jpg" TargetMode="External"/><Relationship Id="rId21" Type="http://schemas.openxmlformats.org/officeDocument/2006/relationships/hyperlink" Target="http://www.skola-jenec.cz/storage/200903021545_vseznalaek.jpg" TargetMode="External"/><Relationship Id="rId7" Type="http://schemas.openxmlformats.org/officeDocument/2006/relationships/hyperlink" Target="http://divokazvirata.eblog.cz/wp-content/uploads/eblog.cz/divokazvirata/walking-with-beasts_episode-2-211-300x236.jpg" TargetMode="External"/><Relationship Id="rId12" Type="http://schemas.openxmlformats.org/officeDocument/2006/relationships/hyperlink" Target="http://www.prahanoviny.cz/wp-content/uploads/MikolasAles2.jpg" TargetMode="External"/><Relationship Id="rId17" Type="http://schemas.openxmlformats.org/officeDocument/2006/relationships/hyperlink" Target="http://www.ceskahospodynka.cz/image/decintyrsuvm.jpg" TargetMode="External"/><Relationship Id="rId25" Type="http://schemas.openxmlformats.org/officeDocument/2006/relationships/hyperlink" Target="http://upload.wikimedia.org/wikipedia/commons/thumb/d/dc/RotundaRip.jpg/220px-RotundaRip.jpg" TargetMode="External"/><Relationship Id="rId2" Type="http://schemas.openxmlformats.org/officeDocument/2006/relationships/hyperlink" Target="http://www.atlaszvirat.cz/fotogalerie/foto-od-uzivatelu-rys-ostrovid-2142-771.jpg" TargetMode="External"/><Relationship Id="rId16" Type="http://schemas.openxmlformats.org/officeDocument/2006/relationships/hyperlink" Target="http://images.detske-hry.com/tn/data/0/0/2010/02/16/11257/11257.18-80-200x200.jpg" TargetMode="External"/><Relationship Id="rId20" Type="http://schemas.openxmlformats.org/officeDocument/2006/relationships/hyperlink" Target="http://www.ceskosaske-svycarsko.cz/uploaded/turisticke_zajimavosti/Decinsky%20Sneznik%20-%20Tisa.jpg" TargetMode="External"/><Relationship Id="rId29" Type="http://schemas.openxmlformats.org/officeDocument/2006/relationships/hyperlink" Target="http://t1.gstatic.com/images?q=tbn:ANd9GcRpHmQm5dbtutnPh5SAb3nmwkd5kp_Q3bpXnuai6HkPF_ZxCRWSh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0/02/Giraffe_Ithala_KZN_South_Africa_Luca_Galuzzi_2004.JPG/250px-" TargetMode="External"/><Relationship Id="rId11" Type="http://schemas.openxmlformats.org/officeDocument/2006/relationships/hyperlink" Target="http://www.cesky-jazyk.cz/cjl/pictures/autori/kozisek-josef-j3.jpg" TargetMode="External"/><Relationship Id="rId24" Type="http://schemas.openxmlformats.org/officeDocument/2006/relationships/hyperlink" Target="http://t0.gstatic.com/images?q=tbn:ANd9GcR_6mFxblp0JqW0bxlBTRJiONSrZrC91Qye0ssFUXjgSu3fKFPk" TargetMode="External"/><Relationship Id="rId5" Type="http://schemas.openxmlformats.org/officeDocument/2006/relationships/hyperlink" Target="http://www.networ.webz.cz/zelva.jpg" TargetMode="External"/><Relationship Id="rId15" Type="http://schemas.openxmlformats.org/officeDocument/2006/relationships/hyperlink" Target="http://www.merchandising.cz/images/ferda01_i.jpg" TargetMode="External"/><Relationship Id="rId23" Type="http://schemas.openxmlformats.org/officeDocument/2006/relationships/hyperlink" Target="http://t1.gstatic.com/images?q=tbn:ANd9GcRABN0n-Lw_GIQgrFnKTyy67-zhXKSK43Fa_RTtAJSnjyNUL3DvUA" TargetMode="External"/><Relationship Id="rId28" Type="http://schemas.openxmlformats.org/officeDocument/2006/relationships/hyperlink" Target="http://t0.gstatic.com/images?q=tbn:ANd9GcTwEGfM1QhpmCUUr_cyG2u7tw_XROrymyQtDM8bTDMxa6NdVSMB" TargetMode="External"/><Relationship Id="rId10" Type="http://schemas.openxmlformats.org/officeDocument/2006/relationships/hyperlink" Target="http://t0.gstatic.com/images?q=tbn:ANd9GcRaWYhiEEUUHlWT6DbnQClwZrwOvKzpBO9wXSOH3slW7S1nQRReSQ" TargetMode="External"/><Relationship Id="rId19" Type="http://schemas.openxmlformats.org/officeDocument/2006/relationships/hyperlink" Target="http://www.vachta.cz/webfiles/karty/mesto/ustecky_kraj/decin/pastyrska_stena_v_decine.jpg" TargetMode="External"/><Relationship Id="rId31" Type="http://schemas.openxmlformats.org/officeDocument/2006/relationships/hyperlink" Target="http://nd04.jxs.cz/379/532/7ab6962eca_70458772_o2.jpg" TargetMode="External"/><Relationship Id="rId4" Type="http://schemas.openxmlformats.org/officeDocument/2006/relationships/hyperlink" Target="http://moje-zajmy.blogerka.cz/obrazky/moje-zajmy.blogerka.cz/prirodopis/slon2.jpg" TargetMode="External"/><Relationship Id="rId9" Type="http://schemas.openxmlformats.org/officeDocument/2006/relationships/hyperlink" Target="http://t2.gstatic.com/images?q=tbn:ANd9GcQmQglnNU7LFCPALryM2Yu6BxD6dQoIxCNh7h8_y-GRaMICAKeTHe-XWqkulA" TargetMode="External"/><Relationship Id="rId14" Type="http://schemas.openxmlformats.org/officeDocument/2006/relationships/hyperlink" Target="http://dumka.info/pet00/00/0919.jpg" TargetMode="External"/><Relationship Id="rId22" Type="http://schemas.openxmlformats.org/officeDocument/2006/relationships/hyperlink" Target="http://img.geocaching.com/cache/bec18960-60a7-4483-91c4-bb0f0e45527f.jpg" TargetMode="External"/><Relationship Id="rId27" Type="http://schemas.openxmlformats.org/officeDocument/2006/relationships/hyperlink" Target="http://t2.gstatic.com/images?q=tbn:ANd9GcTug6yPf79BioA8YUreK8-5CLuBa95bnqz8YE-kd8Fbzbtm1nPU" TargetMode="External"/><Relationship Id="rId30" Type="http://schemas.openxmlformats.org/officeDocument/2006/relationships/hyperlink" Target="http://t1.gstatic.com/images?q=tbn:ANd9GcRI8uzLnwbSdlYAOknliPWp4e6hYCsMWL2TMd-Yk5Q4KdQLTuA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2"/>
            <a:ext cx="4283968" cy="855171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119.1 Procvičení a příklady –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VLASTNÍ A OBECNÁ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JMÉNA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 a literatura       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ál 13"/>
          <p:cNvSpPr/>
          <p:nvPr/>
        </p:nvSpPr>
        <p:spPr>
          <a:xfrm>
            <a:off x="3995936" y="1059582"/>
            <a:ext cx="1641723" cy="93610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Pojmenuj každého psa na obrázku.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5436096" y="699542"/>
            <a:ext cx="3528392" cy="93610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Punťa,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Rex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Betynka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Chlupáč,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Brutus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Pegina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Cikán, Azor, Don, Asta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0" t="63928" r="14160" b="6296"/>
          <a:stretch/>
        </p:blipFill>
        <p:spPr>
          <a:xfrm rot="10800000">
            <a:off x="1259630" y="2211705"/>
            <a:ext cx="6480721" cy="2016223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35017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Pavlína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I.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stupeň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0" dirty="0" smtClean="0">
                          <a:latin typeface="Times New Roman" pitchFamily="18" charset="0"/>
                          <a:cs typeface="Times New Roman" pitchFamily="18" charset="0"/>
                        </a:rPr>
                        <a:t>Vlastní jména, obecná jména</a:t>
                      </a:r>
                      <a:endParaRPr lang="cs-CZ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procvičení a příklady na jména vlastní a obecná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555526"/>
            <a:ext cx="4067944" cy="792088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119.2 Procvičení a příklady -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VLASTNÍ A OBECNÁ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JMÉNA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5436096" y="670223"/>
            <a:ext cx="3600400" cy="7200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Kterými vlastními jmény pojmenuješ své zvířecí mazlíčky?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4355976" y="1206171"/>
            <a:ext cx="3155007" cy="18722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očka  L  ____________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orče  Z  ____________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anár  F _____________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  B    _____________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řeček  P   ___________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ůň  K   _____________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179512" y="2715766"/>
            <a:ext cx="2664296" cy="725227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 pojmenuješ některá zvířata ze zoo?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154782" y="3291830"/>
            <a:ext cx="5256584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lon_____________, zuřivý tygr____________,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rštná opice ______________, rozšafná žirafa _____________, želvy __________ a  ________,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 ___________ , hbitý rys _____________</a:t>
            </a: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7694"/>
            <a:ext cx="1561331" cy="1332632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87" y="3830141"/>
            <a:ext cx="1299617" cy="895350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9585"/>
            <a:ext cx="1265945" cy="92618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121" y="3134816"/>
            <a:ext cx="1104900" cy="1590675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71" y="1703183"/>
            <a:ext cx="1233488" cy="10989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01" y="2916283"/>
            <a:ext cx="1295971" cy="915394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783163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119.3 Procvičení a příklady-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VLASTNÍ A OBECNÁ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  JMÉNA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180728" y="2569654"/>
            <a:ext cx="2303040" cy="5400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Říkej, co</a:t>
            </a:r>
            <a:r>
              <a:rPr lang="cs-CZ" sz="1200" b="1" dirty="0" smtClean="0">
                <a:solidFill>
                  <a:schemeClr val="tx1"/>
                </a:solidFill>
              </a:rPr>
              <a:t> označují vlastní jména.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622412" y="2859782"/>
            <a:ext cx="5389748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Milešovka, Labe, Jizera, adresa: Paní Věra Malá, Česká 10, Brno 612 00, Holka modrooká, František Hrubín: Špalíček, Josef Kožíšek: Ráno, Krkonoše, Mateřídouška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6568777" y="1059582"/>
            <a:ext cx="2304256" cy="4320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 rozhodneš? Proč?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4015383" y="1347614"/>
            <a:ext cx="4857650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(m, M)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artin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(s, S)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labý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není  (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s,S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labý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chlapec. (m, M)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alíř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(m, M)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ikoláš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a,A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leš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se stal vzorem pro našeho  (a, A)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leše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Máme (p, P)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(t, T) opa   a  (k, K) očku  (š, Š)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mudlu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Můj strýček je (p, P)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ekař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 jmenuje se  (j, J)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osef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Pekař.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83" y="627534"/>
            <a:ext cx="1276697" cy="1008112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32441"/>
            <a:ext cx="1129481" cy="146750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79638"/>
            <a:ext cx="1219200" cy="1552575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9902"/>
            <a:ext cx="1296144" cy="106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7654"/>
            <a:ext cx="2179551" cy="909650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492442"/>
            <a:ext cx="4571999" cy="1071196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119.4 Procvičování a příklady –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VLASTNÍ A OBECNÁ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     JMÉNA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-4539"/>
            <a:ext cx="9144001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5796136" y="699542"/>
            <a:ext cx="2952328" cy="64807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Vyhledejte a zapište všechna vlastní jména zvířat.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858866" y="1221506"/>
            <a:ext cx="3528392" cy="1692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Mladí mravenci 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Mrskáček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Tyčka házeli každou půlhodinu lépe. 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Chachá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!“ zasmál se táta 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Dobrýjeto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„však já Ferdovi a jeho mravencům ukážu.“ A brouk Pytlík utíkal, aby všechno Ferdovi oznámil.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395536" y="2571750"/>
            <a:ext cx="4608512" cy="21299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Pište vlastní jména osob a zvířat, které znáte.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55576" y="3507854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755576" y="3867894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1043608" y="422793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36" y="2715766"/>
            <a:ext cx="1876450" cy="21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2758405"/>
            <a:ext cx="1542256" cy="2134394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2766"/>
            <a:ext cx="1524000" cy="1104900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15826"/>
            <a:ext cx="1728192" cy="970013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8" y="599916"/>
            <a:ext cx="4123853" cy="1395770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119.5 Procvičení a příklady –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VLASTNÍ A OBECNÁ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JMÉNA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053086" y="1203598"/>
            <a:ext cx="3960440" cy="86409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Vymyšlená země. </a:t>
            </a: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Pojmenuj hory, kopce, jezero, potok, řeku i vesnice.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611560" y="1995686"/>
            <a:ext cx="7992888" cy="280831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51401" r="-194" b="21844"/>
          <a:stretch/>
        </p:blipFill>
        <p:spPr>
          <a:xfrm rot="10800000">
            <a:off x="2195736" y="2283716"/>
            <a:ext cx="4752528" cy="22322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1" y="1779662"/>
            <a:ext cx="1285504" cy="1152128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99842"/>
            <a:ext cx="1386855" cy="1442256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9822"/>
            <a:ext cx="1152128" cy="1406277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99541"/>
            <a:ext cx="1540768" cy="1584175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43558"/>
            <a:ext cx="4572000" cy="1152128"/>
          </a:xfrm>
        </p:spPr>
        <p:txBody>
          <a:bodyPr>
            <a:no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119.6 Procvičování a příklady –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VLASTNÍ A OBECNÁ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JMÉNA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287524" y="1707654"/>
            <a:ext cx="3888432" cy="7075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Přečtěte </a:t>
            </a:r>
            <a:r>
              <a:rPr lang="cs-CZ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Všeználkův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popis </a:t>
            </a:r>
            <a:r>
              <a:rPr lang="cs-CZ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Kvítečkova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vyhledejte vlastní jména.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971600" y="2211709"/>
            <a:ext cx="6408712" cy="1872209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Naše město se jmenuje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Kvítečkov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protože zde roste spousta květin. Nejznámější ulice je Zvonečková a z ní odbočuje Kopretinová třída.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Kvítečkov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leží na břehu Okurkové řeky. Za řekou je les, který se jmenuje Oříškový, protože se v něm sbírají oříšky. Za kopcem zvaným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Dračichvost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leží sousední město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Dračín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0"/>
          <a:stretch/>
        </p:blipFill>
        <p:spPr bwMode="auto">
          <a:xfrm>
            <a:off x="4572000" y="771550"/>
            <a:ext cx="1524000" cy="1643609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36193"/>
            <a:ext cx="2286000" cy="169545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0" y="3435846"/>
            <a:ext cx="1752414" cy="1524000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171"/>
            <a:ext cx="2234766" cy="1743075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699542"/>
            <a:ext cx="4307622" cy="1800200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119.7 Procvičení a příklady –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VLASTNÍ A OBECNÁ 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JMÉNA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5727730" y="1275606"/>
            <a:ext cx="2681089" cy="41365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Doplňte vlastní jména.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2468947" y="1572532"/>
            <a:ext cx="6495541" cy="11432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ěsta: 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raha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rno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lomouc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nojmo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-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radubice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ihlava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ory: 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něžka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-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raděd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línovec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eštěd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eštná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eky: 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abe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ltava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orava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- vratka,  - </a:t>
            </a:r>
            <a:r>
              <a:rPr lang="cs-CZ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užnice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0" y="2067694"/>
            <a:ext cx="3347864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Pište jména měst, obcí, řek a hor.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99592" y="2355726"/>
            <a:ext cx="3138711" cy="252028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972" y="2515741"/>
            <a:ext cx="1656184" cy="1296144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81" y="3363838"/>
            <a:ext cx="1548780" cy="1152128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71751"/>
            <a:ext cx="1714951" cy="1239018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047243"/>
            <a:ext cx="1080120" cy="1828763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27" y="548836"/>
            <a:ext cx="1060845" cy="1023696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754" y="492443"/>
            <a:ext cx="5774382" cy="855171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119.8 Procvičení a příklady –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VLASTNÍ A OBECNÁ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JMÉNA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323528" y="1923678"/>
            <a:ext cx="2592288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slova z nabídky.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611560" y="1923678"/>
            <a:ext cx="7272808" cy="309634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Někdo jezdí v létě k ______________________, jindy se vyhřívá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______________________________. My jsme trávili prázdniny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______________________________. Odtud jsme podnikli cestu na ________________ do _________________________. Bylo tam mnoho zajímavých _____________. Volně se tu pásla stáda ___________, ______________ a _____________, které pocházejí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_____________. ____________ se nejvíce líbila ______________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mládětem. _______________ zase obdivovala, jak dovádějí dva lední _______________, jejichž pravým domovem je území za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__________________________________________.</a:t>
            </a:r>
          </a:p>
        </p:txBody>
      </p:sp>
      <p:sp>
        <p:nvSpPr>
          <p:cNvPr id="5" name="Ovál 4"/>
          <p:cNvSpPr/>
          <p:nvPr/>
        </p:nvSpPr>
        <p:spPr>
          <a:xfrm>
            <a:off x="3851920" y="771550"/>
            <a:ext cx="4752528" cy="129614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ČERNÉ MOŘE, STŘEDOZEMNÍ MOŘE, HOŘICE V PODKRKONOŠÍ, SAFARI, DVŮR KRÁLOVÉ, ZVÍŘATA, PAKŮŇ, GAZELA, ŽIRAFA, AFRIKA, ZUZANA, ZEBRA, TÝNA, MEDVĚD, POLÁRNÍ KRUH.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68" y="3219822"/>
            <a:ext cx="1676400" cy="1590675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27"/>
          <a:stretch/>
        </p:blipFill>
        <p:spPr bwMode="auto">
          <a:xfrm flipH="1">
            <a:off x="124322" y="2690986"/>
            <a:ext cx="1296144" cy="1561728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79661"/>
            <a:ext cx="1627262" cy="126701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915566"/>
            <a:ext cx="4173065" cy="416807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Český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jazyk pro 2. ročník Základní školy (Fortuna) – 2. část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Český jazyk 3 – učebnice pro 3. ročník (Nová škola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http://www.atlaszvirat.cz/fotogalerie/foto-od-uzivatelu-rys-ostrovid-2142-771.jpg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http://www.sokoljamne.hys.cz/wp-content/uploads/tigerDM0309_468x478.jpg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4"/>
              </a:rPr>
              <a:t>http://moje-zajmy.blogerka.cz/obrazky/moje-zajmy.blogerka.cz/prirodopis/slon2.jpg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http://www.networ.webz.cz/zelva.jpg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6"/>
              </a:rPr>
              <a:t>http://upload.wikimedia.org/wikipedia/commons/thumb/0/02/Giraffe_Ithala_KZN_South_Africa_Luca_Galuzzi_2004.JPG/250px-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7"/>
              </a:rPr>
              <a:t>http://divokazvirata.eblog.cz/wp-content/uploads/eblog.cz/divokazvirata/walking-with-beasts_episode-2-211-300x236.jpg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8"/>
              </a:rPr>
              <a:t>http://t2.gstatic.com/images?q=tbn:ANd9GcRbhTP9ggC8HV7b2CKLB_93c5ZeeJaJxRoiuGR3pjQ9cug05mkg3eIATPfuyA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9"/>
              </a:rPr>
              <a:t>http://t2.gstatic.com/images?q=tbn:ANd9GcQmQglnNU7LFCPALryM2Yu6BxD6dQoIxCNh7h8_y-GRaMICAKeTHe-XWqkulA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http://t0.gstatic.com/images?q=tbn:ANd9GcRaWYhiEEUUHlWT6DbnQClwZrwOvKzpBO9wXSOH3slW7S1nQRReSQ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http://www.cesky-jazyk.cz/cjl/pictures/autori/kozisek-josef-j3.jpg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http://www.prahanoviny.cz/wp-content/uploads/MikolasAles2.jpg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http://jamis-kocky.net/image/fototext/pesAkocka3.jpg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http://dumka.info/pet00/00/0919.jpg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http://www.merchandising.cz/images/ferda01_i.jpg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http://images.detske-hry.com/tn/data/0/0/2010/02/16/11257//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11257.18-80-200x200.jpg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16016" y="627535"/>
            <a:ext cx="4248472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7"/>
              </a:rPr>
              <a:t>http://www.ceskahospodynka.cz/image/decintyrsuvm.jpg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8"/>
              </a:rPr>
              <a:t>http://upload.wikimedia.org/wikipedia/commons/thumb/6/6c/Decin.JPG/254px-Decin.JPG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9"/>
              </a:rPr>
              <a:t>http://www.vachta.cz/webfiles/karty/mesto/ustecky_kraj/decin/pastyrska_stena_v_decine.jpg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</a:t>
            </a: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0"/>
              </a:rPr>
              <a:t>://www.ceskosaske-svycarsko.cz/uploaded/turisticke_zajimavosti/Decinsky%20Sneznik%20-%20Tisa.jpg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1"/>
              </a:rPr>
              <a:t>http://www.skola-jenec.cz/storage/200903021545_vseznalaek.jpg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2"/>
              </a:rPr>
              <a:t>http://img.geocaching.com/cache/bec18960-60a7-4483-91c4-bb0f0e45527f.jpg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3"/>
              </a:rPr>
              <a:t>http://t1.gstatic.com/images?q=tbn:ANd9GcRABN0n-Lw_GIQgrFnKTyy67-zhXKSK43Fa_RTtAJSnjyNUL3DvUA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4"/>
              </a:rPr>
              <a:t>http://t0.gstatic.com/images?q=tbn:ANd9GcR_6mFxblp0JqW0bxlBTRJiONSrZrC91Qye0ssFUXjgSu3fKFPk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5"/>
              </a:rPr>
              <a:t>http://upload.wikimedia.org/wikipedia/commons/thumb/d/dc/RotundaRip.jpg/220px-RotundaRip.jpg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6"/>
              </a:rPr>
              <a:t>http://t3.gstatic.com/images?q=tbn:ANd9GcTRRYKn5q3mao_mdqccu2376YQtBcHCKei6QAsZZFb86RsOh5f1yw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7"/>
              </a:rPr>
              <a:t>http://t2.gstatic.com/images?q=tbn:ANd9GcTug6yPf79BioA8YUreK8-5CLuBa95bnqz8YE-kd8Fbzbtm1nPU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8"/>
              </a:rPr>
              <a:t>http://t0.gstatic.com/images?q=tbn:ANd9GcTwEGfM1QhpmCUUr_cyG2u7tw_XROrymyQtDM8bTDMxa6NdVSMB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9"/>
              </a:rPr>
              <a:t>http://t1.gstatic.com/images?q=tbn:ANd9GcRpHmQm5dbtutnPh5SAb3nmwkd5kp_Q3bpXnuai6HkPF_ZxCRWShg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30"/>
              </a:rPr>
              <a:t>http://t1.gstatic.com/images?q=tbn:ANd9GcRI8uzLnwbSdlYAOknliPWp4e6hYCsMWL2TMd-Yk5Q4KdQLTuAG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31"/>
              </a:rPr>
              <a:t>http://nd04.jxs.cz/379/532/7ab6962eca_70458772_o2.jpg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1085</Words>
  <Application>Microsoft Office PowerPoint</Application>
  <PresentationFormat>Předvádění na obrazovce (16:9)</PresentationFormat>
  <Paragraphs>119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119.1 Procvičení a příklady –       VLASTNÍ A OBECNÁ                 JMÉNA </vt:lpstr>
      <vt:lpstr>119.2 Procvičení a příklady -      VLASTNÍ A OBECNÁ                 JMÉNA</vt:lpstr>
      <vt:lpstr>119.3 Procvičení a příklady-      VLASTNÍ A OBECNÁ                   JMÉNA                  </vt:lpstr>
      <vt:lpstr>119.4 Procvičování a příklady –         VLASTNÍ A OBECNÁ                      JMÉNA </vt:lpstr>
      <vt:lpstr>119.5 Procvičení a příklady – VLASTNÍ A OBECNÁ JMÉNA </vt:lpstr>
      <vt:lpstr>119.6 Procvičování a příklady – VLASTNÍ A OBECNÁ  JMÉNA  </vt:lpstr>
      <vt:lpstr>119.7 Procvičení a příklady –     VLASTNÍ A OBECNÁ                 JMÉNA                                                         </vt:lpstr>
      <vt:lpstr>119.8 Procvičení a příklady –      VLASTNÍ A OBECNÁ                  JMÉNA                   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244</cp:revision>
  <dcterms:created xsi:type="dcterms:W3CDTF">2010-10-18T18:21:56Z</dcterms:created>
  <dcterms:modified xsi:type="dcterms:W3CDTF">2012-03-04T20:25:16Z</dcterms:modified>
</cp:coreProperties>
</file>