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4660"/>
  </p:normalViewPr>
  <p:slideViewPr>
    <p:cSldViewPr>
      <p:cViewPr>
        <p:scale>
          <a:sx n="100" d="100"/>
          <a:sy n="100" d="100"/>
        </p:scale>
        <p:origin x="-5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IMG/GAL/BIG/15998.jpg" TargetMode="External"/><Relationship Id="rId13" Type="http://schemas.openxmlformats.org/officeDocument/2006/relationships/hyperlink" Target="http://botanika.bf.jcu.cz/materials/photogallery-pictures/Tilia_platyphyllos.jpg" TargetMode="External"/><Relationship Id="rId18" Type="http://schemas.openxmlformats.org/officeDocument/2006/relationships/hyperlink" Target="http://botanika.wendys.cz/kytky/prew.php?../foto/O59.jpg" TargetMode="External"/><Relationship Id="rId3" Type="http://schemas.openxmlformats.org/officeDocument/2006/relationships/hyperlink" Target="http://www.trekshop.cz/img/mikroskop-bresser-biotar-junior-50-1200x.jpeg" TargetMode="External"/><Relationship Id="rId21" Type="http://schemas.openxmlformats.org/officeDocument/2006/relationships/hyperlink" Target="http://upload.wikimedia.org/wikipedia/commons/7/79/Ear_of_rye.jpg" TargetMode="External"/><Relationship Id="rId7" Type="http://schemas.openxmlformats.org/officeDocument/2006/relationships/hyperlink" Target="http://motyli.kolas.cz/mikrolep/velke/08328002.jpg" TargetMode="External"/><Relationship Id="rId12" Type="http://schemas.openxmlformats.org/officeDocument/2006/relationships/hyperlink" Target="http://brousenidrahokamu.wbs.cz/nove_sutry1.jpg" TargetMode="External"/><Relationship Id="rId17" Type="http://schemas.openxmlformats.org/officeDocument/2006/relationships/hyperlink" Target="http://leccos.com/pics/pic/jedle.jpg" TargetMode="External"/><Relationship Id="rId2" Type="http://schemas.openxmlformats.org/officeDocument/2006/relationships/hyperlink" Target="http://aa.ecn.cz/img_upload/c7b858a933eb8b04267cfb6c891ce453/Kladruby_plynojem.jpg" TargetMode="External"/><Relationship Id="rId16" Type="http://schemas.openxmlformats.org/officeDocument/2006/relationships/hyperlink" Target="http://www.dreviny-okrasne.cz/foto/jehlicnany/abi_low.jpg" TargetMode="External"/><Relationship Id="rId20" Type="http://schemas.openxmlformats.org/officeDocument/2006/relationships/hyperlink" Target="http://www.weicon.cz/obrazky-produktu/ozubena-kol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vet-bydleni.cz/Files/Backup/p%C5%A1tros.jpg" TargetMode="External"/><Relationship Id="rId11" Type="http://schemas.openxmlformats.org/officeDocument/2006/relationships/hyperlink" Target="http://www.skotsko2003.kvalitne.cz/londyn/holub.jpg" TargetMode="External"/><Relationship Id="rId5" Type="http://schemas.openxmlformats.org/officeDocument/2006/relationships/hyperlink" Target="http://www.priroda.cz/clanky/foto/sysel1.jpg" TargetMode="External"/><Relationship Id="rId15" Type="http://schemas.openxmlformats.org/officeDocument/2006/relationships/hyperlink" Target="http://botany.cz/foto/leucojumvernumherb1.jpg" TargetMode="External"/><Relationship Id="rId10" Type="http://schemas.openxmlformats.org/officeDocument/2006/relationships/hyperlink" Target="http://www.naturephoto.cz/img/fotobanka/11-2005-0834.jpg" TargetMode="External"/><Relationship Id="rId19" Type="http://schemas.openxmlformats.org/officeDocument/2006/relationships/hyperlink" Target="http://www.vltava2000.cz/shops/5838/images-goods/070322_01.jpg" TargetMode="External"/><Relationship Id="rId4" Type="http://schemas.openxmlformats.org/officeDocument/2006/relationships/hyperlink" Target="http://www.rspb.org.uk/images/cache/capercaillie_300_tcm9-139739_v2.jpg" TargetMode="External"/><Relationship Id="rId9" Type="http://schemas.openxmlformats.org/officeDocument/2006/relationships/hyperlink" Target="http://kocky.vyrobce.cz/fotky/levhart.jpg" TargetMode="External"/><Relationship Id="rId14" Type="http://schemas.openxmlformats.org/officeDocument/2006/relationships/hyperlink" Target="http://www.naturfoto.cz/fotografie/ptaci/koroptev-polni-15215.jpg" TargetMode="External"/><Relationship Id="rId22" Type="http://schemas.openxmlformats.org/officeDocument/2006/relationships/hyperlink" Target="http://www.klenoty-hlavac.cz/image/cache/data/vl%C3%A1hov%C3%A1/detske_hodiny/hf-61-1-detske-bateriove-nastenne-hodiny-jvd-basic-quartz-s-kyvadlem-163-500x5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283968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118.1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KONCOVKY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PODSTATNÝCH JMEN                              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RODU MUŽSKÉHO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ál 13"/>
          <p:cNvSpPr/>
          <p:nvPr/>
        </p:nvSpPr>
        <p:spPr>
          <a:xfrm>
            <a:off x="5076056" y="1779662"/>
            <a:ext cx="1800200" cy="43204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i, í, y, ý.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971600" y="1995686"/>
            <a:ext cx="6386649" cy="24482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pytl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na obraz - , v hotel – ch, o Janov - , s přátel - ,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les – ch, s peněz - , v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příběz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ch, nad úkol - , 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dědov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automobil - , pod strom - 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Honzov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s mikroskop - , 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cíl - , s obyvatel - , pod  plynojem - , s větrolam - , pařez- , pod strop - , před rám - , v jetel -, s kněz - , o Francouz – ch, s úsměv - , pod topol - , za dom - , na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se šakal - , pravé div - , strhané rys - , poslal ředitel - , pod topol - ,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těžké spis - 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13" y="714747"/>
            <a:ext cx="1193279" cy="106491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11685"/>
            <a:ext cx="1762125" cy="134302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5805"/>
            <a:ext cx="1076325" cy="124569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02" y="492835"/>
            <a:ext cx="4457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118.10 Anotace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6430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Pavlína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stupeň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Mužský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procvičování koncovek podstatných jmen rodu mužského.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0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118.2 Procvičení a příklady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KONCOVKY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PODSTATNÝCH JMEN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RODU MUŽSKÉHO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732240" y="2067694"/>
            <a:ext cx="1584176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i, í, y, ý.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552897" y="2067694"/>
            <a:ext cx="8208912" cy="27363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 jsi někdy viděl pardál - ? Tetřev -  jsou neobyčejně plachá zvířata.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Vyprávěl mi pohádky o kocourkov -  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Kašpárkov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škodí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statkářov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.</a:t>
            </a:r>
          </a:p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Pstruz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milují bystřiny. Na jezírku jsem viděl čáp - ,  jak lapají myšky.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kožichu mám mol - 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žijí v lese. Kos -  vyzobávají  červ - . Pomoz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tatínkov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. Pštros -  neobyčejně hbitě běhají.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krouží vysoko nad námi.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Uměl bys namalovat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? Krokodýl -  jsou obrovští plaz - . Dej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křečkov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něco na zub.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8101"/>
            <a:ext cx="1162050" cy="15144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17459"/>
            <a:ext cx="1224136" cy="119425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7534"/>
            <a:ext cx="1368152" cy="105260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4155926"/>
            <a:ext cx="1512168" cy="72772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3939902"/>
            <a:ext cx="1008112" cy="69721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91830"/>
            <a:ext cx="1560587" cy="134528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7831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118.3 Procvičení a příklady-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KONCOVKY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PODSTATNÝCH JMEN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RODU MUŽSKÉHO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80728" y="2679762"/>
            <a:ext cx="230304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</a:rPr>
              <a:t>Doplň neúplná slova.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412" y="2859782"/>
            <a:ext cx="5389748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Staré dom - , vzácné drahokam - , poradíme Karlov - , náročné úkol - ,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ovečtí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hrát s Ital -  a Francouz - , na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břez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ch potoka,  chytat ryby na červ - , pozorujeme jestřáb - , napiš dopis - , ostré střep - , auta s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pytl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voda v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292080" y="915566"/>
            <a:ext cx="3561506" cy="5040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tvary slova HOLUB.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995936" y="1419622"/>
            <a:ext cx="485765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střeše seděli ______________________.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Viděl jsi už poštovní __________________.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Díval jsem se za letícími _______________.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Jestřáb -   pronásledovali _______________.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 prchali před jestřáb - 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87" y="3003798"/>
            <a:ext cx="1440159" cy="118375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4334" y="3291830"/>
            <a:ext cx="1281881" cy="154379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10" y="2109589"/>
            <a:ext cx="1506742" cy="93021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1071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118.4 Procvičování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KONCOVKY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PODSTATNÝCH JMEN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RODU ŽENSKÉHO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6156176" y="699542"/>
            <a:ext cx="2664296" cy="6480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chybějící písmena a propoj dvojice.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716016" y="1221506"/>
            <a:ext cx="3528392" cy="1692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líp-                                  radostné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udov-                            rozkvetlé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výroba                            zpíváme                           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žáb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                           výškové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koled-                             káv-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zpráv-                             kvákaly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39552" y="2211710"/>
            <a:ext cx="3960440" cy="7021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 co nejvíce podstatných jmen rodu ženského začínajících na písmenko K.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23528" y="2787774"/>
            <a:ext cx="3888432" cy="19320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755576" y="329183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7544" y="3651870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39552" y="4011910"/>
            <a:ext cx="3519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9" idx="3"/>
            <a:endCxn id="9" idx="5"/>
          </p:cNvCxnSpPr>
          <p:nvPr/>
        </p:nvCxnSpPr>
        <p:spPr>
          <a:xfrm>
            <a:off x="892976" y="4436849"/>
            <a:ext cx="2749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87774"/>
            <a:ext cx="190821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622712"/>
            <a:ext cx="10081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843558"/>
            <a:ext cx="4123853" cy="1152128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118.5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KONCOVKY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PODSTATNÝCH JMEN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RODU ŽENSKÉHO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355976" y="1491630"/>
            <a:ext cx="4464496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Dej slova v závorkách do správného tvaru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(slovo by mělo obsahovat i nebo y).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331640" y="1995686"/>
            <a:ext cx="7272808" cy="28083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zimě jsme pozorovali (stopa) ___________ 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(koroptev) ___________  blízko naší (ves) 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Nedaleko (bříza) __________  rozkvétají květy (bledule) __________ 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Procházka mezi (pole) __________  a  (louka) 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yla příjemná.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Můžeš koupit i mléko v (lahev) ____________ 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Právě jsme přijeli z (Ostrava) _____________  a  pojedeme do (Břeclav) _____________ 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5706"/>
            <a:ext cx="13096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08485"/>
            <a:ext cx="1440160" cy="117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216">
            <a:off x="4076700" y="758126"/>
            <a:ext cx="99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216">
            <a:off x="4229100" y="910526"/>
            <a:ext cx="99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Documents and Settings\Pavlína\Local Settings\Temporary Internet Files\Content.IE5\GLQFGTQN\MC90029631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737135"/>
            <a:ext cx="1728192" cy="5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4560"/>
            <a:ext cx="172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4572000" cy="1152128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118.6 Procvičování a příklady –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KONCOVKY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PODSTATNÝCH JMEN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RODU ŽENSKÉHO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739977" y="1635646"/>
            <a:ext cx="3888432" cy="7200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i, í, y, ý.</a:t>
            </a:r>
          </a:p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podstatné jméno napiš vzor.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39552" y="2211709"/>
            <a:ext cx="7776864" cy="2160241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měsíčku tančí v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lese pohádkové víl- _______________.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Štíhlé bříz-  ____________  ukrývají v mechu jedlé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houb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Houkání sov-  ___________ se rozléhá temným lesem.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jedl-  ____________  se chystají ke spánku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veverk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____________ 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Strmé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skál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____________ ční nad hlubokou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_____________.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Noc se chopila vlády nad zem-  ___________.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nebi září hvězd-  _____________.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15766"/>
            <a:ext cx="1847850" cy="21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69" y="2427734"/>
            <a:ext cx="1023590" cy="10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9821"/>
            <a:ext cx="1368152" cy="156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1216"/>
            <a:ext cx="3228181" cy="8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987574"/>
            <a:ext cx="430762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118.7 Procvičení a příklady –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KONCOVKY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PODSTATNÝCH JMEN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RODU ŽENSKÉHO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2699792" y="4420691"/>
            <a:ext cx="5062264" cy="5760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do vět vhodné podstatné jméno ze sloupečku.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Dej ho do správného tvaru.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79512" y="2931790"/>
            <a:ext cx="4813684" cy="169218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jsou chytré  ______________.        krev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___________  poznáš přítele.          chrpa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 oči modré jako _________.           nouze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Sedí na dvou ____________.              hlava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Herectví má v _________.                  židle</a:t>
            </a: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690865" y="771550"/>
            <a:ext cx="379472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tvary do tabulky.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65370" r="44143"/>
          <a:stretch/>
        </p:blipFill>
        <p:spPr>
          <a:xfrm rot="16200000">
            <a:off x="5472101" y="303497"/>
            <a:ext cx="2232248" cy="4032450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2"/>
            <a:ext cx="1449511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60694"/>
            <a:ext cx="1866304" cy="11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9530"/>
            <a:ext cx="1589732" cy="52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118.8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KONCOVKY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PODSTATNÝCH JMEN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RODU STŘEDNÍHO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985874" y="2355726"/>
            <a:ext cx="5406492" cy="230425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Ovaž to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obinadl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hnojíme hnojiv - , 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 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šídl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řídit se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obdob -  dešťů, sbírat dřív - , počítat s vysokými čísl - , v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ponděl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hodiny s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kyvadl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půjdeme s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dětm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kosit obil - , s rozbitými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jemné hedváb - , chutné zel - , létat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letadl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úkryt ve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mít na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svědom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sladké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cukrov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, s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vozidl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983832" y="1077584"/>
            <a:ext cx="1728192" cy="37804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i, í, y, ý.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709020" y="1455299"/>
            <a:ext cx="5328592" cy="155532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</a:rPr>
              <a:t>Po bezmračném neb - , doprava </a:t>
            </a:r>
            <a:r>
              <a:rPr lang="cs-CZ" sz="1200" dirty="0" err="1" smtClean="0">
                <a:solidFill>
                  <a:schemeClr val="tx1"/>
                </a:solidFill>
              </a:rPr>
              <a:t>letadl</a:t>
            </a:r>
            <a:r>
              <a:rPr lang="cs-CZ" sz="1200" dirty="0" smtClean="0">
                <a:solidFill>
                  <a:schemeClr val="tx1"/>
                </a:solidFill>
              </a:rPr>
              <a:t> - , cesta údol – m, mezi ozubenými kol - , mít na </a:t>
            </a:r>
            <a:r>
              <a:rPr lang="cs-CZ" sz="1200" dirty="0" err="1" smtClean="0">
                <a:solidFill>
                  <a:schemeClr val="tx1"/>
                </a:solidFill>
              </a:rPr>
              <a:t>svědom</a:t>
            </a:r>
            <a:r>
              <a:rPr lang="cs-CZ" sz="1200" dirty="0" smtClean="0">
                <a:solidFill>
                  <a:schemeClr val="tx1"/>
                </a:solidFill>
              </a:rPr>
              <a:t> - , pod </a:t>
            </a:r>
            <a:r>
              <a:rPr lang="cs-CZ" sz="1200" dirty="0" err="1" smtClean="0">
                <a:solidFill>
                  <a:schemeClr val="tx1"/>
                </a:solidFill>
              </a:rPr>
              <a:t>chodidl</a:t>
            </a:r>
            <a:r>
              <a:rPr lang="cs-CZ" sz="1200" dirty="0" smtClean="0">
                <a:solidFill>
                  <a:schemeClr val="tx1"/>
                </a:solidFill>
              </a:rPr>
              <a:t> - , na vaše zdrav - , v našem </a:t>
            </a:r>
            <a:r>
              <a:rPr lang="cs-CZ" sz="1200" dirty="0" err="1" smtClean="0">
                <a:solidFill>
                  <a:schemeClr val="tx1"/>
                </a:solidFill>
              </a:rPr>
              <a:t>podneb</a:t>
            </a:r>
            <a:r>
              <a:rPr lang="cs-CZ" sz="1200" dirty="0" smtClean="0">
                <a:solidFill>
                  <a:schemeClr val="tx1"/>
                </a:solidFill>
              </a:rPr>
              <a:t> - , kazeta s </a:t>
            </a:r>
            <a:r>
              <a:rPr lang="cs-CZ" sz="1200" dirty="0" err="1" smtClean="0">
                <a:solidFill>
                  <a:schemeClr val="tx1"/>
                </a:solidFill>
              </a:rPr>
              <a:t>mýdl</a:t>
            </a:r>
            <a:r>
              <a:rPr lang="cs-CZ" sz="1200" dirty="0" smtClean="0">
                <a:solidFill>
                  <a:schemeClr val="tx1"/>
                </a:solidFill>
              </a:rPr>
              <a:t> - , sklizeň obil - , na žitném </a:t>
            </a:r>
            <a:r>
              <a:rPr lang="cs-CZ" sz="1200" dirty="0" err="1" smtClean="0">
                <a:solidFill>
                  <a:schemeClr val="tx1"/>
                </a:solidFill>
              </a:rPr>
              <a:t>pol</a:t>
            </a:r>
            <a:r>
              <a:rPr lang="cs-CZ" sz="1200" dirty="0" smtClean="0">
                <a:solidFill>
                  <a:schemeClr val="tx1"/>
                </a:solidFill>
              </a:rPr>
              <a:t> - ,lívance s </a:t>
            </a:r>
            <a:r>
              <a:rPr lang="cs-CZ" sz="1200" dirty="0" err="1" smtClean="0">
                <a:solidFill>
                  <a:schemeClr val="tx1"/>
                </a:solidFill>
              </a:rPr>
              <a:t>povidl</a:t>
            </a:r>
            <a:r>
              <a:rPr lang="cs-CZ" sz="1200" dirty="0" smtClean="0">
                <a:solidFill>
                  <a:schemeClr val="tx1"/>
                </a:solidFill>
              </a:rPr>
              <a:t> - , v </a:t>
            </a:r>
            <a:r>
              <a:rPr lang="cs-CZ" sz="1200" dirty="0">
                <a:solidFill>
                  <a:schemeClr val="tx1"/>
                </a:solidFill>
              </a:rPr>
              <a:t>p</a:t>
            </a:r>
            <a:r>
              <a:rPr lang="cs-CZ" sz="1200" dirty="0" smtClean="0">
                <a:solidFill>
                  <a:schemeClr val="tx1"/>
                </a:solidFill>
              </a:rPr>
              <a:t>ražském Podol - , označit čísl - , na </a:t>
            </a:r>
            <a:r>
              <a:rPr lang="cs-CZ" sz="1200" dirty="0" err="1" smtClean="0">
                <a:solidFill>
                  <a:schemeClr val="tx1"/>
                </a:solidFill>
              </a:rPr>
              <a:t>pomez</a:t>
            </a:r>
            <a:r>
              <a:rPr lang="cs-CZ" sz="1200" dirty="0" smtClean="0">
                <a:solidFill>
                  <a:schemeClr val="tx1"/>
                </a:solidFill>
              </a:rPr>
              <a:t> -  Čech.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232960"/>
            <a:ext cx="1296144" cy="6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7854"/>
            <a:ext cx="12668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3562"/>
            <a:ext cx="1656184" cy="80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36" y="583053"/>
            <a:ext cx="1460351" cy="9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69889"/>
            <a:ext cx="8208912" cy="405013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Pětiminutovky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ZŠ – Český jazyk –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4.třída,V.Matzenauerová(Fragment)</a:t>
            </a: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http://aa.ecn.cz/img_upload/c7b858a933eb8b04267cfb6c891ce453/Kladruby_plynojem.jpg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http://www.trekshop.cz/img/mikroskop-bresser-biotar-junior-50-1200x.jpeg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http://www.rspb.org.uk/images/cache/capercaillie_300_tcm9-139739_v2.jpg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http://www.priroda.cz/clanky/foto/sysel1.jpg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http://www.svet-bydleni.cz/Files/Backup/p%C5%A1tros.jpg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http://motyli.kolas.cz/mikrolep/velke/08328002.jpg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http://www.biolib.cz/IMG/GAL/BIG/15998.jpg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http://kocky.vyrobce.cz/fotky/levhart.jpg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http://www.naturephoto.cz/img/fotobanka/11-2005-0834.jpg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http://www.skotsko2003.kvalitne.cz/londyn/holub.jpg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http://brousenidrahokamu.wbs.cz/nove_sutry1.jpg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http://botanika.bf.jcu.cz/materials/photogallery-pictures/Tilia_platyphyllos.jpg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http://www.naturfoto.cz/fotografie/ptaci/koroptev-polni-15215.jpg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http://botany.cz/foto/leucojumvernumherb1.jpg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http://www.dreviny-okrasne.cz/foto/jehlicnany/abi_low.jpg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http://leccos.com/pics/pic/jedle.jpg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http://botanika.wendys.cz/kytky/</a:t>
            </a:r>
            <a:r>
              <a:rPr lang="cs-CZ" sz="11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prew.php</a:t>
            </a:r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?../foto/O59.jpg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http://www.vltava2000.cz/shops/5838/images-goods/070322_01.jpg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http://www.weicon.cz/obrazky-produktu/ozubena-kola.jpg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http://upload.wikimedia.org/wikipedia/commons/7/79/Ear_of_rye.jpg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cs-CZ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www.klenoty-hlavac.cz/image/cache/data/vl%C3%A1hov%C3%A1/detske_hodiny/hf-61-1-detske-bateriove-nastenne-hodiny-jvd-basic-quartz-s-kyvadlem-163-500x500.jpg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Obrázky z databáze klipart</a:t>
            </a:r>
          </a:p>
          <a:p>
            <a:endParaRPr lang="cs-CZ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02" y="492835"/>
            <a:ext cx="4457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118.9 Použité zdroje, citace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1247</Words>
  <Application>Microsoft Office PowerPoint</Application>
  <PresentationFormat>Předvádění na obrazovce (16:9)</PresentationFormat>
  <Paragraphs>130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118.1 Procvičení a příklady –                KONCOVKY       PODSTATNÝCH JMEN                                                                            RODU MUŽSKÉHO </vt:lpstr>
      <vt:lpstr>118.2 Procvičení a příklady -                 KONCOVKY        PODSTATNÝCH JMEN          RODU MUŽSKÉHO</vt:lpstr>
      <vt:lpstr>118.3 Procvičení a příklady-                 KONCOVKY        PODSTATNÝCH JMEN           RODU MUŽSKÉHO                  </vt:lpstr>
      <vt:lpstr>118.4 Procvičování a příklady –                 KONCOVKY        PODSTATNÝCH JMEN           RODU ŽENSKÉHO </vt:lpstr>
      <vt:lpstr>118.5 Procvičení a příklady – KONCOVKY  PODSTATNÝCH JMEN RODU ŽENSKÉHO </vt:lpstr>
      <vt:lpstr>118.6 Procvičování a příklady –                 KONCOVKY       PODSTATNÝCH JMEN           RODU ŽENSKÉHO </vt:lpstr>
      <vt:lpstr>118.7 Procvičení a příklady –                 KONCOVKY     PODSTATNÝCH JMEN         RODU ŽENSKÉHO                                                         </vt:lpstr>
      <vt:lpstr>118.8 Procvičení a příklady –                  KONCOVKY        PODSTATNÝCH JMEN           RODU STŘEDNÍHO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238</cp:revision>
  <dcterms:created xsi:type="dcterms:W3CDTF">2010-10-18T18:21:56Z</dcterms:created>
  <dcterms:modified xsi:type="dcterms:W3CDTF">2012-03-04T20:18:14Z</dcterms:modified>
</cp:coreProperties>
</file>