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7"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99CC00"/>
    <a:srgbClr val="FFFF99"/>
    <a:srgbClr val="FFFF00"/>
    <a:srgbClr val="81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510" y="18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4.3.2012</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37676302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4.3.2012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7362121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r>
              <a:rPr lang="cs-CZ" dirty="0" smtClean="0"/>
              <a:t>Víte, kdo</a:t>
            </a:r>
            <a:r>
              <a:rPr lang="cs-CZ" baseline="0" dirty="0" smtClean="0"/>
              <a:t> způsobuje angínu, chřipku, nebo neštovice?</a:t>
            </a:r>
          </a:p>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4.3.2012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4.3.2012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4.3.2012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4.3.2012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4.3.2012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4.3.2012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4.3.2012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4.3.2012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4.3.2012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4.3.2012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4.3.2012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33"/>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4.3.2012</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hyperlink" Target="http://im.novinky.cz/676/256763-original1-7xg1f.jpg" TargetMode="External"/><Relationship Id="rId13" Type="http://schemas.openxmlformats.org/officeDocument/2006/relationships/hyperlink" Target="http://upload.wikimedia.org/wikipedia/commons/thumb/e/e3/Mustela_nivalis_-British_Wildlife_Centre-4.jpg/260px-Mustela_nivalis_-British_Wildlife_Centre-4.jpg" TargetMode="External"/><Relationship Id="rId18" Type="http://schemas.openxmlformats.org/officeDocument/2006/relationships/hyperlink" Target="http://www.mazur.cz/data/usr_001_sluzby/beleni_004.jpg" TargetMode="External"/><Relationship Id="rId3" Type="http://schemas.openxmlformats.org/officeDocument/2006/relationships/hyperlink" Target="http://nd01.jxs.cz/942/132/91cb4de12d_14781443_o2.jpg" TargetMode="External"/><Relationship Id="rId7" Type="http://schemas.openxmlformats.org/officeDocument/2006/relationships/hyperlink" Target="http://pikur.net/images/Mach_a_sebestova_k_tabuli.jpg" TargetMode="External"/><Relationship Id="rId12" Type="http://schemas.openxmlformats.org/officeDocument/2006/relationships/hyperlink" Target="http://nd03.jxs.cz/152/608/45596cb471_64128547_o2.jpg" TargetMode="External"/><Relationship Id="rId17" Type="http://schemas.openxmlformats.org/officeDocument/2006/relationships/hyperlink" Target="http://www.centuryoakminis.com/images/08FoalCOSerendipity.jpg" TargetMode="External"/><Relationship Id="rId2" Type="http://schemas.openxmlformats.org/officeDocument/2006/relationships/hyperlink" Target="http://nd04.jxs.cz/543/665/f764ec75b5_75974112_o2.jpg" TargetMode="External"/><Relationship Id="rId16" Type="http://schemas.openxmlformats.org/officeDocument/2006/relationships/hyperlink" Target="http://www.borovice.cz/image/16586/pohadkovy-hrad-a-zamek-stare-hrady-u-jicina.jpg" TargetMode="External"/><Relationship Id="rId1" Type="http://schemas.openxmlformats.org/officeDocument/2006/relationships/slideLayout" Target="../slideLayouts/slideLayout7.xml"/><Relationship Id="rId6" Type="http://schemas.openxmlformats.org/officeDocument/2006/relationships/hyperlink" Target="http://img1.ceskatelevize.cz/program/nadtitul/vecernicek/gfx/mach-a-sebestova.gif" TargetMode="External"/><Relationship Id="rId11" Type="http://schemas.openxmlformats.org/officeDocument/2006/relationships/hyperlink" Target="http://files.roubena-chalupa.cz/200000157-09a680aa0f/26356.jpg" TargetMode="External"/><Relationship Id="rId5" Type="http://schemas.openxmlformats.org/officeDocument/2006/relationships/hyperlink" Target="http://www.npkk.cz/csk/info_sluz/Slovnik-7.jpg" TargetMode="External"/><Relationship Id="rId15" Type="http://schemas.openxmlformats.org/officeDocument/2006/relationships/hyperlink" Target="http://t2.gstatic.com/images?q=tbn:ANd9GcTUmYGXuTzN866IGnT8coDtqw9Z4p89kwBlgvkxQJDUtyN7QWk0nA" TargetMode="External"/><Relationship Id="rId10" Type="http://schemas.openxmlformats.org/officeDocument/2006/relationships/hyperlink" Target="http://www.predskolaci.cz/wp-content/uploads/2009/05/loupeznik.jpg" TargetMode="External"/><Relationship Id="rId19" Type="http://schemas.openxmlformats.org/officeDocument/2006/relationships/hyperlink" Target="http://i.iinfo.cz/images/397/osklive-zuby-1.jpg" TargetMode="External"/><Relationship Id="rId4" Type="http://schemas.openxmlformats.org/officeDocument/2006/relationships/hyperlink" Target="http://www.mapsofworld.com/custom-maps/images/World-Atlas1.jpg" TargetMode="External"/><Relationship Id="rId9" Type="http://schemas.openxmlformats.org/officeDocument/2006/relationships/hyperlink" Target="http://upload.wikimedia.org/wikipedia/commons/e/e9/Divadlo_D%C4%9B%C4%8D%C3%ADn_1.jpg" TargetMode="External"/><Relationship Id="rId14" Type="http://schemas.openxmlformats.org/officeDocument/2006/relationships/hyperlink" Target="http://vyzla.wbs.cz/Vselico/Prechadzky_a_postoje_jesen_2008_12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2"/>
            <a:ext cx="4283968" cy="855171"/>
          </a:xfrm>
        </p:spPr>
        <p:txBody>
          <a:bodyPr anchor="t">
            <a:noAutofit/>
          </a:bodyPr>
          <a:lstStyle/>
          <a:p>
            <a:pPr algn="l"/>
            <a:r>
              <a:rPr lang="cs-CZ" sz="2500" b="1" dirty="0" smtClean="0">
                <a:latin typeface="Times New Roman" pitchFamily="18" charset="0"/>
                <a:cs typeface="Times New Roman" pitchFamily="18" charset="0"/>
              </a:rPr>
              <a:t>116.1  Procvičení a příklady – </a:t>
            </a:r>
            <a:br>
              <a:rPr lang="cs-CZ" sz="2500" b="1" dirty="0" smtClean="0">
                <a:latin typeface="Times New Roman" pitchFamily="18" charset="0"/>
                <a:cs typeface="Times New Roman" pitchFamily="18" charset="0"/>
              </a:rPr>
            </a:br>
            <a:r>
              <a:rPr lang="cs-CZ" sz="2500" b="1" dirty="0">
                <a:latin typeface="Times New Roman" pitchFamily="18" charset="0"/>
                <a:cs typeface="Times New Roman" pitchFamily="18" charset="0"/>
              </a:rPr>
              <a:t> </a:t>
            </a:r>
            <a:r>
              <a:rPr lang="cs-CZ" sz="2500" b="1" dirty="0" smtClean="0">
                <a:latin typeface="Times New Roman" pitchFamily="18" charset="0"/>
                <a:cs typeface="Times New Roman" pitchFamily="18" charset="0"/>
              </a:rPr>
              <a:t>           SLOVNÍ DRUHY</a:t>
            </a:r>
            <a:br>
              <a:rPr lang="cs-CZ" sz="2500" b="1" dirty="0" smtClean="0">
                <a:latin typeface="Times New Roman" pitchFamily="18" charset="0"/>
                <a:cs typeface="Times New Roman" pitchFamily="18" charset="0"/>
              </a:rPr>
            </a:b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           </a:t>
            </a:r>
          </a:p>
          <a:p>
            <a:endParaRPr lang="cs-CZ" sz="1000" dirty="0">
              <a:latin typeface="Times New Roman" pitchFamily="18" charset="0"/>
              <a:cs typeface="Times New Roman" pitchFamily="18" charset="0"/>
            </a:endParaRPr>
          </a:p>
        </p:txBody>
      </p:sp>
      <p:sp>
        <p:nvSpPr>
          <p:cNvPr id="5" name="TextovéPole 4"/>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Autor:</a:t>
            </a:r>
            <a:r>
              <a:rPr lang="cs-CZ" sz="1200" b="1" dirty="0" smtClean="0">
                <a:solidFill>
                  <a:schemeClr val="accent3">
                    <a:lumMod val="50000"/>
                  </a:schemeClr>
                </a:solidFill>
                <a:latin typeface="Times New Roman" pitchFamily="18" charset="0"/>
                <a:cs typeface="Times New Roman" pitchFamily="18" charset="0"/>
              </a:rPr>
              <a:t> Mgr. Pavlína </a:t>
            </a:r>
            <a:r>
              <a:rPr lang="cs-CZ" sz="1200" b="1" dirty="0" err="1" smtClean="0">
                <a:solidFill>
                  <a:schemeClr val="accent3">
                    <a:lumMod val="50000"/>
                  </a:schemeClr>
                </a:solidFill>
                <a:latin typeface="Times New Roman" pitchFamily="18" charset="0"/>
                <a:cs typeface="Times New Roman" pitchFamily="18" charset="0"/>
              </a:rPr>
              <a:t>Sirová</a:t>
            </a:r>
            <a:endParaRPr lang="cs-CZ" sz="12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pic>
        <p:nvPicPr>
          <p:cNvPr id="6"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121871" y="4527947"/>
            <a:ext cx="3029719" cy="615553"/>
          </a:xfrm>
          <a:prstGeom prst="rect">
            <a:avLst/>
          </a:prstGeom>
          <a:noFill/>
          <a:ln>
            <a:noFill/>
          </a:ln>
        </p:spPr>
      </p:pic>
      <p:sp>
        <p:nvSpPr>
          <p:cNvPr id="14" name="Ovál 13"/>
          <p:cNvSpPr/>
          <p:nvPr/>
        </p:nvSpPr>
        <p:spPr>
          <a:xfrm>
            <a:off x="205458" y="1419622"/>
            <a:ext cx="5158630" cy="648072"/>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Z první básničky vyber podstatná jména označující osoby, z druhé zvířata a ze třetí názvy věcí.</a:t>
            </a:r>
            <a:endParaRPr lang="cs-CZ" sz="1200" b="1" dirty="0">
              <a:solidFill>
                <a:schemeClr val="tx1"/>
              </a:solidFill>
              <a:latin typeface="Times New Roman" pitchFamily="18" charset="0"/>
              <a:cs typeface="Times New Roman" pitchFamily="18" charset="0"/>
            </a:endParaRPr>
          </a:p>
        </p:txBody>
      </p:sp>
      <p:sp>
        <p:nvSpPr>
          <p:cNvPr id="15" name="Ovál 14"/>
          <p:cNvSpPr/>
          <p:nvPr/>
        </p:nvSpPr>
        <p:spPr>
          <a:xfrm>
            <a:off x="1331641" y="1995685"/>
            <a:ext cx="3240359" cy="2448272"/>
          </a:xfrm>
          <a:prstGeom prst="ellipse">
            <a:avLst/>
          </a:prstGeom>
          <a:solidFill>
            <a:schemeClr val="bg1"/>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smtClean="0">
                <a:solidFill>
                  <a:schemeClr val="tx1"/>
                </a:solidFill>
                <a:latin typeface="Times New Roman" pitchFamily="18" charset="0"/>
                <a:cs typeface="Times New Roman" pitchFamily="18" charset="0"/>
              </a:rPr>
              <a:t>Mnohem víc než druhou třídu</a:t>
            </a:r>
          </a:p>
          <a:p>
            <a:r>
              <a:rPr lang="cs-CZ" sz="1400" dirty="0">
                <a:solidFill>
                  <a:schemeClr val="tx1"/>
                </a:solidFill>
                <a:latin typeface="Times New Roman" pitchFamily="18" charset="0"/>
                <a:cs typeface="Times New Roman" pitchFamily="18" charset="0"/>
              </a:rPr>
              <a:t>m</a:t>
            </a:r>
            <a:r>
              <a:rPr lang="cs-CZ" sz="1400" dirty="0" smtClean="0">
                <a:solidFill>
                  <a:schemeClr val="tx1"/>
                </a:solidFill>
                <a:latin typeface="Times New Roman" pitchFamily="18" charset="0"/>
                <a:cs typeface="Times New Roman" pitchFamily="18" charset="0"/>
              </a:rPr>
              <a:t>á Lukáš rád hezkou Lídu.</a:t>
            </a:r>
          </a:p>
          <a:p>
            <a:r>
              <a:rPr lang="cs-CZ" sz="1400" dirty="0" smtClean="0">
                <a:solidFill>
                  <a:schemeClr val="tx1"/>
                </a:solidFill>
                <a:latin typeface="Times New Roman" pitchFamily="18" charset="0"/>
                <a:cs typeface="Times New Roman" pitchFamily="18" charset="0"/>
              </a:rPr>
              <a:t>Láska je to veliká.</a:t>
            </a:r>
          </a:p>
          <a:p>
            <a:r>
              <a:rPr lang="cs-CZ" sz="1400" dirty="0" smtClean="0">
                <a:solidFill>
                  <a:schemeClr val="tx1"/>
                </a:solidFill>
                <a:latin typeface="Times New Roman" pitchFamily="18" charset="0"/>
                <a:cs typeface="Times New Roman" pitchFamily="18" charset="0"/>
              </a:rPr>
              <a:t>Každý den jí nosí dárky,</a:t>
            </a:r>
          </a:p>
          <a:p>
            <a:r>
              <a:rPr lang="cs-CZ" sz="1400" dirty="0">
                <a:solidFill>
                  <a:schemeClr val="tx1"/>
                </a:solidFill>
                <a:latin typeface="Times New Roman" pitchFamily="18" charset="0"/>
                <a:cs typeface="Times New Roman" pitchFamily="18" charset="0"/>
              </a:rPr>
              <a:t>h</a:t>
            </a:r>
            <a:r>
              <a:rPr lang="cs-CZ" sz="1400" dirty="0" smtClean="0">
                <a:solidFill>
                  <a:schemeClr val="tx1"/>
                </a:solidFill>
                <a:latin typeface="Times New Roman" pitchFamily="18" charset="0"/>
                <a:cs typeface="Times New Roman" pitchFamily="18" charset="0"/>
              </a:rPr>
              <a:t>lavně tlačenku a párky,</a:t>
            </a:r>
          </a:p>
          <a:p>
            <a:r>
              <a:rPr lang="cs-CZ" sz="1400" dirty="0">
                <a:solidFill>
                  <a:schemeClr val="tx1"/>
                </a:solidFill>
                <a:latin typeface="Times New Roman" pitchFamily="18" charset="0"/>
                <a:cs typeface="Times New Roman" pitchFamily="18" charset="0"/>
              </a:rPr>
              <a:t>v</a:t>
            </a:r>
            <a:r>
              <a:rPr lang="cs-CZ" sz="1400" dirty="0" smtClean="0">
                <a:solidFill>
                  <a:schemeClr val="tx1"/>
                </a:solidFill>
                <a:latin typeface="Times New Roman" pitchFamily="18" charset="0"/>
                <a:cs typeface="Times New Roman" pitchFamily="18" charset="0"/>
              </a:rPr>
              <a:t>ždyť má tátu řezníka.</a:t>
            </a:r>
          </a:p>
          <a:p>
            <a:r>
              <a:rPr lang="cs-CZ" sz="900" dirty="0">
                <a:solidFill>
                  <a:schemeClr val="tx1"/>
                </a:solidFill>
                <a:latin typeface="Times New Roman" pitchFamily="18" charset="0"/>
                <a:cs typeface="Times New Roman" pitchFamily="18" charset="0"/>
              </a:rPr>
              <a:t> </a:t>
            </a:r>
            <a:r>
              <a:rPr lang="cs-CZ" sz="900" dirty="0" smtClean="0">
                <a:solidFill>
                  <a:schemeClr val="tx1"/>
                </a:solidFill>
                <a:latin typeface="Times New Roman" pitchFamily="18" charset="0"/>
                <a:cs typeface="Times New Roman" pitchFamily="18" charset="0"/>
              </a:rPr>
              <a:t>                                         (Jiří Havel)</a:t>
            </a:r>
            <a:endParaRPr lang="cs-CZ" sz="900" dirty="0">
              <a:solidFill>
                <a:schemeClr val="tx1"/>
              </a:solidFill>
              <a:latin typeface="Times New Roman" pitchFamily="18" charset="0"/>
              <a:cs typeface="Times New Roman" pitchFamily="18" charset="0"/>
            </a:endParaRPr>
          </a:p>
        </p:txBody>
      </p:sp>
      <p:sp>
        <p:nvSpPr>
          <p:cNvPr id="3" name="Ovál 2"/>
          <p:cNvSpPr/>
          <p:nvPr/>
        </p:nvSpPr>
        <p:spPr>
          <a:xfrm>
            <a:off x="6588224" y="688232"/>
            <a:ext cx="2368302" cy="2664296"/>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smtClean="0">
                <a:solidFill>
                  <a:schemeClr val="tx1"/>
                </a:solidFill>
                <a:latin typeface="Times New Roman" pitchFamily="18" charset="0"/>
                <a:cs typeface="Times New Roman" pitchFamily="18" charset="0"/>
              </a:rPr>
              <a:t>Bez letenky, </a:t>
            </a:r>
          </a:p>
          <a:p>
            <a:r>
              <a:rPr lang="cs-CZ" sz="1400" dirty="0">
                <a:solidFill>
                  <a:schemeClr val="tx1"/>
                </a:solidFill>
                <a:latin typeface="Times New Roman" pitchFamily="18" charset="0"/>
                <a:cs typeface="Times New Roman" pitchFamily="18" charset="0"/>
              </a:rPr>
              <a:t>b</a:t>
            </a:r>
            <a:r>
              <a:rPr lang="cs-CZ" sz="1400" dirty="0" smtClean="0">
                <a:solidFill>
                  <a:schemeClr val="tx1"/>
                </a:solidFill>
                <a:latin typeface="Times New Roman" pitchFamily="18" charset="0"/>
                <a:cs typeface="Times New Roman" pitchFamily="18" charset="0"/>
              </a:rPr>
              <a:t>ez pasu</a:t>
            </a:r>
          </a:p>
          <a:p>
            <a:r>
              <a:rPr lang="cs-CZ" sz="1400" dirty="0">
                <a:solidFill>
                  <a:schemeClr val="tx1"/>
                </a:solidFill>
                <a:latin typeface="Times New Roman" pitchFamily="18" charset="0"/>
                <a:cs typeface="Times New Roman" pitchFamily="18" charset="0"/>
              </a:rPr>
              <a:t>c</a:t>
            </a:r>
            <a:r>
              <a:rPr lang="cs-CZ" sz="1400" dirty="0" smtClean="0">
                <a:solidFill>
                  <a:schemeClr val="tx1"/>
                </a:solidFill>
                <a:latin typeface="Times New Roman" pitchFamily="18" charset="0"/>
                <a:cs typeface="Times New Roman" pitchFamily="18" charset="0"/>
              </a:rPr>
              <a:t>estuji jen</a:t>
            </a:r>
          </a:p>
          <a:p>
            <a:r>
              <a:rPr lang="cs-CZ" sz="1400" dirty="0" smtClean="0">
                <a:solidFill>
                  <a:schemeClr val="tx1"/>
                </a:solidFill>
                <a:latin typeface="Times New Roman" pitchFamily="18" charset="0"/>
                <a:cs typeface="Times New Roman" pitchFamily="18" charset="0"/>
              </a:rPr>
              <a:t>v atlasu.</a:t>
            </a:r>
          </a:p>
          <a:p>
            <a:r>
              <a:rPr lang="cs-CZ" sz="1400" dirty="0" smtClean="0">
                <a:solidFill>
                  <a:schemeClr val="tx1"/>
                </a:solidFill>
                <a:latin typeface="Times New Roman" pitchFamily="18" charset="0"/>
                <a:cs typeface="Times New Roman" pitchFamily="18" charset="0"/>
              </a:rPr>
              <a:t>Procestuji celý svět -</a:t>
            </a:r>
          </a:p>
          <a:p>
            <a:r>
              <a:rPr lang="cs-CZ" sz="1400" dirty="0">
                <a:solidFill>
                  <a:schemeClr val="tx1"/>
                </a:solidFill>
                <a:latin typeface="Times New Roman" pitchFamily="18" charset="0"/>
                <a:cs typeface="Times New Roman" pitchFamily="18" charset="0"/>
              </a:rPr>
              <a:t>s</a:t>
            </a:r>
            <a:r>
              <a:rPr lang="cs-CZ" sz="1400" dirty="0" smtClean="0">
                <a:solidFill>
                  <a:schemeClr val="tx1"/>
                </a:solidFill>
                <a:latin typeface="Times New Roman" pitchFamily="18" charset="0"/>
                <a:cs typeface="Times New Roman" pitchFamily="18" charset="0"/>
              </a:rPr>
              <a:t>klapnu atlas</a:t>
            </a:r>
          </a:p>
          <a:p>
            <a:r>
              <a:rPr lang="cs-CZ" sz="1400" dirty="0">
                <a:solidFill>
                  <a:schemeClr val="tx1"/>
                </a:solidFill>
                <a:latin typeface="Times New Roman" pitchFamily="18" charset="0"/>
                <a:cs typeface="Times New Roman" pitchFamily="18" charset="0"/>
              </a:rPr>
              <a:t>a</a:t>
            </a:r>
            <a:r>
              <a:rPr lang="cs-CZ" sz="1400" dirty="0" smtClean="0">
                <a:solidFill>
                  <a:schemeClr val="tx1"/>
                </a:solidFill>
                <a:latin typeface="Times New Roman" pitchFamily="18" charset="0"/>
                <a:cs typeface="Times New Roman" pitchFamily="18" charset="0"/>
              </a:rPr>
              <a:t> jsem zpět.</a:t>
            </a:r>
          </a:p>
          <a:p>
            <a:r>
              <a:rPr lang="cs-CZ" sz="1400" dirty="0">
                <a:solidFill>
                  <a:schemeClr val="tx1"/>
                </a:solidFill>
                <a:latin typeface="Times New Roman" pitchFamily="18" charset="0"/>
                <a:cs typeface="Times New Roman" pitchFamily="18" charset="0"/>
              </a:rPr>
              <a:t> </a:t>
            </a:r>
            <a:r>
              <a:rPr lang="cs-CZ" sz="1400" dirty="0" smtClean="0">
                <a:solidFill>
                  <a:schemeClr val="tx1"/>
                </a:solidFill>
                <a:latin typeface="Times New Roman" pitchFamily="18" charset="0"/>
                <a:cs typeface="Times New Roman" pitchFamily="18" charset="0"/>
              </a:rPr>
              <a:t>                 </a:t>
            </a:r>
            <a:r>
              <a:rPr lang="cs-CZ" sz="900" dirty="0" smtClean="0">
                <a:solidFill>
                  <a:schemeClr val="tx1"/>
                </a:solidFill>
                <a:latin typeface="Times New Roman" pitchFamily="18" charset="0"/>
                <a:cs typeface="Times New Roman" pitchFamily="18" charset="0"/>
              </a:rPr>
              <a:t>(Karel Kilián)</a:t>
            </a:r>
            <a:endParaRPr lang="cs-CZ" sz="900" dirty="0">
              <a:solidFill>
                <a:schemeClr val="tx1"/>
              </a:solidFill>
              <a:latin typeface="Times New Roman" pitchFamily="18" charset="0"/>
              <a:cs typeface="Times New Roman" pitchFamily="18" charset="0"/>
            </a:endParaRPr>
          </a:p>
        </p:txBody>
      </p:sp>
      <p:sp>
        <p:nvSpPr>
          <p:cNvPr id="4" name="Ovál 3"/>
          <p:cNvSpPr/>
          <p:nvPr/>
        </p:nvSpPr>
        <p:spPr>
          <a:xfrm>
            <a:off x="4189462" y="1923678"/>
            <a:ext cx="2376264" cy="1599865"/>
          </a:xfrm>
          <a:prstGeom prst="ellipse">
            <a:avLst/>
          </a:prstGeom>
          <a:solidFill>
            <a:schemeClr val="bg1"/>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smtClean="0">
                <a:solidFill>
                  <a:schemeClr val="tx1"/>
                </a:solidFill>
                <a:latin typeface="Times New Roman" pitchFamily="18" charset="0"/>
                <a:cs typeface="Times New Roman" pitchFamily="18" charset="0"/>
              </a:rPr>
              <a:t>Krávy mají telátka,</a:t>
            </a:r>
          </a:p>
          <a:p>
            <a:r>
              <a:rPr lang="cs-CZ" sz="1400" dirty="0">
                <a:solidFill>
                  <a:schemeClr val="tx1"/>
                </a:solidFill>
                <a:latin typeface="Times New Roman" pitchFamily="18" charset="0"/>
                <a:cs typeface="Times New Roman" pitchFamily="18" charset="0"/>
              </a:rPr>
              <a:t>k</a:t>
            </a:r>
            <a:r>
              <a:rPr lang="cs-CZ" sz="1400" dirty="0" smtClean="0">
                <a:solidFill>
                  <a:schemeClr val="tx1"/>
                </a:solidFill>
                <a:latin typeface="Times New Roman" pitchFamily="18" charset="0"/>
                <a:cs typeface="Times New Roman" pitchFamily="18" charset="0"/>
              </a:rPr>
              <a:t>lisny mají hříbátka,</a:t>
            </a:r>
          </a:p>
          <a:p>
            <a:r>
              <a:rPr lang="cs-CZ" sz="1400" dirty="0">
                <a:solidFill>
                  <a:schemeClr val="tx1"/>
                </a:solidFill>
                <a:latin typeface="Times New Roman" pitchFamily="18" charset="0"/>
                <a:cs typeface="Times New Roman" pitchFamily="18" charset="0"/>
              </a:rPr>
              <a:t>o</a:t>
            </a:r>
            <a:r>
              <a:rPr lang="cs-CZ" sz="1400" dirty="0" smtClean="0">
                <a:solidFill>
                  <a:schemeClr val="tx1"/>
                </a:solidFill>
                <a:latin typeface="Times New Roman" pitchFamily="18" charset="0"/>
                <a:cs typeface="Times New Roman" pitchFamily="18" charset="0"/>
              </a:rPr>
              <a:t>vce mají jehňátka,</a:t>
            </a:r>
          </a:p>
          <a:p>
            <a:r>
              <a:rPr lang="cs-CZ" sz="1400" dirty="0">
                <a:solidFill>
                  <a:schemeClr val="tx1"/>
                </a:solidFill>
                <a:latin typeface="Times New Roman" pitchFamily="18" charset="0"/>
                <a:cs typeface="Times New Roman" pitchFamily="18" charset="0"/>
              </a:rPr>
              <a:t>k</a:t>
            </a:r>
            <a:r>
              <a:rPr lang="cs-CZ" sz="1400" dirty="0" smtClean="0">
                <a:solidFill>
                  <a:schemeClr val="tx1"/>
                </a:solidFill>
                <a:latin typeface="Times New Roman" pitchFamily="18" charset="0"/>
                <a:cs typeface="Times New Roman" pitchFamily="18" charset="0"/>
              </a:rPr>
              <a:t>ozy mají kůzlátka,</a:t>
            </a:r>
          </a:p>
          <a:p>
            <a:r>
              <a:rPr lang="cs-CZ" sz="1400" dirty="0">
                <a:solidFill>
                  <a:schemeClr val="tx1"/>
                </a:solidFill>
                <a:latin typeface="Times New Roman" pitchFamily="18" charset="0"/>
                <a:cs typeface="Times New Roman" pitchFamily="18" charset="0"/>
              </a:rPr>
              <a:t>h</a:t>
            </a:r>
            <a:r>
              <a:rPr lang="cs-CZ" sz="1400" dirty="0" smtClean="0">
                <a:solidFill>
                  <a:schemeClr val="tx1"/>
                </a:solidFill>
                <a:latin typeface="Times New Roman" pitchFamily="18" charset="0"/>
                <a:cs typeface="Times New Roman" pitchFamily="18" charset="0"/>
              </a:rPr>
              <a:t>usy mají housátka.</a:t>
            </a:r>
          </a:p>
          <a:p>
            <a:r>
              <a:rPr lang="cs-CZ" sz="900" dirty="0" smtClean="0">
                <a:solidFill>
                  <a:schemeClr val="tx1"/>
                </a:solidFill>
                <a:latin typeface="Times New Roman" pitchFamily="18" charset="0"/>
                <a:cs typeface="Times New Roman" pitchFamily="18" charset="0"/>
              </a:rPr>
              <a:t>                              (Jiří Žáček)</a:t>
            </a:r>
            <a:endParaRPr lang="cs-CZ" sz="900" dirty="0">
              <a:solidFill>
                <a:schemeClr val="tx1"/>
              </a:solidFill>
              <a:latin typeface="Times New Roman" pitchFamily="18" charset="0"/>
              <a:cs typeface="Times New Roman" pitchFamily="18" charset="0"/>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6406" y="2947480"/>
            <a:ext cx="1080120" cy="1152126"/>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002" y="3219821"/>
            <a:ext cx="1078260" cy="1107952"/>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467544" y="2947480"/>
            <a:ext cx="1224136" cy="1208446"/>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4"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116.10  Anotace</a:t>
            </a:r>
            <a:endParaRPr lang="cs-CZ" sz="2500" b="1" dirty="0">
              <a:latin typeface="Times New Roman" pitchFamily="18" charset="0"/>
              <a:cs typeface="Times New Roman" pitchFamily="18"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958621906"/>
              </p:ext>
            </p:extLst>
          </p:nvPr>
        </p:nvGraphicFramePr>
        <p:xfrm>
          <a:off x="1043608" y="1275606"/>
          <a:ext cx="7272808" cy="3249978"/>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 </a:t>
                      </a:r>
                      <a:r>
                        <a:rPr lang="cs-CZ" dirty="0" err="1" smtClean="0">
                          <a:latin typeface="Times New Roman" pitchFamily="18" charset="0"/>
                          <a:cs typeface="Times New Roman" pitchFamily="18" charset="0"/>
                        </a:rPr>
                        <a:t>Sirová</a:t>
                      </a:r>
                      <a:r>
                        <a:rPr lang="cs-CZ" dirty="0" smtClean="0">
                          <a:latin typeface="Times New Roman" pitchFamily="18" charset="0"/>
                          <a:cs typeface="Times New Roman" pitchFamily="18" charset="0"/>
                        </a:rPr>
                        <a:t> Pavlína</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r>
                        <a:rPr lang="cs-CZ" smtClean="0">
                          <a:latin typeface="Times New Roman" pitchFamily="18" charset="0"/>
                          <a:cs typeface="Times New Roman" pitchFamily="18" charset="0"/>
                        </a:rPr>
                        <a:t>07 – 11/2011</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3. – 5. 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smtClean="0">
                          <a:latin typeface="Times New Roman" pitchFamily="18" charset="0"/>
                          <a:cs typeface="Times New Roman" pitchFamily="18" charset="0"/>
                        </a:rPr>
                        <a:t>Slovní druhy - podstatná </a:t>
                      </a:r>
                      <a:r>
                        <a:rPr lang="cs-CZ" dirty="0" smtClean="0">
                          <a:latin typeface="Times New Roman" pitchFamily="18" charset="0"/>
                          <a:cs typeface="Times New Roman" pitchFamily="18" charset="0"/>
                        </a:rPr>
                        <a:t>jména, přídavná jména, zájmena, číslovky</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a:t>
                      </a:r>
                      <a:r>
                        <a:rPr lang="cs-CZ" baseline="0" dirty="0" smtClean="0">
                          <a:latin typeface="Times New Roman" pitchFamily="18" charset="0"/>
                          <a:cs typeface="Times New Roman" pitchFamily="18" charset="0"/>
                        </a:rPr>
                        <a:t> popisuje procvičení a příklady na slovní druhy</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50121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411510"/>
            <a:ext cx="4067944" cy="936104"/>
          </a:xfrm>
        </p:spPr>
        <p:txBody>
          <a:bodyPr anchor="t">
            <a:noAutofit/>
          </a:bodyPr>
          <a:lstStyle/>
          <a:p>
            <a:pPr algn="l"/>
            <a:r>
              <a:rPr lang="cs-CZ" sz="2500" b="1" dirty="0" smtClean="0">
                <a:latin typeface="Times New Roman" pitchFamily="18" charset="0"/>
                <a:cs typeface="Times New Roman" pitchFamily="18" charset="0"/>
              </a:rPr>
              <a:t>116.2 Procvičení a příklady -</a:t>
            </a:r>
            <a:br>
              <a:rPr lang="cs-CZ" sz="2500" b="1" dirty="0" smtClean="0">
                <a:latin typeface="Times New Roman" pitchFamily="18" charset="0"/>
                <a:cs typeface="Times New Roman" pitchFamily="18" charset="0"/>
              </a:rPr>
            </a:br>
            <a:r>
              <a:rPr lang="cs-CZ" sz="2500" b="1" dirty="0" smtClean="0">
                <a:latin typeface="Times New Roman" pitchFamily="18" charset="0"/>
                <a:cs typeface="Times New Roman" pitchFamily="18" charset="0"/>
              </a:rPr>
              <a:t>            SLOVNÍ DRUHY</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   </a:t>
            </a:r>
          </a:p>
          <a:p>
            <a:endParaRPr lang="cs-CZ" sz="1000" dirty="0">
              <a:latin typeface="Times New Roman" pitchFamily="18" charset="0"/>
              <a:cs typeface="Times New Roman" pitchFamily="18" charset="0"/>
            </a:endParaRPr>
          </a:p>
        </p:txBody>
      </p:sp>
      <p:sp>
        <p:nvSpPr>
          <p:cNvPr id="4" name="Ovál 3"/>
          <p:cNvSpPr/>
          <p:nvPr/>
        </p:nvSpPr>
        <p:spPr>
          <a:xfrm>
            <a:off x="323528" y="1419622"/>
            <a:ext cx="1296143" cy="792088"/>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Podtrhni podstatná jména.</a:t>
            </a:r>
          </a:p>
          <a:p>
            <a:endParaRPr lang="cs-CZ" sz="1200" b="1" dirty="0">
              <a:solidFill>
                <a:schemeClr val="tx1"/>
              </a:solidFill>
              <a:latin typeface="Times New Roman" pitchFamily="18" charset="0"/>
              <a:cs typeface="Times New Roman" pitchFamily="18" charset="0"/>
            </a:endParaRPr>
          </a:p>
        </p:txBody>
      </p:sp>
      <p:sp>
        <p:nvSpPr>
          <p:cNvPr id="7" name="Ovál 6"/>
          <p:cNvSpPr/>
          <p:nvPr/>
        </p:nvSpPr>
        <p:spPr>
          <a:xfrm>
            <a:off x="552897" y="1635646"/>
            <a:ext cx="4307135" cy="3312368"/>
          </a:xfrm>
          <a:prstGeom prst="ellipse">
            <a:avLst/>
          </a:prstGeom>
          <a:solidFill>
            <a:schemeClr val="bg1"/>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smtClean="0">
                <a:solidFill>
                  <a:schemeClr val="tx1"/>
                </a:solidFill>
                <a:latin typeface="Times New Roman" pitchFamily="18" charset="0"/>
                <a:cs typeface="Times New Roman" pitchFamily="18" charset="0"/>
              </a:rPr>
              <a:t>Jenomže Jonatán byl s Machem a Šebestovou kamarád a být kamarád, to není legrace, kamarád kamarády jen tak neopustí, a tak Jonatán upaloval za autobusem, až se prášilo, běžel přes všechny možné vesnice, bral zatáčky jako závodník a děti v autobuse zadním oknem mávaly a ukazovaly, že mu drží palce.</a:t>
            </a:r>
          </a:p>
          <a:p>
            <a:r>
              <a:rPr lang="cs-CZ" sz="1400" dirty="0">
                <a:solidFill>
                  <a:schemeClr val="tx1"/>
                </a:solidFill>
                <a:latin typeface="Times New Roman" pitchFamily="18" charset="0"/>
                <a:cs typeface="Times New Roman" pitchFamily="18" charset="0"/>
              </a:rPr>
              <a:t> </a:t>
            </a:r>
            <a:r>
              <a:rPr lang="cs-CZ" sz="1400" dirty="0" smtClean="0">
                <a:solidFill>
                  <a:schemeClr val="tx1"/>
                </a:solidFill>
                <a:latin typeface="Times New Roman" pitchFamily="18" charset="0"/>
                <a:cs typeface="Times New Roman" pitchFamily="18" charset="0"/>
              </a:rPr>
              <a:t>                                                                                (podle Miloše Macourka)</a:t>
            </a:r>
            <a:endParaRPr lang="cs-CZ" sz="1400" dirty="0">
              <a:solidFill>
                <a:schemeClr val="tx1"/>
              </a:solidFill>
              <a:latin typeface="Times New Roman" pitchFamily="18" charset="0"/>
              <a:cs typeface="Times New Roman" pitchFamily="18" charset="0"/>
            </a:endParaRPr>
          </a:p>
        </p:txBody>
      </p:sp>
      <p:sp>
        <p:nvSpPr>
          <p:cNvPr id="6" name="Ovál 5"/>
          <p:cNvSpPr/>
          <p:nvPr/>
        </p:nvSpPr>
        <p:spPr>
          <a:xfrm>
            <a:off x="5292080" y="987574"/>
            <a:ext cx="3528392" cy="3960440"/>
          </a:xfrm>
          <a:prstGeom prst="ellipse">
            <a:avLst/>
          </a:prstGeom>
          <a:solidFill>
            <a:schemeClr val="bg1"/>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Z nabízených slabik sestav co nejvíce podstatných jmen.</a:t>
            </a:r>
          </a:p>
          <a:p>
            <a:pPr algn="ctr"/>
            <a:r>
              <a:rPr lang="cs-CZ" sz="1200" b="1" dirty="0" smtClean="0">
                <a:solidFill>
                  <a:schemeClr val="tx1"/>
                </a:solidFill>
                <a:latin typeface="Times New Roman" pitchFamily="18" charset="0"/>
                <a:cs typeface="Times New Roman" pitchFamily="18" charset="0"/>
              </a:rPr>
              <a:t> NI</a:t>
            </a:r>
          </a:p>
          <a:p>
            <a:pPr algn="ctr"/>
            <a:r>
              <a:rPr lang="cs-CZ" sz="1200" b="1" dirty="0" smtClean="0">
                <a:solidFill>
                  <a:schemeClr val="tx1"/>
                </a:solidFill>
                <a:latin typeface="Times New Roman" pitchFamily="18" charset="0"/>
                <a:cs typeface="Times New Roman" pitchFamily="18" charset="0"/>
              </a:rPr>
              <a:t>KO           NÍK</a:t>
            </a:r>
          </a:p>
          <a:p>
            <a:pPr algn="ctr"/>
            <a:r>
              <a:rPr lang="cs-CZ" sz="1200" b="1" dirty="0">
                <a:solidFill>
                  <a:schemeClr val="tx1"/>
                </a:solidFill>
                <a:latin typeface="Times New Roman" pitchFamily="18" charset="0"/>
                <a:cs typeface="Times New Roman" pitchFamily="18" charset="0"/>
              </a:rPr>
              <a:t> </a:t>
            </a:r>
            <a:r>
              <a:rPr lang="cs-CZ" sz="1200" b="1" dirty="0" smtClean="0">
                <a:solidFill>
                  <a:schemeClr val="tx1"/>
                </a:solidFill>
                <a:latin typeface="Times New Roman" pitchFamily="18" charset="0"/>
                <a:cs typeface="Times New Roman" pitchFamily="18" charset="0"/>
              </a:rPr>
              <a:t>       LÍK       CE</a:t>
            </a:r>
          </a:p>
          <a:p>
            <a:pPr algn="ctr"/>
            <a:r>
              <a:rPr lang="cs-CZ" sz="1200" b="1" dirty="0" smtClean="0">
                <a:solidFill>
                  <a:schemeClr val="tx1"/>
                </a:solidFill>
                <a:latin typeface="Times New Roman" pitchFamily="18" charset="0"/>
                <a:cs typeface="Times New Roman" pitchFamily="18" charset="0"/>
              </a:rPr>
              <a:t>NÍ          KA     PA</a:t>
            </a:r>
          </a:p>
          <a:p>
            <a:pPr algn="ctr"/>
            <a:r>
              <a:rPr lang="cs-CZ" sz="1200" b="1" dirty="0">
                <a:solidFill>
                  <a:schemeClr val="tx1"/>
                </a:solidFill>
                <a:latin typeface="Times New Roman" pitchFamily="18" charset="0"/>
                <a:cs typeface="Times New Roman" pitchFamily="18" charset="0"/>
              </a:rPr>
              <a:t> </a:t>
            </a:r>
            <a:r>
              <a:rPr lang="cs-CZ" sz="1200" b="1" dirty="0" smtClean="0">
                <a:solidFill>
                  <a:schemeClr val="tx1"/>
                </a:solidFill>
                <a:latin typeface="Times New Roman" pitchFamily="18" charset="0"/>
                <a:cs typeface="Times New Roman" pitchFamily="18" charset="0"/>
              </a:rPr>
              <a:t>      STRA     LÍ</a:t>
            </a:r>
          </a:p>
          <a:p>
            <a:pPr algn="ctr"/>
            <a:r>
              <a:rPr lang="cs-CZ" sz="1200" b="1" dirty="0">
                <a:solidFill>
                  <a:schemeClr val="tx1"/>
                </a:solidFill>
                <a:latin typeface="Times New Roman" pitchFamily="18" charset="0"/>
                <a:cs typeface="Times New Roman" pitchFamily="18" charset="0"/>
              </a:rPr>
              <a:t> </a:t>
            </a:r>
            <a:r>
              <a:rPr lang="cs-CZ" sz="1200" b="1" dirty="0" smtClean="0">
                <a:solidFill>
                  <a:schemeClr val="tx1"/>
                </a:solidFill>
                <a:latin typeface="Times New Roman" pitchFamily="18" charset="0"/>
                <a:cs typeface="Times New Roman" pitchFamily="18" charset="0"/>
              </a:rPr>
              <a:t>PÁ     VI           KA</a:t>
            </a:r>
          </a:p>
          <a:p>
            <a:pPr algn="ctr"/>
            <a:r>
              <a:rPr lang="cs-CZ" sz="1200" b="1" dirty="0">
                <a:solidFill>
                  <a:schemeClr val="tx1"/>
                </a:solidFill>
                <a:latin typeface="Times New Roman" pitchFamily="18" charset="0"/>
                <a:cs typeface="Times New Roman" pitchFamily="18" charset="0"/>
              </a:rPr>
              <a:t> </a:t>
            </a:r>
            <a:r>
              <a:rPr lang="cs-CZ" sz="1200" b="1" dirty="0" smtClean="0">
                <a:solidFill>
                  <a:schemeClr val="tx1"/>
                </a:solidFill>
                <a:latin typeface="Times New Roman" pitchFamily="18" charset="0"/>
                <a:cs typeface="Times New Roman" pitchFamily="18" charset="0"/>
              </a:rPr>
              <a:t>       LA      MI</a:t>
            </a:r>
          </a:p>
          <a:p>
            <a:endParaRPr lang="cs-CZ" sz="1200" b="1" dirty="0">
              <a:solidFill>
                <a:schemeClr val="tx1"/>
              </a:solidFill>
              <a:latin typeface="Times New Roman" pitchFamily="18" charset="0"/>
              <a:cs typeface="Times New Roman" pitchFamily="18" charset="0"/>
            </a:endParaRPr>
          </a:p>
          <a:p>
            <a:endParaRPr lang="cs-CZ" sz="1200" b="1" dirty="0" smtClean="0">
              <a:solidFill>
                <a:schemeClr val="tx1"/>
              </a:solidFill>
              <a:latin typeface="Times New Roman" pitchFamily="18" charset="0"/>
              <a:cs typeface="Times New Roman" pitchFamily="18" charset="0"/>
            </a:endParaRPr>
          </a:p>
          <a:p>
            <a:endParaRPr lang="cs-CZ" sz="1200" b="1" dirty="0">
              <a:solidFill>
                <a:schemeClr val="tx1"/>
              </a:solidFill>
              <a:latin typeface="Times New Roman" pitchFamily="18" charset="0"/>
              <a:cs typeface="Times New Roman" pitchFamily="18" charset="0"/>
            </a:endParaRPr>
          </a:p>
          <a:p>
            <a:endParaRPr lang="cs-CZ" sz="1200" b="1" dirty="0" smtClean="0">
              <a:solidFill>
                <a:schemeClr val="tx1"/>
              </a:solidFill>
              <a:latin typeface="Times New Roman" pitchFamily="18" charset="0"/>
              <a:cs typeface="Times New Roman" pitchFamily="18" charset="0"/>
            </a:endParaRPr>
          </a:p>
        </p:txBody>
      </p:sp>
      <p:cxnSp>
        <p:nvCxnSpPr>
          <p:cNvPr id="9" name="Přímá spojnice 8"/>
          <p:cNvCxnSpPr/>
          <p:nvPr/>
        </p:nvCxnSpPr>
        <p:spPr>
          <a:xfrm>
            <a:off x="5544108" y="3723878"/>
            <a:ext cx="30963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p:cNvCxnSpPr/>
          <p:nvPr/>
        </p:nvCxnSpPr>
        <p:spPr>
          <a:xfrm>
            <a:off x="5724128" y="4083918"/>
            <a:ext cx="27363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5940152" y="4443958"/>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5508104" y="3363838"/>
            <a:ext cx="3096344"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059582"/>
            <a:ext cx="1371600" cy="1296144"/>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635868"/>
            <a:ext cx="1584176" cy="933450"/>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27486" y="3939902"/>
            <a:ext cx="2064593" cy="1014586"/>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39492" b="8328"/>
          <a:stretch/>
        </p:blipFill>
        <p:spPr bwMode="auto">
          <a:xfrm>
            <a:off x="107504" y="2666962"/>
            <a:ext cx="1008112" cy="1331987"/>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6120680" cy="783163"/>
          </a:xfrm>
        </p:spPr>
        <p:txBody>
          <a:bodyPr anchor="t">
            <a:normAutofit fontScale="90000"/>
          </a:bodyPr>
          <a:lstStyle/>
          <a:p>
            <a:pPr algn="l"/>
            <a:r>
              <a:rPr lang="cs-CZ" sz="2800" b="1" dirty="0" smtClean="0">
                <a:latin typeface="Times New Roman" pitchFamily="18" charset="0"/>
                <a:cs typeface="Times New Roman" pitchFamily="18" charset="0"/>
              </a:rPr>
              <a:t>116.3 Procvičení a příklady-</a:t>
            </a:r>
            <a:br>
              <a:rPr lang="cs-CZ" sz="2800" b="1" dirty="0" smtClean="0">
                <a:latin typeface="Times New Roman" pitchFamily="18" charset="0"/>
                <a:cs typeface="Times New Roman" pitchFamily="18" charset="0"/>
              </a:rPr>
            </a:br>
            <a:r>
              <a:rPr lang="cs-CZ" sz="2800" b="1" dirty="0">
                <a:latin typeface="Times New Roman" pitchFamily="18" charset="0"/>
                <a:cs typeface="Times New Roman" pitchFamily="18" charset="0"/>
              </a:rPr>
              <a:t> </a:t>
            </a:r>
            <a:r>
              <a:rPr lang="cs-CZ" sz="2800" b="1" dirty="0" smtClean="0">
                <a:latin typeface="Times New Roman" pitchFamily="18" charset="0"/>
                <a:cs typeface="Times New Roman" pitchFamily="18" charset="0"/>
              </a:rPr>
              <a:t>           SLOVNÍ DRUHY</a:t>
            </a:r>
            <a:br>
              <a:rPr lang="cs-CZ" sz="2800" b="1" dirty="0" smtClean="0">
                <a:latin typeface="Times New Roman" pitchFamily="18" charset="0"/>
                <a:cs typeface="Times New Roman" pitchFamily="18" charset="0"/>
              </a:rPr>
            </a:br>
            <a:r>
              <a:rPr lang="cs-CZ" sz="2800" b="1" dirty="0" smtClean="0">
                <a:latin typeface="Times New Roman" pitchFamily="18" charset="0"/>
                <a:cs typeface="Times New Roman" pitchFamily="18" charset="0"/>
              </a:rPr>
              <a:t>                 </a:t>
            </a:r>
            <a:endParaRPr lang="cs-CZ" sz="2800" b="1" dirty="0">
              <a:latin typeface="Times New Roman" pitchFamily="18" charset="0"/>
              <a:cs typeface="Times New Roman" pitchFamily="18" charset="0"/>
            </a:endParaRPr>
          </a:p>
        </p:txBody>
      </p:sp>
      <p:sp>
        <p:nvSpPr>
          <p:cNvPr id="18" name="TextovéPole 17"/>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  </a:t>
            </a:r>
          </a:p>
          <a:p>
            <a:endParaRPr lang="cs-CZ" sz="1000" dirty="0">
              <a:latin typeface="Times New Roman" pitchFamily="18" charset="0"/>
              <a:cs typeface="Times New Roman" pitchFamily="18" charset="0"/>
            </a:endParaRPr>
          </a:p>
        </p:txBody>
      </p:sp>
      <p:sp>
        <p:nvSpPr>
          <p:cNvPr id="4" name="Ovál 3"/>
          <p:cNvSpPr/>
          <p:nvPr/>
        </p:nvSpPr>
        <p:spPr>
          <a:xfrm>
            <a:off x="180728" y="1338577"/>
            <a:ext cx="2303040" cy="1035151"/>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Najdi v přesmyčkách podstatná jména rodu mužského a zařaď je ke vzorům.</a:t>
            </a:r>
            <a:r>
              <a:rPr lang="cs-CZ" sz="1200" b="1" dirty="0" smtClean="0">
                <a:solidFill>
                  <a:schemeClr val="tx1"/>
                </a:solidFill>
              </a:rPr>
              <a:t>.</a:t>
            </a:r>
            <a:endParaRPr lang="cs-CZ" sz="1200" b="1" dirty="0">
              <a:solidFill>
                <a:schemeClr val="tx1"/>
              </a:solidFill>
            </a:endParaRPr>
          </a:p>
        </p:txBody>
      </p:sp>
      <p:sp>
        <p:nvSpPr>
          <p:cNvPr id="5" name="Ovál 4"/>
          <p:cNvSpPr/>
          <p:nvPr/>
        </p:nvSpPr>
        <p:spPr>
          <a:xfrm>
            <a:off x="178099" y="2004652"/>
            <a:ext cx="5389748" cy="3138848"/>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dirty="0" smtClean="0">
                <a:solidFill>
                  <a:schemeClr val="tx1"/>
                </a:solidFill>
                <a:latin typeface="Times New Roman" pitchFamily="18" charset="0"/>
                <a:cs typeface="Times New Roman" pitchFamily="18" charset="0"/>
              </a:rPr>
              <a:t>MŮD, KOLETS, TSIL,CHOH, HOBUL,</a:t>
            </a:r>
          </a:p>
          <a:p>
            <a:r>
              <a:rPr lang="cs-CZ" sz="1200" dirty="0" smtClean="0">
                <a:solidFill>
                  <a:schemeClr val="tx1"/>
                </a:solidFill>
                <a:latin typeface="Times New Roman" pitchFamily="18" charset="0"/>
                <a:cs typeface="Times New Roman" pitchFamily="18" charset="0"/>
              </a:rPr>
              <a:t>PÁČ, OLES, ZŮV, PELKS, LÉAKŘ, PYLET, </a:t>
            </a:r>
          </a:p>
          <a:p>
            <a:r>
              <a:rPr lang="cs-CZ" sz="1200" dirty="0" smtClean="0">
                <a:solidFill>
                  <a:schemeClr val="tx1"/>
                </a:solidFill>
                <a:latin typeface="Times New Roman" pitchFamily="18" charset="0"/>
                <a:cs typeface="Times New Roman" pitchFamily="18" charset="0"/>
              </a:rPr>
              <a:t>JEETL, LÍC, LETÍŘP, LOCEV,LETAVOSIPS, </a:t>
            </a:r>
          </a:p>
          <a:p>
            <a:r>
              <a:rPr lang="cs-CZ" sz="1200" dirty="0" smtClean="0">
                <a:solidFill>
                  <a:schemeClr val="tx1"/>
                </a:solidFill>
                <a:latin typeface="Times New Roman" pitchFamily="18" charset="0"/>
                <a:cs typeface="Times New Roman" pitchFamily="18" charset="0"/>
              </a:rPr>
              <a:t>DÁČHLÍ, TOULKO</a:t>
            </a:r>
          </a:p>
          <a:p>
            <a:r>
              <a:rPr lang="cs-CZ" sz="1400" dirty="0" smtClean="0">
                <a:solidFill>
                  <a:schemeClr val="tx1"/>
                </a:solidFill>
                <a:latin typeface="Times New Roman" pitchFamily="18" charset="0"/>
                <a:cs typeface="Times New Roman" pitchFamily="18" charset="0"/>
              </a:rPr>
              <a:t>Pán  _________________________________</a:t>
            </a:r>
          </a:p>
          <a:p>
            <a:endParaRPr lang="cs-CZ" sz="1400" dirty="0">
              <a:solidFill>
                <a:schemeClr val="tx1"/>
              </a:solidFill>
              <a:latin typeface="Times New Roman" pitchFamily="18" charset="0"/>
              <a:cs typeface="Times New Roman" pitchFamily="18" charset="0"/>
            </a:endParaRPr>
          </a:p>
          <a:p>
            <a:r>
              <a:rPr lang="cs-CZ" sz="1400" dirty="0" smtClean="0">
                <a:solidFill>
                  <a:schemeClr val="tx1"/>
                </a:solidFill>
                <a:latin typeface="Times New Roman" pitchFamily="18" charset="0"/>
                <a:cs typeface="Times New Roman" pitchFamily="18" charset="0"/>
              </a:rPr>
              <a:t>Hrad _________________________________</a:t>
            </a:r>
          </a:p>
          <a:p>
            <a:endParaRPr lang="cs-CZ" sz="1400" dirty="0">
              <a:solidFill>
                <a:schemeClr val="tx1"/>
              </a:solidFill>
              <a:latin typeface="Times New Roman" pitchFamily="18" charset="0"/>
              <a:cs typeface="Times New Roman" pitchFamily="18" charset="0"/>
            </a:endParaRPr>
          </a:p>
          <a:p>
            <a:r>
              <a:rPr lang="cs-CZ" sz="1400" dirty="0" smtClean="0">
                <a:solidFill>
                  <a:schemeClr val="tx1"/>
                </a:solidFill>
                <a:latin typeface="Times New Roman" pitchFamily="18" charset="0"/>
                <a:cs typeface="Times New Roman" pitchFamily="18" charset="0"/>
              </a:rPr>
              <a:t>Muž _________________________________</a:t>
            </a:r>
          </a:p>
          <a:p>
            <a:endParaRPr lang="cs-CZ" sz="1400" dirty="0">
              <a:solidFill>
                <a:schemeClr val="tx1"/>
              </a:solidFill>
              <a:latin typeface="Times New Roman" pitchFamily="18" charset="0"/>
              <a:cs typeface="Times New Roman" pitchFamily="18" charset="0"/>
            </a:endParaRPr>
          </a:p>
          <a:p>
            <a:r>
              <a:rPr lang="cs-CZ" sz="1400" dirty="0" smtClean="0">
                <a:solidFill>
                  <a:schemeClr val="tx1"/>
                </a:solidFill>
                <a:latin typeface="Times New Roman" pitchFamily="18" charset="0"/>
                <a:cs typeface="Times New Roman" pitchFamily="18" charset="0"/>
              </a:rPr>
              <a:t>Stroj _________________________________</a:t>
            </a:r>
            <a:endParaRPr lang="cs-CZ" sz="1400" dirty="0">
              <a:solidFill>
                <a:schemeClr val="tx1"/>
              </a:solidFill>
              <a:latin typeface="Times New Roman" pitchFamily="18" charset="0"/>
              <a:cs typeface="Times New Roman" pitchFamily="18" charset="0"/>
            </a:endParaRPr>
          </a:p>
          <a:p>
            <a:endParaRPr lang="cs-CZ" sz="1400" dirty="0">
              <a:solidFill>
                <a:schemeClr val="tx1"/>
              </a:solidFill>
              <a:latin typeface="Times New Roman" pitchFamily="18" charset="0"/>
              <a:cs typeface="Times New Roman" pitchFamily="18" charset="0"/>
            </a:endParaRPr>
          </a:p>
        </p:txBody>
      </p:sp>
      <p:sp>
        <p:nvSpPr>
          <p:cNvPr id="16" name="Ovál 15"/>
          <p:cNvSpPr/>
          <p:nvPr/>
        </p:nvSpPr>
        <p:spPr>
          <a:xfrm>
            <a:off x="4952267" y="699540"/>
            <a:ext cx="3960440" cy="1305111"/>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Vyber nejvhodnější podstatná jména a ve správných tvarech je dosaď do vět.</a:t>
            </a:r>
          </a:p>
          <a:p>
            <a:endParaRPr lang="cs-CZ" sz="1200" b="1" dirty="0" smtClean="0">
              <a:solidFill>
                <a:schemeClr val="tx1"/>
              </a:solidFill>
              <a:latin typeface="Times New Roman" pitchFamily="18" charset="0"/>
              <a:cs typeface="Times New Roman" pitchFamily="18" charset="0"/>
            </a:endParaRPr>
          </a:p>
          <a:p>
            <a:r>
              <a:rPr lang="cs-CZ" sz="1200" b="1" dirty="0" smtClean="0">
                <a:solidFill>
                  <a:schemeClr val="tx1"/>
                </a:solidFill>
                <a:latin typeface="Times New Roman" pitchFamily="18" charset="0"/>
                <a:cs typeface="Times New Roman" pitchFamily="18" charset="0"/>
              </a:rPr>
              <a:t>(představení, prase, koště, knihkupectví, lvíče, rozhodnutí)</a:t>
            </a:r>
            <a:endParaRPr lang="cs-CZ" sz="1200" b="1" dirty="0">
              <a:solidFill>
                <a:schemeClr val="tx1"/>
              </a:solidFill>
              <a:latin typeface="Times New Roman" pitchFamily="18" charset="0"/>
              <a:cs typeface="Times New Roman" pitchFamily="18" charset="0"/>
            </a:endParaRPr>
          </a:p>
        </p:txBody>
      </p:sp>
      <p:sp>
        <p:nvSpPr>
          <p:cNvPr id="17" name="Ovál 16"/>
          <p:cNvSpPr/>
          <p:nvPr/>
        </p:nvSpPr>
        <p:spPr>
          <a:xfrm>
            <a:off x="4061631" y="1856153"/>
            <a:ext cx="4857650" cy="2367297"/>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smtClean="0">
                <a:solidFill>
                  <a:schemeClr val="tx1"/>
                </a:solidFill>
                <a:latin typeface="Times New Roman" pitchFamily="18" charset="0"/>
                <a:cs typeface="Times New Roman" pitchFamily="18" charset="0"/>
              </a:rPr>
              <a:t>K tomuto ______________ mě přivedl otec.</a:t>
            </a:r>
          </a:p>
          <a:p>
            <a:r>
              <a:rPr lang="cs-CZ" sz="1400" dirty="0" smtClean="0">
                <a:solidFill>
                  <a:schemeClr val="tx1"/>
                </a:solidFill>
                <a:latin typeface="Times New Roman" pitchFamily="18" charset="0"/>
                <a:cs typeface="Times New Roman" pitchFamily="18" charset="0"/>
              </a:rPr>
              <a:t>Bez těchto _____________ by nebyla divadelní sezóna úplná. Bez __________ jsem jako čarodějnice vyřízená! Bez svého __________ byla máma lvice nesvá. Dáme si sraz na zastávce za __________________.</a:t>
            </a:r>
          </a:p>
          <a:p>
            <a:r>
              <a:rPr lang="cs-CZ" sz="1400" dirty="0" smtClean="0">
                <a:solidFill>
                  <a:schemeClr val="tx1"/>
                </a:solidFill>
                <a:latin typeface="Times New Roman" pitchFamily="18" charset="0"/>
                <a:cs typeface="Times New Roman" pitchFamily="18" charset="0"/>
              </a:rPr>
              <a:t>S těmi ___________ ve chlívku není něco v pořádku.</a:t>
            </a:r>
            <a:endParaRPr lang="cs-CZ" sz="14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338577"/>
            <a:ext cx="1512168" cy="1035151"/>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456" y="3939902"/>
            <a:ext cx="1969976" cy="1055762"/>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 y="492442"/>
            <a:ext cx="4571999" cy="1071196"/>
          </a:xfrm>
        </p:spPr>
        <p:txBody>
          <a:bodyPr anchor="t">
            <a:normAutofit fontScale="90000"/>
          </a:bodyPr>
          <a:lstStyle/>
          <a:p>
            <a:pPr algn="l"/>
            <a:r>
              <a:rPr lang="cs-CZ" sz="2800" b="1" dirty="0" smtClean="0">
                <a:latin typeface="Times New Roman" pitchFamily="18" charset="0"/>
                <a:cs typeface="Times New Roman" pitchFamily="18" charset="0"/>
              </a:rPr>
              <a:t>116.4 Procvičování a příklady –</a:t>
            </a:r>
            <a:br>
              <a:rPr lang="cs-CZ" sz="2800" b="1" dirty="0" smtClean="0">
                <a:latin typeface="Times New Roman" pitchFamily="18" charset="0"/>
                <a:cs typeface="Times New Roman" pitchFamily="18" charset="0"/>
              </a:rPr>
            </a:br>
            <a:r>
              <a:rPr lang="cs-CZ" sz="2800" b="1" dirty="0">
                <a:latin typeface="Times New Roman" pitchFamily="18" charset="0"/>
                <a:cs typeface="Times New Roman" pitchFamily="18" charset="0"/>
              </a:rPr>
              <a:t> </a:t>
            </a:r>
            <a:r>
              <a:rPr lang="cs-CZ" sz="2800" b="1" dirty="0" smtClean="0">
                <a:latin typeface="Times New Roman" pitchFamily="18" charset="0"/>
                <a:cs typeface="Times New Roman" pitchFamily="18" charset="0"/>
              </a:rPr>
              <a:t>              SLOVNÍ DRUHY</a:t>
            </a:r>
            <a:br>
              <a:rPr lang="cs-CZ" sz="2800" b="1" dirty="0" smtClean="0">
                <a:latin typeface="Times New Roman" pitchFamily="18" charset="0"/>
                <a:cs typeface="Times New Roman" pitchFamily="18" charset="0"/>
              </a:rPr>
            </a:br>
            <a:r>
              <a:rPr lang="cs-CZ" sz="2800" b="1" dirty="0">
                <a:latin typeface="Times New Roman" pitchFamily="18" charset="0"/>
                <a:cs typeface="Times New Roman" pitchFamily="18" charset="0"/>
              </a:rPr>
              <a:t/>
            </a:r>
            <a:br>
              <a:rPr lang="cs-CZ" sz="2800" b="1" dirty="0">
                <a:latin typeface="Times New Roman" pitchFamily="18" charset="0"/>
                <a:cs typeface="Times New Roman" pitchFamily="18" charset="0"/>
              </a:rPr>
            </a:br>
            <a:r>
              <a:rPr lang="cs-CZ" sz="2500" b="1" dirty="0" smtClean="0">
                <a:latin typeface="Times New Roman" pitchFamily="18" charset="0"/>
                <a:cs typeface="Times New Roman" pitchFamily="18" charset="0"/>
              </a:rPr>
              <a:t/>
            </a:r>
            <a:br>
              <a:rPr lang="cs-CZ" sz="2500" b="1" dirty="0" smtClean="0">
                <a:latin typeface="Times New Roman" pitchFamily="18" charset="0"/>
                <a:cs typeface="Times New Roman" pitchFamily="18" charset="0"/>
              </a:rPr>
            </a:br>
            <a:endParaRPr lang="cs-CZ" sz="2500" b="1" dirty="0">
              <a:latin typeface="Times New Roman" pitchFamily="18" charset="0"/>
              <a:cs typeface="Times New Roman" pitchFamily="18" charset="0"/>
            </a:endParaRPr>
          </a:p>
        </p:txBody>
      </p:sp>
      <p:sp>
        <p:nvSpPr>
          <p:cNvPr id="21" name="TextovéPole 20"/>
          <p:cNvSpPr txBox="1"/>
          <p:nvPr/>
        </p:nvSpPr>
        <p:spPr>
          <a:xfrm>
            <a:off x="0" y="-4539"/>
            <a:ext cx="9144001"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cxnSp>
        <p:nvCxnSpPr>
          <p:cNvPr id="15" name="Přímá spojnice 14"/>
          <p:cNvCxnSpPr/>
          <p:nvPr/>
        </p:nvCxnSpPr>
        <p:spPr>
          <a:xfrm>
            <a:off x="7308304" y="20676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Ovál 2"/>
          <p:cNvSpPr/>
          <p:nvPr/>
        </p:nvSpPr>
        <p:spPr>
          <a:xfrm>
            <a:off x="6176714" y="1131590"/>
            <a:ext cx="2376264" cy="648072"/>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Říkejte, jaké mohou být věci na obrázku.</a:t>
            </a:r>
            <a:endParaRPr lang="cs-CZ" sz="1200" b="1" dirty="0">
              <a:solidFill>
                <a:schemeClr val="tx1"/>
              </a:solidFill>
              <a:latin typeface="Times New Roman" pitchFamily="18" charset="0"/>
              <a:cs typeface="Times New Roman" pitchFamily="18" charset="0"/>
            </a:endParaRPr>
          </a:p>
        </p:txBody>
      </p:sp>
      <p:sp>
        <p:nvSpPr>
          <p:cNvPr id="4" name="Ovál 3"/>
          <p:cNvSpPr/>
          <p:nvPr/>
        </p:nvSpPr>
        <p:spPr>
          <a:xfrm>
            <a:off x="4932040" y="1733945"/>
            <a:ext cx="3600400" cy="1692375"/>
          </a:xfrm>
          <a:prstGeom prst="ellipse">
            <a:avLst/>
          </a:prstGeom>
          <a:solidFill>
            <a:schemeClr val="bg1"/>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cs-CZ" sz="1200" dirty="0">
              <a:solidFill>
                <a:schemeClr val="tx1"/>
              </a:solidFill>
              <a:latin typeface="Times New Roman" pitchFamily="18" charset="0"/>
              <a:cs typeface="Times New Roman" pitchFamily="18" charset="0"/>
            </a:endParaRPr>
          </a:p>
        </p:txBody>
      </p:sp>
      <p:sp>
        <p:nvSpPr>
          <p:cNvPr id="6" name="Ovál 5"/>
          <p:cNvSpPr/>
          <p:nvPr/>
        </p:nvSpPr>
        <p:spPr>
          <a:xfrm>
            <a:off x="323528" y="1635646"/>
            <a:ext cx="2880320" cy="702171"/>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Vyhledejte přídavná jména.</a:t>
            </a:r>
            <a:endParaRPr lang="cs-CZ" sz="1200" b="1" dirty="0">
              <a:solidFill>
                <a:schemeClr val="tx1"/>
              </a:solidFill>
              <a:latin typeface="Times New Roman" pitchFamily="18" charset="0"/>
              <a:cs typeface="Times New Roman" pitchFamily="18" charset="0"/>
            </a:endParaRPr>
          </a:p>
        </p:txBody>
      </p:sp>
      <p:sp>
        <p:nvSpPr>
          <p:cNvPr id="9" name="Ovál 8"/>
          <p:cNvSpPr/>
          <p:nvPr/>
        </p:nvSpPr>
        <p:spPr>
          <a:xfrm>
            <a:off x="323528" y="2067693"/>
            <a:ext cx="3600400" cy="3024337"/>
          </a:xfrm>
          <a:prstGeom prst="ellipse">
            <a:avLst/>
          </a:prstGeom>
          <a:solidFill>
            <a:schemeClr val="bg1"/>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dirty="0" smtClean="0">
                <a:solidFill>
                  <a:schemeClr val="tx1"/>
                </a:solidFill>
                <a:latin typeface="Times New Roman" pitchFamily="18" charset="0"/>
                <a:cs typeface="Times New Roman" pitchFamily="18" charset="0"/>
              </a:rPr>
              <a:t>Babička Nováková šla k vyhřátým kamnům. Terezka a Ivana si sedly na malé židličky vedle ní. Babička jim vypravuje o dávných časech. Na hradě Kozlově bydlili loupežníci. Hrad Kozlov ležel jižně od města Lomnice nad Popelkou. Severně od tohoto místa teče řeka Cidlina, která protéká Jičínem. Loupežníci často přepadali pokojné občany. Jednoho dne byli přemoženi a hrad srovnán se zemí.</a:t>
            </a:r>
            <a:endParaRPr lang="cs-CZ" sz="1200"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274" y="1380355"/>
            <a:ext cx="1238250" cy="1199778"/>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ázek 4"/>
          <p:cNvPicPr>
            <a:picLocks noChangeAspect="1"/>
          </p:cNvPicPr>
          <p:nvPr/>
        </p:nvPicPr>
        <p:blipFill rotWithShape="1">
          <a:blip r:embed="rId4" cstate="print">
            <a:extLst>
              <a:ext uri="{28A0092B-C50C-407E-A947-70E740481C1C}">
                <a14:useLocalDpi xmlns:a14="http://schemas.microsoft.com/office/drawing/2010/main" val="0"/>
              </a:ext>
            </a:extLst>
          </a:blip>
          <a:srcRect l="32799" t="36837" b="55926"/>
          <a:stretch/>
        </p:blipFill>
        <p:spPr>
          <a:xfrm>
            <a:off x="5433185" y="2041213"/>
            <a:ext cx="2598110" cy="1080119"/>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563887" y="3147813"/>
            <a:ext cx="1394619" cy="1929593"/>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986" y="488276"/>
            <a:ext cx="4123853" cy="1152128"/>
          </a:xfrm>
        </p:spPr>
        <p:txBody>
          <a:bodyPr>
            <a:normAutofit fontScale="90000"/>
          </a:bodyPr>
          <a:lstStyle/>
          <a:p>
            <a:r>
              <a:rPr lang="cs-CZ" sz="2800" b="1" dirty="0" smtClean="0">
                <a:latin typeface="Times New Roman" pitchFamily="18" charset="0"/>
                <a:cs typeface="Times New Roman" pitchFamily="18" charset="0"/>
              </a:rPr>
              <a:t>116.5 Procvičení a příklady –</a:t>
            </a:r>
            <a:br>
              <a:rPr lang="cs-CZ" sz="2800" b="1" dirty="0" smtClean="0">
                <a:latin typeface="Times New Roman" pitchFamily="18" charset="0"/>
                <a:cs typeface="Times New Roman" pitchFamily="18" charset="0"/>
              </a:rPr>
            </a:br>
            <a:r>
              <a:rPr lang="cs-CZ" sz="2800" b="1" dirty="0" smtClean="0">
                <a:latin typeface="Times New Roman" pitchFamily="18" charset="0"/>
                <a:cs typeface="Times New Roman" pitchFamily="18" charset="0"/>
              </a:rPr>
              <a:t>      SLOVNÍ DRUHY</a:t>
            </a:r>
            <a:br>
              <a:rPr lang="cs-CZ" sz="2800" b="1" dirty="0" smtClean="0">
                <a:latin typeface="Times New Roman" pitchFamily="18" charset="0"/>
                <a:cs typeface="Times New Roman" pitchFamily="18" charset="0"/>
              </a:rPr>
            </a:br>
            <a:endParaRPr lang="cs-CZ" sz="28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    </a:t>
            </a:r>
          </a:p>
          <a:p>
            <a:endParaRPr lang="cs-CZ" sz="1000" dirty="0">
              <a:latin typeface="Times New Roman" pitchFamily="18" charset="0"/>
              <a:cs typeface="Times New Roman" pitchFamily="18" charset="0"/>
            </a:endParaRPr>
          </a:p>
        </p:txBody>
      </p:sp>
      <p:sp>
        <p:nvSpPr>
          <p:cNvPr id="4" name="Ovál 3"/>
          <p:cNvSpPr/>
          <p:nvPr/>
        </p:nvSpPr>
        <p:spPr>
          <a:xfrm>
            <a:off x="4283968" y="1575470"/>
            <a:ext cx="4680520" cy="432048"/>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Podtrhni slova, která odpovídají na otázku: Čí?</a:t>
            </a:r>
            <a:endParaRPr lang="cs-CZ" sz="1200" b="1" dirty="0">
              <a:solidFill>
                <a:schemeClr val="tx1"/>
              </a:solidFill>
              <a:latin typeface="Times New Roman" pitchFamily="18" charset="0"/>
              <a:cs typeface="Times New Roman" pitchFamily="18" charset="0"/>
            </a:endParaRPr>
          </a:p>
        </p:txBody>
      </p:sp>
      <p:sp>
        <p:nvSpPr>
          <p:cNvPr id="5" name="Ovál 4"/>
          <p:cNvSpPr/>
          <p:nvPr/>
        </p:nvSpPr>
        <p:spPr>
          <a:xfrm>
            <a:off x="4139952" y="1986161"/>
            <a:ext cx="4824536" cy="1593701"/>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cs-CZ" sz="1400" dirty="0" smtClean="0">
                <a:solidFill>
                  <a:schemeClr val="tx1"/>
                </a:solidFill>
                <a:latin typeface="Times New Roman" pitchFamily="18" charset="0"/>
                <a:cs typeface="Times New Roman" pitchFamily="18" charset="0"/>
              </a:rPr>
              <a:t>Mirkův otec se jmenuje Zdeněk. </a:t>
            </a:r>
            <a:r>
              <a:rPr lang="cs-CZ" sz="1400" dirty="0" err="1" smtClean="0">
                <a:solidFill>
                  <a:schemeClr val="tx1"/>
                </a:solidFill>
                <a:latin typeface="Times New Roman" pitchFamily="18" charset="0"/>
                <a:cs typeface="Times New Roman" pitchFamily="18" charset="0"/>
              </a:rPr>
              <a:t>Péťův</a:t>
            </a:r>
            <a:r>
              <a:rPr lang="cs-CZ" sz="1400" dirty="0" smtClean="0">
                <a:solidFill>
                  <a:schemeClr val="tx1"/>
                </a:solidFill>
                <a:latin typeface="Times New Roman" pitchFamily="18" charset="0"/>
                <a:cs typeface="Times New Roman" pitchFamily="18" charset="0"/>
              </a:rPr>
              <a:t> děda je Mirkův otec.</a:t>
            </a:r>
          </a:p>
          <a:p>
            <a:r>
              <a:rPr lang="cs-CZ" sz="1400" dirty="0" smtClean="0">
                <a:solidFill>
                  <a:schemeClr val="tx1"/>
                </a:solidFill>
                <a:latin typeface="Times New Roman" pitchFamily="18" charset="0"/>
                <a:cs typeface="Times New Roman" pitchFamily="18" charset="0"/>
              </a:rPr>
              <a:t>Zdeňkova manželka se jmenuje Jana, Mirkova manželka Helena.</a:t>
            </a:r>
          </a:p>
          <a:p>
            <a:r>
              <a:rPr lang="cs-CZ" sz="1400" dirty="0" smtClean="0">
                <a:solidFill>
                  <a:schemeClr val="tx1"/>
                </a:solidFill>
                <a:latin typeface="Times New Roman" pitchFamily="18" charset="0"/>
                <a:cs typeface="Times New Roman" pitchFamily="18" charset="0"/>
              </a:rPr>
              <a:t>Alenin bratr je Petr.</a:t>
            </a:r>
          </a:p>
        </p:txBody>
      </p:sp>
      <p:sp>
        <p:nvSpPr>
          <p:cNvPr id="3" name="Ovál 2"/>
          <p:cNvSpPr/>
          <p:nvPr/>
        </p:nvSpPr>
        <p:spPr>
          <a:xfrm>
            <a:off x="224161" y="1454882"/>
            <a:ext cx="2318692" cy="673224"/>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b="1" dirty="0" smtClean="0">
                <a:solidFill>
                  <a:schemeClr val="tx1"/>
                </a:solidFill>
                <a:latin typeface="Times New Roman" pitchFamily="18" charset="0"/>
                <a:cs typeface="Times New Roman" pitchFamily="18" charset="0"/>
              </a:rPr>
              <a:t>Jaký je? </a:t>
            </a:r>
          </a:p>
          <a:p>
            <a:r>
              <a:rPr lang="cs-CZ" sz="1400" b="1" dirty="0" smtClean="0">
                <a:solidFill>
                  <a:schemeClr val="tx1"/>
                </a:solidFill>
                <a:latin typeface="Times New Roman" pitchFamily="18" charset="0"/>
                <a:cs typeface="Times New Roman" pitchFamily="18" charset="0"/>
              </a:rPr>
              <a:t>Doplň přirovnání.</a:t>
            </a:r>
            <a:endParaRPr lang="cs-CZ" sz="1400" b="1" dirty="0">
              <a:latin typeface="Times New Roman" pitchFamily="18" charset="0"/>
              <a:cs typeface="Times New Roman" pitchFamily="18" charset="0"/>
            </a:endParaRPr>
          </a:p>
        </p:txBody>
      </p:sp>
      <p:sp>
        <p:nvSpPr>
          <p:cNvPr id="6" name="Ovál 5"/>
          <p:cNvSpPr/>
          <p:nvPr/>
        </p:nvSpPr>
        <p:spPr>
          <a:xfrm>
            <a:off x="467544" y="2007518"/>
            <a:ext cx="4442792" cy="2988147"/>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dirty="0">
                <a:solidFill>
                  <a:schemeClr val="tx1"/>
                </a:solidFill>
                <a:latin typeface="Times New Roman" pitchFamily="18" charset="0"/>
                <a:cs typeface="Times New Roman" pitchFamily="18" charset="0"/>
              </a:rPr>
              <a:t> </a:t>
            </a:r>
            <a:r>
              <a:rPr lang="cs-CZ" sz="1200" dirty="0" smtClean="0">
                <a:solidFill>
                  <a:schemeClr val="tx1"/>
                </a:solidFill>
                <a:latin typeface="Times New Roman" pitchFamily="18" charset="0"/>
                <a:cs typeface="Times New Roman" pitchFamily="18" charset="0"/>
              </a:rPr>
              <a:t>                              jako včelička.</a:t>
            </a:r>
          </a:p>
          <a:p>
            <a:r>
              <a:rPr lang="cs-CZ" sz="1200" dirty="0">
                <a:solidFill>
                  <a:schemeClr val="tx1"/>
                </a:solidFill>
                <a:latin typeface="Times New Roman" pitchFamily="18" charset="0"/>
                <a:cs typeface="Times New Roman" pitchFamily="18" charset="0"/>
              </a:rPr>
              <a:t> </a:t>
            </a:r>
            <a:r>
              <a:rPr lang="cs-CZ" sz="1200" dirty="0" smtClean="0">
                <a:solidFill>
                  <a:schemeClr val="tx1"/>
                </a:solidFill>
                <a:latin typeface="Times New Roman" pitchFamily="18" charset="0"/>
                <a:cs typeface="Times New Roman" pitchFamily="18" charset="0"/>
              </a:rPr>
              <a:t>                              jako páv.</a:t>
            </a:r>
          </a:p>
          <a:p>
            <a:r>
              <a:rPr lang="cs-CZ" sz="1200" dirty="0">
                <a:solidFill>
                  <a:schemeClr val="tx1"/>
                </a:solidFill>
                <a:latin typeface="Times New Roman" pitchFamily="18" charset="0"/>
                <a:cs typeface="Times New Roman" pitchFamily="18" charset="0"/>
              </a:rPr>
              <a:t> </a:t>
            </a:r>
            <a:r>
              <a:rPr lang="cs-CZ" sz="1200" dirty="0" smtClean="0">
                <a:solidFill>
                  <a:schemeClr val="tx1"/>
                </a:solidFill>
                <a:latin typeface="Times New Roman" pitchFamily="18" charset="0"/>
                <a:cs typeface="Times New Roman" pitchFamily="18" charset="0"/>
              </a:rPr>
              <a:t>                              jako pařez.</a:t>
            </a:r>
          </a:p>
          <a:p>
            <a:r>
              <a:rPr lang="cs-CZ" sz="1200" dirty="0">
                <a:solidFill>
                  <a:schemeClr val="tx1"/>
                </a:solidFill>
                <a:latin typeface="Times New Roman" pitchFamily="18" charset="0"/>
                <a:cs typeface="Times New Roman" pitchFamily="18" charset="0"/>
              </a:rPr>
              <a:t> </a:t>
            </a:r>
            <a:r>
              <a:rPr lang="cs-CZ" sz="1200" dirty="0" smtClean="0">
                <a:solidFill>
                  <a:schemeClr val="tx1"/>
                </a:solidFill>
                <a:latin typeface="Times New Roman" pitchFamily="18" charset="0"/>
                <a:cs typeface="Times New Roman" pitchFamily="18" charset="0"/>
              </a:rPr>
              <a:t>                              jako vyžle.</a:t>
            </a:r>
          </a:p>
          <a:p>
            <a:r>
              <a:rPr lang="cs-CZ" sz="1200" dirty="0">
                <a:solidFill>
                  <a:schemeClr val="tx1"/>
                </a:solidFill>
                <a:latin typeface="Times New Roman" pitchFamily="18" charset="0"/>
                <a:cs typeface="Times New Roman" pitchFamily="18" charset="0"/>
              </a:rPr>
              <a:t> </a:t>
            </a:r>
            <a:r>
              <a:rPr lang="cs-CZ" sz="1200" dirty="0" smtClean="0">
                <a:solidFill>
                  <a:schemeClr val="tx1"/>
                </a:solidFill>
                <a:latin typeface="Times New Roman" pitchFamily="18" charset="0"/>
                <a:cs typeface="Times New Roman" pitchFamily="18" charset="0"/>
              </a:rPr>
              <a:t>                              jako sud.</a:t>
            </a:r>
          </a:p>
          <a:p>
            <a:r>
              <a:rPr lang="cs-CZ" sz="1200" dirty="0">
                <a:solidFill>
                  <a:schemeClr val="tx1"/>
                </a:solidFill>
                <a:latin typeface="Times New Roman" pitchFamily="18" charset="0"/>
                <a:cs typeface="Times New Roman" pitchFamily="18" charset="0"/>
              </a:rPr>
              <a:t> </a:t>
            </a:r>
            <a:r>
              <a:rPr lang="cs-CZ" sz="1200" dirty="0" smtClean="0">
                <a:solidFill>
                  <a:schemeClr val="tx1"/>
                </a:solidFill>
                <a:latin typeface="Times New Roman" pitchFamily="18" charset="0"/>
                <a:cs typeface="Times New Roman" pitchFamily="18" charset="0"/>
              </a:rPr>
              <a:t>                              jako buk.</a:t>
            </a:r>
          </a:p>
          <a:p>
            <a:r>
              <a:rPr lang="cs-CZ" sz="1200" dirty="0">
                <a:solidFill>
                  <a:schemeClr val="tx1"/>
                </a:solidFill>
                <a:latin typeface="Times New Roman" pitchFamily="18" charset="0"/>
                <a:cs typeface="Times New Roman" pitchFamily="18" charset="0"/>
              </a:rPr>
              <a:t> </a:t>
            </a:r>
            <a:r>
              <a:rPr lang="cs-CZ" sz="1200" dirty="0" smtClean="0">
                <a:solidFill>
                  <a:schemeClr val="tx1"/>
                </a:solidFill>
                <a:latin typeface="Times New Roman" pitchFamily="18" charset="0"/>
                <a:cs typeface="Times New Roman" pitchFamily="18" charset="0"/>
              </a:rPr>
              <a:t>                              jako vítr.</a:t>
            </a:r>
          </a:p>
          <a:p>
            <a:r>
              <a:rPr lang="cs-CZ" sz="1200" dirty="0">
                <a:solidFill>
                  <a:schemeClr val="tx1"/>
                </a:solidFill>
                <a:latin typeface="Times New Roman" pitchFamily="18" charset="0"/>
                <a:cs typeface="Times New Roman" pitchFamily="18" charset="0"/>
              </a:rPr>
              <a:t> </a:t>
            </a:r>
            <a:r>
              <a:rPr lang="cs-CZ" sz="1200" dirty="0" smtClean="0">
                <a:solidFill>
                  <a:schemeClr val="tx1"/>
                </a:solidFill>
                <a:latin typeface="Times New Roman" pitchFamily="18" charset="0"/>
                <a:cs typeface="Times New Roman" pitchFamily="18" charset="0"/>
              </a:rPr>
              <a:t>                              jako lasička.</a:t>
            </a:r>
            <a:endParaRPr lang="cs-CZ" sz="1200" dirty="0">
              <a:solidFill>
                <a:schemeClr val="tx1"/>
              </a:solidFill>
              <a:latin typeface="Times New Roman" pitchFamily="18" charset="0"/>
              <a:cs typeface="Times New Roman" pitchFamily="18" charset="0"/>
            </a:endParaRPr>
          </a:p>
        </p:txBody>
      </p:sp>
      <p:cxnSp>
        <p:nvCxnSpPr>
          <p:cNvPr id="8" name="Přímá spojnice 7"/>
          <p:cNvCxnSpPr/>
          <p:nvPr/>
        </p:nvCxnSpPr>
        <p:spPr>
          <a:xfrm>
            <a:off x="1187624" y="2643758"/>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1187624" y="2859782"/>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1187624" y="3016746"/>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1187624" y="3219822"/>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p:cNvCxnSpPr/>
          <p:nvPr/>
        </p:nvCxnSpPr>
        <p:spPr>
          <a:xfrm>
            <a:off x="1187624" y="3423642"/>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p:cNvCxnSpPr/>
          <p:nvPr/>
        </p:nvCxnSpPr>
        <p:spPr>
          <a:xfrm>
            <a:off x="1187624" y="3574926"/>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26" name="Přímá spojnice 5125"/>
          <p:cNvCxnSpPr/>
          <p:nvPr/>
        </p:nvCxnSpPr>
        <p:spPr>
          <a:xfrm>
            <a:off x="1187624" y="3753544"/>
            <a:ext cx="11521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34" name="Přímá spojnice 5133"/>
          <p:cNvCxnSpPr/>
          <p:nvPr/>
        </p:nvCxnSpPr>
        <p:spPr>
          <a:xfrm>
            <a:off x="1187624" y="3939902"/>
            <a:ext cx="1152128"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3" y="3753544"/>
            <a:ext cx="1377503" cy="1242120"/>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00" y="4083919"/>
            <a:ext cx="1434380" cy="911746"/>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219822"/>
            <a:ext cx="1906910" cy="1584176"/>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378" y="1454881"/>
            <a:ext cx="1008112" cy="977813"/>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507326"/>
            <a:ext cx="4572000" cy="1152128"/>
          </a:xfrm>
        </p:spPr>
        <p:txBody>
          <a:bodyPr>
            <a:noAutofit/>
          </a:bodyPr>
          <a:lstStyle/>
          <a:p>
            <a:pPr algn="l"/>
            <a:r>
              <a:rPr lang="cs-CZ" sz="2500" b="1" dirty="0" smtClean="0">
                <a:latin typeface="Times New Roman" pitchFamily="18" charset="0"/>
                <a:cs typeface="Times New Roman" pitchFamily="18" charset="0"/>
              </a:rPr>
              <a:t>116.6 Procvičování a příklady –</a:t>
            </a:r>
            <a:br>
              <a:rPr lang="cs-CZ" sz="2500" b="1" dirty="0" smtClean="0">
                <a:latin typeface="Times New Roman" pitchFamily="18" charset="0"/>
                <a:cs typeface="Times New Roman" pitchFamily="18" charset="0"/>
              </a:rPr>
            </a:br>
            <a:r>
              <a:rPr lang="cs-CZ" sz="2500" b="1" dirty="0" smtClean="0">
                <a:latin typeface="Times New Roman" pitchFamily="18" charset="0"/>
                <a:cs typeface="Times New Roman" pitchFamily="18" charset="0"/>
              </a:rPr>
              <a:t>             SLOVNÍ DRUHY</a:t>
            </a:r>
            <a:br>
              <a:rPr lang="cs-CZ" sz="2500" b="1" dirty="0" smtClean="0">
                <a:latin typeface="Times New Roman" pitchFamily="18" charset="0"/>
                <a:cs typeface="Times New Roman" pitchFamily="18" charset="0"/>
              </a:rPr>
            </a:b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4" name="Ovál 3"/>
          <p:cNvSpPr/>
          <p:nvPr/>
        </p:nvSpPr>
        <p:spPr>
          <a:xfrm>
            <a:off x="6804248" y="627534"/>
            <a:ext cx="2160240" cy="720080"/>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b="1" dirty="0" smtClean="0">
                <a:solidFill>
                  <a:schemeClr val="tx1"/>
                </a:solidFill>
                <a:latin typeface="Times New Roman" pitchFamily="18" charset="0"/>
                <a:cs typeface="Times New Roman" pitchFamily="18" charset="0"/>
              </a:rPr>
              <a:t>Vyhledej v řádku přídavné jméno..</a:t>
            </a:r>
            <a:endParaRPr lang="cs-CZ" sz="1400" b="1" dirty="0">
              <a:solidFill>
                <a:schemeClr val="tx1"/>
              </a:solidFill>
              <a:latin typeface="Times New Roman" pitchFamily="18" charset="0"/>
              <a:cs typeface="Times New Roman" pitchFamily="18" charset="0"/>
            </a:endParaRPr>
          </a:p>
        </p:txBody>
      </p:sp>
      <p:sp>
        <p:nvSpPr>
          <p:cNvPr id="5" name="Ovál 4"/>
          <p:cNvSpPr/>
          <p:nvPr/>
        </p:nvSpPr>
        <p:spPr>
          <a:xfrm>
            <a:off x="4355976" y="1203596"/>
            <a:ext cx="4104456" cy="1008113"/>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smtClean="0">
                <a:solidFill>
                  <a:schemeClr val="tx1"/>
                </a:solidFill>
                <a:latin typeface="Times New Roman" pitchFamily="18" charset="0"/>
                <a:cs typeface="Times New Roman" pitchFamily="18" charset="0"/>
              </a:rPr>
              <a:t> K H D Í T Ě Ž K Ý Č O Ý R Á N M</a:t>
            </a:r>
          </a:p>
          <a:p>
            <a:endParaRPr lang="cs-CZ" sz="1400" dirty="0">
              <a:solidFill>
                <a:schemeClr val="tx1"/>
              </a:solidFill>
              <a:latin typeface="Times New Roman" pitchFamily="18" charset="0"/>
              <a:cs typeface="Times New Roman" pitchFamily="18" charset="0"/>
            </a:endParaRPr>
          </a:p>
          <a:p>
            <a:r>
              <a:rPr lang="cs-CZ" sz="1400" dirty="0" smtClean="0">
                <a:solidFill>
                  <a:schemeClr val="tx1"/>
                </a:solidFill>
                <a:latin typeface="Times New Roman" pitchFamily="18" charset="0"/>
                <a:cs typeface="Times New Roman" pitchFamily="18" charset="0"/>
              </a:rPr>
              <a:t> P K F Ř Š N E Ú N A V N Á Ů B</a:t>
            </a:r>
            <a:endParaRPr lang="cs-CZ" sz="1400" dirty="0">
              <a:solidFill>
                <a:schemeClr val="tx1"/>
              </a:solidFill>
              <a:latin typeface="Times New Roman" pitchFamily="18" charset="0"/>
              <a:cs typeface="Times New Roman" pitchFamily="18" charset="0"/>
            </a:endParaRPr>
          </a:p>
        </p:txBody>
      </p:sp>
      <p:sp>
        <p:nvSpPr>
          <p:cNvPr id="3" name="Ovál 2"/>
          <p:cNvSpPr/>
          <p:nvPr/>
        </p:nvSpPr>
        <p:spPr>
          <a:xfrm>
            <a:off x="4788024" y="2822451"/>
            <a:ext cx="4176464" cy="2016224"/>
          </a:xfrm>
          <a:prstGeom prst="ellipse">
            <a:avLst/>
          </a:prstGeom>
          <a:solidFill>
            <a:schemeClr val="bg1"/>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Doplň stupně přídavných jmen.</a:t>
            </a:r>
          </a:p>
          <a:p>
            <a:endParaRPr lang="cs-CZ" sz="1200" b="1" dirty="0" smtClean="0">
              <a:solidFill>
                <a:schemeClr val="tx1"/>
              </a:solidFill>
              <a:latin typeface="Times New Roman" pitchFamily="18" charset="0"/>
              <a:cs typeface="Times New Roman" pitchFamily="18" charset="0"/>
            </a:endParaRPr>
          </a:p>
          <a:p>
            <a:r>
              <a:rPr lang="cs-CZ" sz="1200" b="1" dirty="0" smtClean="0">
                <a:solidFill>
                  <a:schemeClr val="tx1"/>
                </a:solidFill>
                <a:latin typeface="Times New Roman" pitchFamily="18" charset="0"/>
                <a:cs typeface="Times New Roman" pitchFamily="18" charset="0"/>
              </a:rPr>
              <a:t>1. </a:t>
            </a:r>
            <a:r>
              <a:rPr lang="cs-CZ" sz="1400" dirty="0">
                <a:solidFill>
                  <a:schemeClr val="tx1"/>
                </a:solidFill>
                <a:latin typeface="Times New Roman" pitchFamily="18" charset="0"/>
                <a:cs typeface="Times New Roman" pitchFamily="18" charset="0"/>
              </a:rPr>
              <a:t>v</a:t>
            </a:r>
            <a:r>
              <a:rPr lang="cs-CZ" sz="1400" dirty="0" smtClean="0">
                <a:solidFill>
                  <a:schemeClr val="tx1"/>
                </a:solidFill>
                <a:latin typeface="Times New Roman" pitchFamily="18" charset="0"/>
                <a:cs typeface="Times New Roman" pitchFamily="18" charset="0"/>
              </a:rPr>
              <a:t>elký     2.                   3.</a:t>
            </a:r>
          </a:p>
          <a:p>
            <a:pPr marL="342900" indent="-342900">
              <a:buAutoNum type="arabicPeriod"/>
            </a:pPr>
            <a:r>
              <a:rPr lang="cs-CZ" sz="1400" dirty="0" smtClean="0">
                <a:solidFill>
                  <a:schemeClr val="tx1"/>
                </a:solidFill>
                <a:latin typeface="Times New Roman" pitchFamily="18" charset="0"/>
                <a:cs typeface="Times New Roman" pitchFamily="18" charset="0"/>
              </a:rPr>
              <a:t>          2. krásnější   3.</a:t>
            </a:r>
          </a:p>
          <a:p>
            <a:r>
              <a:rPr lang="cs-CZ" sz="1400" dirty="0" smtClean="0">
                <a:solidFill>
                  <a:schemeClr val="tx1"/>
                </a:solidFill>
                <a:latin typeface="Times New Roman" pitchFamily="18" charset="0"/>
                <a:cs typeface="Times New Roman" pitchFamily="18" charset="0"/>
              </a:rPr>
              <a:t>1. hloupý  2.                   3.</a:t>
            </a:r>
          </a:p>
          <a:p>
            <a:r>
              <a:rPr lang="cs-CZ" sz="1400" dirty="0" smtClean="0">
                <a:solidFill>
                  <a:schemeClr val="tx1"/>
                </a:solidFill>
                <a:latin typeface="Times New Roman" pitchFamily="18" charset="0"/>
                <a:cs typeface="Times New Roman" pitchFamily="18" charset="0"/>
              </a:rPr>
              <a:t>1.               2.                  3. nejmladší</a:t>
            </a:r>
            <a:endParaRPr lang="cs-CZ" sz="1400" dirty="0">
              <a:solidFill>
                <a:schemeClr val="tx1"/>
              </a:solidFill>
              <a:latin typeface="Times New Roman" pitchFamily="18" charset="0"/>
              <a:cs typeface="Times New Roman" pitchFamily="18" charset="0"/>
            </a:endParaRPr>
          </a:p>
        </p:txBody>
      </p:sp>
      <p:sp>
        <p:nvSpPr>
          <p:cNvPr id="6" name="Ovál 5"/>
          <p:cNvSpPr/>
          <p:nvPr/>
        </p:nvSpPr>
        <p:spPr>
          <a:xfrm>
            <a:off x="107504" y="1389519"/>
            <a:ext cx="3062808" cy="636265"/>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b="1" dirty="0" smtClean="0">
                <a:solidFill>
                  <a:schemeClr val="tx1"/>
                </a:solidFill>
                <a:latin typeface="Times New Roman" pitchFamily="18" charset="0"/>
                <a:cs typeface="Times New Roman" pitchFamily="18" charset="0"/>
              </a:rPr>
              <a:t>Přídavná jména v závorce dej do správného tvaru.</a:t>
            </a:r>
            <a:endParaRPr lang="cs-CZ" sz="1400" b="1" dirty="0">
              <a:solidFill>
                <a:schemeClr val="tx1"/>
              </a:solidFill>
              <a:latin typeface="Times New Roman" pitchFamily="18" charset="0"/>
              <a:cs typeface="Times New Roman" pitchFamily="18" charset="0"/>
            </a:endParaRPr>
          </a:p>
        </p:txBody>
      </p:sp>
      <p:sp>
        <p:nvSpPr>
          <p:cNvPr id="7" name="Ovál 6"/>
          <p:cNvSpPr/>
          <p:nvPr/>
        </p:nvSpPr>
        <p:spPr>
          <a:xfrm>
            <a:off x="213048" y="1923679"/>
            <a:ext cx="3926904" cy="2664296"/>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smtClean="0">
                <a:solidFill>
                  <a:schemeClr val="tx1"/>
                </a:solidFill>
                <a:latin typeface="Times New Roman" pitchFamily="18" charset="0"/>
                <a:cs typeface="Times New Roman" pitchFamily="18" charset="0"/>
              </a:rPr>
              <a:t>(Ubohý) ____________  obyvatelé útulku byli  (slepý a hluchý) ________________________.</a:t>
            </a:r>
          </a:p>
          <a:p>
            <a:r>
              <a:rPr lang="cs-CZ" sz="1400" dirty="0" smtClean="0">
                <a:solidFill>
                  <a:schemeClr val="tx1"/>
                </a:solidFill>
                <a:latin typeface="Times New Roman" pitchFamily="18" charset="0"/>
                <a:cs typeface="Times New Roman" pitchFamily="18" charset="0"/>
              </a:rPr>
              <a:t>(Pohádkový) _______________ dědečci mají (dlouhý šedý) ______________ vlasy a vousy.</a:t>
            </a:r>
          </a:p>
          <a:p>
            <a:r>
              <a:rPr lang="cs-CZ" sz="1400" dirty="0" smtClean="0">
                <a:solidFill>
                  <a:schemeClr val="tx1"/>
                </a:solidFill>
                <a:latin typeface="Times New Roman" pitchFamily="18" charset="0"/>
                <a:cs typeface="Times New Roman" pitchFamily="18" charset="0"/>
              </a:rPr>
              <a:t>(Mnohý) ____________ žáci nebyli připraveni.                     </a:t>
            </a:r>
            <a:endParaRPr lang="cs-CZ" sz="1400" dirty="0">
              <a:solidFill>
                <a:schemeClr val="tx1"/>
              </a:solidFill>
              <a:latin typeface="Times New Roman" pitchFamily="18" charset="0"/>
              <a:cs typeface="Times New Roman"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090"/>
          <a:stretch/>
        </p:blipFill>
        <p:spPr bwMode="auto">
          <a:xfrm>
            <a:off x="2699792" y="3939902"/>
            <a:ext cx="1440160" cy="984315"/>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963" r="64264" b="50000"/>
          <a:stretch/>
        </p:blipFill>
        <p:spPr bwMode="auto">
          <a:xfrm>
            <a:off x="3429025" y="1686596"/>
            <a:ext cx="720080" cy="757237"/>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9749" r="61320" b="50000"/>
          <a:stretch/>
        </p:blipFill>
        <p:spPr bwMode="auto">
          <a:xfrm>
            <a:off x="4229100" y="2065214"/>
            <a:ext cx="1423020" cy="1010592"/>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1963" r="61321" b="50000"/>
          <a:stretch/>
        </p:blipFill>
        <p:spPr bwMode="auto">
          <a:xfrm>
            <a:off x="6804248" y="2065215"/>
            <a:ext cx="1944216" cy="1082599"/>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307622" cy="1800200"/>
          </a:xfrm>
        </p:spPr>
        <p:txBody>
          <a:bodyPr>
            <a:normAutofit fontScale="90000"/>
          </a:bodyPr>
          <a:lstStyle/>
          <a:p>
            <a:pPr algn="l"/>
            <a:r>
              <a:rPr lang="cs-CZ" sz="2800" b="1" dirty="0" smtClean="0">
                <a:latin typeface="Times New Roman" pitchFamily="18" charset="0"/>
                <a:cs typeface="Times New Roman" pitchFamily="18" charset="0"/>
              </a:rPr>
              <a:t>116.7 Procvičení a příklady –</a:t>
            </a:r>
            <a:r>
              <a:rPr lang="cs-CZ" sz="2500" b="1" dirty="0" smtClean="0">
                <a:latin typeface="Times New Roman" pitchFamily="18" charset="0"/>
                <a:cs typeface="Times New Roman" pitchFamily="18" charset="0"/>
              </a:rPr>
              <a:t/>
            </a:r>
            <a:br>
              <a:rPr lang="cs-CZ" sz="2500" b="1" dirty="0" smtClean="0">
                <a:latin typeface="Times New Roman" pitchFamily="18" charset="0"/>
                <a:cs typeface="Times New Roman" pitchFamily="18" charset="0"/>
              </a:rPr>
            </a:br>
            <a:r>
              <a:rPr lang="cs-CZ" sz="2500" b="1" dirty="0">
                <a:latin typeface="Times New Roman" pitchFamily="18" charset="0"/>
                <a:cs typeface="Times New Roman" pitchFamily="18" charset="0"/>
              </a:rPr>
              <a:t> </a:t>
            </a:r>
            <a:r>
              <a:rPr lang="cs-CZ" sz="2500" b="1" dirty="0" smtClean="0">
                <a:latin typeface="Times New Roman" pitchFamily="18" charset="0"/>
                <a:cs typeface="Times New Roman" pitchFamily="18" charset="0"/>
              </a:rPr>
              <a:t>              SLOVNÍ DRUHY</a:t>
            </a:r>
            <a:br>
              <a:rPr lang="cs-CZ" sz="2500" b="1" dirty="0" smtClean="0">
                <a:latin typeface="Times New Roman" pitchFamily="18" charset="0"/>
                <a:cs typeface="Times New Roman" pitchFamily="18" charset="0"/>
              </a:rPr>
            </a:br>
            <a:r>
              <a:rPr lang="cs-CZ" sz="2500" b="1" dirty="0" smtClean="0">
                <a:latin typeface="Times New Roman" pitchFamily="18" charset="0"/>
                <a:cs typeface="Times New Roman" pitchFamily="18" charset="0"/>
              </a:rPr>
              <a:t/>
            </a:r>
            <a:br>
              <a:rPr lang="cs-CZ" sz="2500" b="1" dirty="0" smtClean="0">
                <a:latin typeface="Times New Roman" pitchFamily="18" charset="0"/>
                <a:cs typeface="Times New Roman" pitchFamily="18" charset="0"/>
              </a:rPr>
            </a:br>
            <a:r>
              <a:rPr lang="cs-CZ" sz="2500" b="1" dirty="0">
                <a:latin typeface="Times New Roman" pitchFamily="18" charset="0"/>
                <a:cs typeface="Times New Roman" pitchFamily="18" charset="0"/>
              </a:rPr>
              <a:t> </a:t>
            </a:r>
            <a:r>
              <a:rPr lang="cs-CZ" sz="2500" b="1" dirty="0" smtClean="0">
                <a:latin typeface="Times New Roman" pitchFamily="18" charset="0"/>
                <a:cs typeface="Times New Roman" pitchFamily="18" charset="0"/>
              </a:rPr>
              <a:t>                                      </a:t>
            </a:r>
            <a:br>
              <a:rPr lang="cs-CZ" sz="2500" b="1" dirty="0" smtClean="0">
                <a:latin typeface="Times New Roman" pitchFamily="18" charset="0"/>
                <a:cs typeface="Times New Roman" pitchFamily="18" charset="0"/>
              </a:rPr>
            </a:br>
            <a:r>
              <a:rPr lang="cs-CZ" sz="2500" b="1" dirty="0" smtClean="0">
                <a:latin typeface="Times New Roman" pitchFamily="18" charset="0"/>
                <a:cs typeface="Times New Roman" pitchFamily="18" charset="0"/>
              </a:rPr>
              <a:t>               </a:t>
            </a:r>
            <a:endParaRPr lang="cs-CZ" sz="2500" b="1" dirty="0">
              <a:latin typeface="Times New Roman" pitchFamily="18" charset="0"/>
              <a:cs typeface="Times New Roman" pitchFamily="18" charset="0"/>
            </a:endParaRPr>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Ovál 2"/>
          <p:cNvSpPr/>
          <p:nvPr/>
        </p:nvSpPr>
        <p:spPr>
          <a:xfrm>
            <a:off x="5220072" y="699542"/>
            <a:ext cx="2762647" cy="720080"/>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Nahraďte vyznačená podstatná jména zájmeny.</a:t>
            </a:r>
            <a:endParaRPr lang="cs-CZ" sz="1200" b="1" dirty="0">
              <a:solidFill>
                <a:schemeClr val="tx1"/>
              </a:solidFill>
              <a:latin typeface="Times New Roman" pitchFamily="18" charset="0"/>
              <a:cs typeface="Times New Roman" pitchFamily="18" charset="0"/>
            </a:endParaRPr>
          </a:p>
        </p:txBody>
      </p:sp>
      <p:sp>
        <p:nvSpPr>
          <p:cNvPr id="4" name="Ovál 3"/>
          <p:cNvSpPr/>
          <p:nvPr/>
        </p:nvSpPr>
        <p:spPr>
          <a:xfrm>
            <a:off x="5073673" y="1347614"/>
            <a:ext cx="3761209" cy="1296144"/>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u="sng" dirty="0" smtClean="0">
                <a:solidFill>
                  <a:schemeClr val="tx1"/>
                </a:solidFill>
                <a:latin typeface="Times New Roman" pitchFamily="18" charset="0"/>
                <a:cs typeface="Times New Roman" pitchFamily="18" charset="0"/>
              </a:rPr>
              <a:t>Pejsek</a:t>
            </a:r>
            <a:r>
              <a:rPr lang="cs-CZ" sz="1400" dirty="0" smtClean="0">
                <a:solidFill>
                  <a:schemeClr val="tx1"/>
                </a:solidFill>
                <a:latin typeface="Times New Roman" pitchFamily="18" charset="0"/>
                <a:cs typeface="Times New Roman" pitchFamily="18" charset="0"/>
              </a:rPr>
              <a:t> chce na procházku. </a:t>
            </a:r>
            <a:r>
              <a:rPr lang="cs-CZ" sz="1400" u="sng" dirty="0" smtClean="0">
                <a:solidFill>
                  <a:schemeClr val="tx1"/>
                </a:solidFill>
                <a:latin typeface="Times New Roman" pitchFamily="18" charset="0"/>
                <a:cs typeface="Times New Roman" pitchFamily="18" charset="0"/>
              </a:rPr>
              <a:t>Jana</a:t>
            </a:r>
            <a:r>
              <a:rPr lang="cs-CZ" sz="1400" dirty="0" smtClean="0">
                <a:solidFill>
                  <a:schemeClr val="tx1"/>
                </a:solidFill>
                <a:latin typeface="Times New Roman" pitchFamily="18" charset="0"/>
                <a:cs typeface="Times New Roman" pitchFamily="18" charset="0"/>
              </a:rPr>
              <a:t> už jde domů. Máš </a:t>
            </a:r>
            <a:r>
              <a:rPr lang="cs-CZ" sz="1400" u="sng" dirty="0" smtClean="0">
                <a:solidFill>
                  <a:schemeClr val="tx1"/>
                </a:solidFill>
                <a:latin typeface="Times New Roman" pitchFamily="18" charset="0"/>
                <a:cs typeface="Times New Roman" pitchFamily="18" charset="0"/>
              </a:rPr>
              <a:t>knihu</a:t>
            </a:r>
            <a:r>
              <a:rPr lang="cs-CZ" sz="1400" dirty="0" smtClean="0">
                <a:solidFill>
                  <a:schemeClr val="tx1"/>
                </a:solidFill>
                <a:latin typeface="Times New Roman" pitchFamily="18" charset="0"/>
                <a:cs typeface="Times New Roman" pitchFamily="18" charset="0"/>
              </a:rPr>
              <a:t>? Podívej se na </a:t>
            </a:r>
            <a:r>
              <a:rPr lang="cs-CZ" sz="1400" u="sng" dirty="0" smtClean="0">
                <a:solidFill>
                  <a:schemeClr val="tx1"/>
                </a:solidFill>
                <a:latin typeface="Times New Roman" pitchFamily="18" charset="0"/>
                <a:cs typeface="Times New Roman" pitchFamily="18" charset="0"/>
              </a:rPr>
              <a:t>obrázky</a:t>
            </a:r>
            <a:r>
              <a:rPr lang="cs-CZ" sz="1400" dirty="0" smtClean="0">
                <a:solidFill>
                  <a:schemeClr val="tx1"/>
                </a:solidFill>
                <a:latin typeface="Times New Roman" pitchFamily="18" charset="0"/>
                <a:cs typeface="Times New Roman" pitchFamily="18" charset="0"/>
              </a:rPr>
              <a:t>. </a:t>
            </a:r>
            <a:r>
              <a:rPr lang="cs-CZ" sz="1400" u="sng" dirty="0" smtClean="0">
                <a:solidFill>
                  <a:schemeClr val="tx1"/>
                </a:solidFill>
                <a:latin typeface="Times New Roman" pitchFamily="18" charset="0"/>
                <a:cs typeface="Times New Roman" pitchFamily="18" charset="0"/>
              </a:rPr>
              <a:t>Žáci</a:t>
            </a:r>
            <a:r>
              <a:rPr lang="cs-CZ" sz="1400" dirty="0" smtClean="0">
                <a:solidFill>
                  <a:schemeClr val="tx1"/>
                </a:solidFill>
                <a:latin typeface="Times New Roman" pitchFamily="18" charset="0"/>
                <a:cs typeface="Times New Roman" pitchFamily="18" charset="0"/>
              </a:rPr>
              <a:t> se učí. Půjč mi </a:t>
            </a:r>
            <a:r>
              <a:rPr lang="cs-CZ" sz="1400" u="sng" dirty="0" smtClean="0">
                <a:solidFill>
                  <a:schemeClr val="tx1"/>
                </a:solidFill>
                <a:latin typeface="Times New Roman" pitchFamily="18" charset="0"/>
                <a:cs typeface="Times New Roman" pitchFamily="18" charset="0"/>
              </a:rPr>
              <a:t>učebnici</a:t>
            </a:r>
            <a:r>
              <a:rPr lang="cs-CZ" sz="1400" dirty="0" smtClean="0">
                <a:solidFill>
                  <a:schemeClr val="tx1"/>
                </a:solidFill>
                <a:latin typeface="Times New Roman" pitchFamily="18" charset="0"/>
                <a:cs typeface="Times New Roman" pitchFamily="18" charset="0"/>
              </a:rPr>
              <a:t>. Pomůžeš mi s </a:t>
            </a:r>
            <a:r>
              <a:rPr lang="cs-CZ" sz="1400" u="sng" dirty="0" smtClean="0">
                <a:solidFill>
                  <a:schemeClr val="tx1"/>
                </a:solidFill>
                <a:latin typeface="Times New Roman" pitchFamily="18" charset="0"/>
                <a:cs typeface="Times New Roman" pitchFamily="18" charset="0"/>
              </a:rPr>
              <a:t>úkoly</a:t>
            </a:r>
            <a:r>
              <a:rPr lang="cs-CZ" sz="1400" dirty="0" smtClean="0">
                <a:solidFill>
                  <a:schemeClr val="tx1"/>
                </a:solidFill>
                <a:latin typeface="Times New Roman" pitchFamily="18" charset="0"/>
                <a:cs typeface="Times New Roman" pitchFamily="18" charset="0"/>
              </a:rPr>
              <a:t>?</a:t>
            </a:r>
            <a:endParaRPr lang="cs-CZ" sz="1400" dirty="0">
              <a:solidFill>
                <a:schemeClr val="tx1"/>
              </a:solidFill>
              <a:latin typeface="Times New Roman" pitchFamily="18" charset="0"/>
              <a:cs typeface="Times New Roman" pitchFamily="18" charset="0"/>
            </a:endParaRPr>
          </a:p>
        </p:txBody>
      </p:sp>
      <p:sp>
        <p:nvSpPr>
          <p:cNvPr id="5" name="Ovál 4"/>
          <p:cNvSpPr/>
          <p:nvPr/>
        </p:nvSpPr>
        <p:spPr>
          <a:xfrm>
            <a:off x="107504" y="1420391"/>
            <a:ext cx="3794720" cy="360040"/>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Vyhledejte ve větách zájmena.</a:t>
            </a:r>
            <a:endParaRPr lang="cs-CZ" sz="1200" b="1" dirty="0">
              <a:solidFill>
                <a:schemeClr val="tx1"/>
              </a:solidFill>
              <a:latin typeface="Times New Roman" pitchFamily="18" charset="0"/>
              <a:cs typeface="Times New Roman" pitchFamily="18" charset="0"/>
            </a:endParaRPr>
          </a:p>
        </p:txBody>
      </p:sp>
      <p:sp>
        <p:nvSpPr>
          <p:cNvPr id="6" name="Ovál 5"/>
          <p:cNvSpPr/>
          <p:nvPr/>
        </p:nvSpPr>
        <p:spPr>
          <a:xfrm>
            <a:off x="251520" y="1707654"/>
            <a:ext cx="2736304" cy="2664296"/>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smtClean="0">
                <a:solidFill>
                  <a:schemeClr val="tx1"/>
                </a:solidFill>
                <a:latin typeface="Times New Roman" pitchFamily="18" charset="0"/>
                <a:cs typeface="Times New Roman" pitchFamily="18" charset="0"/>
              </a:rPr>
              <a:t>Honem za ním! Honza to hříbě marně hledá. Zmizelo mu v lese. Co je to? Podívej se na toho ptáčka! Honzovi ukazuje tu správnou cestu. Ona ho vede skutečně za hříbětem Ten se nestačí divit.</a:t>
            </a:r>
            <a:endParaRPr lang="cs-CZ" sz="1400" dirty="0">
              <a:solidFill>
                <a:schemeClr val="tx1"/>
              </a:solidFill>
              <a:latin typeface="Times New Roman" pitchFamily="18" charset="0"/>
              <a:cs typeface="Times New Roman" pitchFamily="18" charset="0"/>
            </a:endParaRPr>
          </a:p>
        </p:txBody>
      </p:sp>
      <p:sp>
        <p:nvSpPr>
          <p:cNvPr id="7" name="Ovál 6"/>
          <p:cNvSpPr/>
          <p:nvPr/>
        </p:nvSpPr>
        <p:spPr>
          <a:xfrm>
            <a:off x="3966321" y="2643758"/>
            <a:ext cx="4046858" cy="1296144"/>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Vyškrtej v </a:t>
            </a:r>
            <a:r>
              <a:rPr lang="cs-CZ" sz="1200" b="1" dirty="0" err="1" smtClean="0">
                <a:solidFill>
                  <a:schemeClr val="tx1"/>
                </a:solidFill>
                <a:latin typeface="Times New Roman" pitchFamily="18" charset="0"/>
                <a:cs typeface="Times New Roman" pitchFamily="18" charset="0"/>
              </a:rPr>
              <a:t>osmisměrce</a:t>
            </a:r>
            <a:r>
              <a:rPr lang="cs-CZ" sz="1200" b="1" dirty="0" smtClean="0">
                <a:solidFill>
                  <a:schemeClr val="tx1"/>
                </a:solidFill>
                <a:latin typeface="Times New Roman" pitchFamily="18" charset="0"/>
                <a:cs typeface="Times New Roman" pitchFamily="18" charset="0"/>
              </a:rPr>
              <a:t> 11 zájmen, dvanácté vyjde ze zbylých písmen.</a:t>
            </a:r>
          </a:p>
          <a:p>
            <a:endParaRPr lang="cs-CZ" sz="1200" b="1" dirty="0">
              <a:solidFill>
                <a:schemeClr val="tx1"/>
              </a:solidFill>
              <a:latin typeface="Times New Roman" pitchFamily="18" charset="0"/>
              <a:cs typeface="Times New Roman" pitchFamily="18" charset="0"/>
            </a:endParaRPr>
          </a:p>
          <a:p>
            <a:r>
              <a:rPr lang="cs-CZ" sz="1100" dirty="0" smtClean="0">
                <a:solidFill>
                  <a:schemeClr val="tx1"/>
                </a:solidFill>
                <a:latin typeface="Times New Roman" pitchFamily="18" charset="0"/>
                <a:cs typeface="Times New Roman" pitchFamily="18" charset="0"/>
              </a:rPr>
              <a:t>JEJICH, KAŽDÝ, VY, TAKOVÝ, ČÍ, JAKÝ, NÁŠ, TVŮJ, JÁ, KTERÝ</a:t>
            </a:r>
            <a:endParaRPr lang="cs-CZ" sz="1100" dirty="0">
              <a:solidFill>
                <a:schemeClr val="tx1"/>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3291830"/>
            <a:ext cx="1152128" cy="1620019"/>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6321" y="1347614"/>
            <a:ext cx="1469775" cy="1440160"/>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ázek 7"/>
          <p:cNvPicPr>
            <a:picLocks noChangeAspect="1"/>
          </p:cNvPicPr>
          <p:nvPr/>
        </p:nvPicPr>
        <p:blipFill rotWithShape="1">
          <a:blip r:embed="rId5" cstate="print">
            <a:extLst>
              <a:ext uri="{28A0092B-C50C-407E-A947-70E740481C1C}">
                <a14:useLocalDpi xmlns:a14="http://schemas.microsoft.com/office/drawing/2010/main" val="0"/>
              </a:ext>
            </a:extLst>
          </a:blip>
          <a:srcRect l="53316" t="78268" r="13400" b="6926"/>
          <a:stretch/>
        </p:blipFill>
        <p:spPr>
          <a:xfrm rot="10800000">
            <a:off x="4427377" y="3831624"/>
            <a:ext cx="3124746" cy="940375"/>
          </a:xfrm>
          <a:prstGeom prst="rect">
            <a:avLst/>
          </a:prstGeom>
          <a:ln w="25400">
            <a:solidFill>
              <a:schemeClr val="accent3">
                <a:lumMod val="50000"/>
              </a:schemeClr>
            </a:solidFill>
          </a:ln>
        </p:spPr>
      </p:pic>
      <p:cxnSp>
        <p:nvCxnSpPr>
          <p:cNvPr id="12" name="Přímá spojnice 11"/>
          <p:cNvCxnSpPr/>
          <p:nvPr/>
        </p:nvCxnSpPr>
        <p:spPr>
          <a:xfrm>
            <a:off x="6516216" y="5092030"/>
            <a:ext cx="231866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754" y="492443"/>
            <a:ext cx="5774382" cy="855171"/>
          </a:xfrm>
        </p:spPr>
        <p:txBody>
          <a:bodyPr anchor="t">
            <a:noAutofit/>
          </a:bodyPr>
          <a:lstStyle/>
          <a:p>
            <a:pPr algn="l"/>
            <a:r>
              <a:rPr lang="cs-CZ" sz="2500" b="1" dirty="0" smtClean="0">
                <a:latin typeface="Times New Roman" pitchFamily="18" charset="0"/>
                <a:cs typeface="Times New Roman" pitchFamily="18" charset="0"/>
              </a:rPr>
              <a:t>116.8 Procvičení a příklady – </a:t>
            </a:r>
            <a:br>
              <a:rPr lang="cs-CZ" sz="2500" b="1" dirty="0" smtClean="0">
                <a:latin typeface="Times New Roman" pitchFamily="18" charset="0"/>
                <a:cs typeface="Times New Roman" pitchFamily="18" charset="0"/>
              </a:rPr>
            </a:br>
            <a:r>
              <a:rPr lang="cs-CZ" sz="2500" b="1" dirty="0">
                <a:latin typeface="Times New Roman" pitchFamily="18" charset="0"/>
                <a:cs typeface="Times New Roman" pitchFamily="18" charset="0"/>
              </a:rPr>
              <a:t> </a:t>
            </a:r>
            <a:r>
              <a:rPr lang="cs-CZ" sz="2500" b="1" dirty="0" smtClean="0">
                <a:latin typeface="Times New Roman" pitchFamily="18" charset="0"/>
                <a:cs typeface="Times New Roman" pitchFamily="18" charset="0"/>
              </a:rPr>
              <a:t>           SLOVNÍ DRUHY</a:t>
            </a:r>
            <a:br>
              <a:rPr lang="cs-CZ" sz="2500" b="1" dirty="0" smtClean="0">
                <a:latin typeface="Times New Roman" pitchFamily="18" charset="0"/>
                <a:cs typeface="Times New Roman" pitchFamily="18" charset="0"/>
              </a:rPr>
            </a:br>
            <a:r>
              <a:rPr lang="cs-CZ" sz="2500" b="1" dirty="0">
                <a:latin typeface="Times New Roman" pitchFamily="18" charset="0"/>
                <a:cs typeface="Times New Roman" pitchFamily="18" charset="0"/>
              </a:rPr>
              <a:t> </a:t>
            </a:r>
            <a:r>
              <a:rPr lang="cs-CZ" sz="2500" b="1" dirty="0" smtClean="0">
                <a:latin typeface="Times New Roman" pitchFamily="18" charset="0"/>
                <a:cs typeface="Times New Roman" pitchFamily="18" charset="0"/>
              </a:rPr>
              <a:t>                 </a:t>
            </a:r>
            <a:endParaRPr lang="cs-CZ" sz="2500" b="1" dirty="0">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3" name="Ovál 2"/>
          <p:cNvSpPr/>
          <p:nvPr/>
        </p:nvSpPr>
        <p:spPr>
          <a:xfrm>
            <a:off x="323528" y="1347614"/>
            <a:ext cx="1656184" cy="936104"/>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V každé větě je jedna číslovka. Podtrhni ji.</a:t>
            </a:r>
            <a:endParaRPr lang="cs-CZ" sz="1200" b="1" dirty="0">
              <a:solidFill>
                <a:schemeClr val="tx1"/>
              </a:solidFill>
              <a:latin typeface="Times New Roman" pitchFamily="18" charset="0"/>
              <a:cs typeface="Times New Roman" pitchFamily="18" charset="0"/>
            </a:endParaRPr>
          </a:p>
        </p:txBody>
      </p:sp>
      <p:sp>
        <p:nvSpPr>
          <p:cNvPr id="4" name="Ovál 3"/>
          <p:cNvSpPr/>
          <p:nvPr/>
        </p:nvSpPr>
        <p:spPr>
          <a:xfrm>
            <a:off x="804739" y="1815666"/>
            <a:ext cx="3911277" cy="2196244"/>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400" dirty="0" smtClean="0">
                <a:solidFill>
                  <a:schemeClr val="tx1"/>
                </a:solidFill>
                <a:latin typeface="Times New Roman" pitchFamily="18" charset="0"/>
                <a:cs typeface="Times New Roman" pitchFamily="18" charset="0"/>
              </a:rPr>
              <a:t>Právě je dvanáct hodin. Sedmý den v týdnu je neděle. Do kufru jsem přibalila čtvery ponožky. Zuby si čistím dvakrát denně. Mám mnoho kamarádů. Chybí mi několik pastelek. Má obě ruce levé. Do školy už chodím třetí rok.</a:t>
            </a:r>
            <a:endParaRPr lang="cs-CZ" sz="1400" dirty="0">
              <a:solidFill>
                <a:schemeClr val="tx1"/>
              </a:solidFill>
              <a:latin typeface="Times New Roman" pitchFamily="18" charset="0"/>
              <a:cs typeface="Times New Roman" pitchFamily="18" charset="0"/>
            </a:endParaRPr>
          </a:p>
        </p:txBody>
      </p:sp>
      <p:sp>
        <p:nvSpPr>
          <p:cNvPr id="5" name="Ovál 4"/>
          <p:cNvSpPr/>
          <p:nvPr/>
        </p:nvSpPr>
        <p:spPr>
          <a:xfrm>
            <a:off x="4983832" y="699542"/>
            <a:ext cx="1728192" cy="756084"/>
          </a:xfrm>
          <a:prstGeom prst="ellipse">
            <a:avLst/>
          </a:prstGeom>
          <a:solidFill>
            <a:schemeClr val="bg1"/>
          </a:solidFill>
          <a:ln w="127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b="1" dirty="0" smtClean="0">
                <a:solidFill>
                  <a:schemeClr val="tx1"/>
                </a:solidFill>
                <a:latin typeface="Times New Roman" pitchFamily="18" charset="0"/>
                <a:cs typeface="Times New Roman" pitchFamily="18" charset="0"/>
              </a:rPr>
              <a:t>Najdi ve větách skryté číslovky.</a:t>
            </a:r>
            <a:endParaRPr lang="cs-CZ" sz="1200" b="1" dirty="0">
              <a:solidFill>
                <a:schemeClr val="tx1"/>
              </a:solidFill>
              <a:latin typeface="Times New Roman" pitchFamily="18" charset="0"/>
              <a:cs typeface="Times New Roman" pitchFamily="18" charset="0"/>
            </a:endParaRPr>
          </a:p>
        </p:txBody>
      </p:sp>
      <p:sp>
        <p:nvSpPr>
          <p:cNvPr id="6" name="Ovál 5"/>
          <p:cNvSpPr/>
          <p:nvPr/>
        </p:nvSpPr>
        <p:spPr>
          <a:xfrm>
            <a:off x="5148064" y="1232451"/>
            <a:ext cx="3240360" cy="2434673"/>
          </a:xfrm>
          <a:prstGeom prst="ellipse">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s-CZ" sz="1200" dirty="0" smtClean="0">
                <a:solidFill>
                  <a:schemeClr val="tx1"/>
                </a:solidFill>
              </a:rPr>
              <a:t>Našli jsme doupě toho zlého vlka.</a:t>
            </a:r>
          </a:p>
          <a:p>
            <a:r>
              <a:rPr lang="cs-CZ" sz="1200" dirty="0" smtClean="0">
                <a:solidFill>
                  <a:schemeClr val="tx1"/>
                </a:solidFill>
              </a:rPr>
              <a:t>Naše Stáňa ještě neumí plavat.</a:t>
            </a:r>
          </a:p>
          <a:p>
            <a:r>
              <a:rPr lang="cs-CZ" sz="1200" dirty="0" smtClean="0">
                <a:solidFill>
                  <a:schemeClr val="tx1"/>
                </a:solidFill>
              </a:rPr>
              <a:t>Má loď dobré kormidlo?</a:t>
            </a:r>
          </a:p>
          <a:p>
            <a:r>
              <a:rPr lang="cs-CZ" sz="1200" dirty="0" smtClean="0">
                <a:solidFill>
                  <a:schemeClr val="tx1"/>
                </a:solidFill>
              </a:rPr>
              <a:t>Evo, zkus to také najít!</a:t>
            </a:r>
          </a:p>
          <a:p>
            <a:r>
              <a:rPr lang="cs-CZ" sz="1200" dirty="0" smtClean="0">
                <a:solidFill>
                  <a:schemeClr val="tx1"/>
                </a:solidFill>
              </a:rPr>
              <a:t>S týmem ze Znojma vždy prohrajeme.</a:t>
            </a:r>
          </a:p>
          <a:p>
            <a:r>
              <a:rPr lang="cs-CZ" sz="1200" dirty="0" smtClean="0">
                <a:solidFill>
                  <a:schemeClr val="tx1"/>
                </a:solidFill>
              </a:rPr>
              <a:t>Pod vanou je kaluž vody.</a:t>
            </a:r>
          </a:p>
          <a:p>
            <a:r>
              <a:rPr lang="cs-CZ" sz="1200" dirty="0" smtClean="0">
                <a:solidFill>
                  <a:schemeClr val="tx1"/>
                </a:solidFill>
              </a:rPr>
              <a:t>Ustrnula se nad ním.</a:t>
            </a:r>
          </a:p>
          <a:p>
            <a:r>
              <a:rPr lang="cs-CZ" sz="1200" dirty="0" smtClean="0">
                <a:solidFill>
                  <a:schemeClr val="tx1"/>
                </a:solidFill>
              </a:rPr>
              <a:t>Listonoš nese dopisy.</a:t>
            </a:r>
          </a:p>
          <a:p>
            <a:endParaRPr lang="cs-CZ" sz="1200" dirty="0">
              <a:solidFill>
                <a:schemeClr val="tx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470" y="3794459"/>
            <a:ext cx="1285875" cy="1106611"/>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9591" y="3723878"/>
            <a:ext cx="1084337" cy="1247775"/>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6500" t="17671" r="14588" b="21090"/>
          <a:stretch/>
        </p:blipFill>
        <p:spPr bwMode="auto">
          <a:xfrm>
            <a:off x="7308304" y="2715766"/>
            <a:ext cx="1426121" cy="2016224"/>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3778" t="14721" r="23120" b="48306"/>
          <a:stretch/>
        </p:blipFill>
        <p:spPr bwMode="auto">
          <a:xfrm>
            <a:off x="7020272" y="604722"/>
            <a:ext cx="1138039" cy="792379"/>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1190" y="3398378"/>
            <a:ext cx="1133475" cy="792162"/>
          </a:xfrm>
          <a:prstGeom prst="rect">
            <a:avLst/>
          </a:prstGeom>
          <a:noFill/>
          <a:ln w="12700">
            <a:solidFill>
              <a:schemeClr val="accent3">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1059582"/>
            <a:ext cx="8352928" cy="3960440"/>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Wingdings" pitchFamily="2" charset="2"/>
              <a:buChar char="v"/>
            </a:pPr>
            <a:r>
              <a:rPr lang="cs-CZ" sz="1050" dirty="0" smtClean="0">
                <a:solidFill>
                  <a:schemeClr val="tx1"/>
                </a:solidFill>
                <a:latin typeface="Times New Roman" pitchFamily="18" charset="0"/>
                <a:cs typeface="Times New Roman" pitchFamily="18" charset="0"/>
              </a:rPr>
              <a:t>Pětiminutovky </a:t>
            </a:r>
            <a:r>
              <a:rPr lang="cs-CZ" sz="1050" dirty="0" smtClean="0">
                <a:solidFill>
                  <a:schemeClr val="tx1"/>
                </a:solidFill>
                <a:latin typeface="Times New Roman" pitchFamily="18" charset="0"/>
                <a:cs typeface="Times New Roman" pitchFamily="18" charset="0"/>
              </a:rPr>
              <a:t>pro ZŠ – Český jazyk – 4.třída,V.Matzenauerová(Fragment)</a:t>
            </a:r>
          </a:p>
          <a:p>
            <a:pPr marL="285750" indent="-285750">
              <a:buFont typeface="Wingdings" pitchFamily="2" charset="2"/>
              <a:buChar char="v"/>
            </a:pPr>
            <a:r>
              <a:rPr lang="cs-CZ" sz="1050" dirty="0" smtClean="0">
                <a:solidFill>
                  <a:schemeClr val="tx1"/>
                </a:solidFill>
                <a:latin typeface="Times New Roman" pitchFamily="18" charset="0"/>
                <a:cs typeface="Times New Roman" pitchFamily="18" charset="0"/>
              </a:rPr>
              <a:t>Český jazyk pro 3. ročník základní školy – pracovní sešit - nakladatelství Jinan</a:t>
            </a:r>
          </a:p>
          <a:p>
            <a:pPr marL="285750" indent="-285750">
              <a:buFont typeface="Wingdings" pitchFamily="2" charset="2"/>
              <a:buChar char="v"/>
            </a:pPr>
            <a:r>
              <a:rPr lang="cs-CZ" sz="1050" dirty="0" smtClean="0">
                <a:solidFill>
                  <a:schemeClr val="tx1"/>
                </a:solidFill>
                <a:latin typeface="Times New Roman" pitchFamily="18" charset="0"/>
                <a:cs typeface="Times New Roman" pitchFamily="18" charset="0"/>
              </a:rPr>
              <a:t>Český jazyk pro 2. ročník základní školy – Fortuna</a:t>
            </a:r>
          </a:p>
          <a:p>
            <a:pPr marL="285750" indent="-285750">
              <a:buFont typeface="Wingdings" pitchFamily="2" charset="2"/>
              <a:buChar char="v"/>
            </a:pPr>
            <a:r>
              <a:rPr lang="cs-CZ" sz="1050" dirty="0" smtClean="0">
                <a:solidFill>
                  <a:schemeClr val="tx1"/>
                </a:solidFill>
                <a:latin typeface="Times New Roman" pitchFamily="18" charset="0"/>
                <a:cs typeface="Times New Roman" pitchFamily="18" charset="0"/>
              </a:rPr>
              <a:t>Český jazyk pro 4. ročník základní školy – pracovní sešit – </a:t>
            </a:r>
            <a:r>
              <a:rPr lang="cs-CZ" sz="1050" dirty="0" err="1" smtClean="0">
                <a:solidFill>
                  <a:schemeClr val="tx1"/>
                </a:solidFill>
                <a:latin typeface="Times New Roman" pitchFamily="18" charset="0"/>
                <a:cs typeface="Times New Roman" pitchFamily="18" charset="0"/>
              </a:rPr>
              <a:t>Didaktis</a:t>
            </a:r>
            <a:endParaRPr lang="cs-CZ" sz="1050" dirty="0" smtClean="0">
              <a:solidFill>
                <a:schemeClr val="tx1"/>
              </a:solidFill>
              <a:latin typeface="Times New Roman" pitchFamily="18" charset="0"/>
              <a:cs typeface="Times New Roman" pitchFamily="18" charset="0"/>
            </a:endParaRPr>
          </a:p>
          <a:p>
            <a:pPr marL="285750" indent="-285750">
              <a:buFont typeface="Wingdings" pitchFamily="2" charset="2"/>
              <a:buChar char="v"/>
            </a:pPr>
            <a:r>
              <a:rPr lang="cs-CZ" sz="1050" dirty="0" smtClean="0">
                <a:solidFill>
                  <a:schemeClr val="tx1"/>
                </a:solidFill>
                <a:latin typeface="Times New Roman" pitchFamily="18" charset="0"/>
                <a:cs typeface="Times New Roman" pitchFamily="18" charset="0"/>
              </a:rPr>
              <a:t>Český jazyk 3 – učebnice pro 3. ročník – nakladatelství Nová </a:t>
            </a:r>
            <a:r>
              <a:rPr lang="cs-CZ" sz="1050" dirty="0" smtClean="0">
                <a:solidFill>
                  <a:schemeClr val="tx1"/>
                </a:solidFill>
                <a:latin typeface="Times New Roman" pitchFamily="18" charset="0"/>
                <a:cs typeface="Times New Roman" pitchFamily="18" charset="0"/>
              </a:rPr>
              <a:t>škola</a:t>
            </a:r>
          </a:p>
          <a:p>
            <a:pPr lvl="0"/>
            <a:r>
              <a:rPr lang="cs-CZ" sz="1050" u="sng" dirty="0">
                <a:latin typeface="Times New Roman" pitchFamily="18" charset="0"/>
                <a:cs typeface="Times New Roman" pitchFamily="18" charset="0"/>
                <a:hlinkClick r:id="rId2"/>
              </a:rPr>
              <a:t>http://nd04.jxs.cz/543/665/f764ec75b5_75974112_o2.jpg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3"/>
              </a:rPr>
              <a:t>http://nd01.jxs.cz/942/132/91cb4de12d_14781443_o2.jpg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4"/>
              </a:rPr>
              <a:t>http://www.mapsofworld.com/custom-maps/images/World-Atlas1.jpg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5"/>
              </a:rPr>
              <a:t>http://www.npkk.cz/csk/info_sluz/Slovnik-7.jpg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6"/>
              </a:rPr>
              <a:t>http://img1.ceskatelevize.cz/program/nadtitul/vecernicek/gfx/mach-a-sebestova.gif</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7"/>
              </a:rPr>
              <a:t>http://pikur.net/images/Mach_a_sebestova_k_tabuli.jpg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8"/>
              </a:rPr>
              <a:t>http://im.novinky.cz/676/256763-original1-7xg1f.jpg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9"/>
              </a:rPr>
              <a:t>http://upload.wikimedia.org/wikipedia/commons/e/e9/Divadlo_D%C4%9B%C4%8D%C3%ADn_1.jpg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10"/>
              </a:rPr>
              <a:t>http://www.predskolaci.cz/wp-content/uploads/2009/05/loupeznik.jpg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11"/>
              </a:rPr>
              <a:t>http://files.roubena-chalupa.cz/200000157-09a680aa0f/26356.jpg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12"/>
              </a:rPr>
              <a:t>http://nd03.jxs.cz/152/608/45596cb471_64128547_o2.jpg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13"/>
              </a:rPr>
              <a:t>http://upload.wikimedia.org/wikipedia/commons/thumb/e/e3/Mustela_nivalis_-British_Wildlife_Centre-4.jpg/260px-Mustela_nivalis_-British_Wildlife_Centre-4.jpg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14"/>
              </a:rPr>
              <a:t>http://vyzla.wbs.cz/Vselico/Prechadzky_a_postoje_jesen_2008_121.jpg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15"/>
              </a:rPr>
              <a:t>http://t2.gstatic.com/images?q=tbn:ANd9GcTUmYGXuTzN866IGnT8coDtqw9Z4p89kwBlgvkxQJDUtyN7QWk0nA</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16"/>
              </a:rPr>
              <a:t>http://www.borovice.cz/image/16586/pohadkovy-hrad-a-zamek-stare-hrady-u-jicina.jpg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17"/>
              </a:rPr>
              <a:t>http://www.centuryoakminis.com/images/08FoalCOSerendipity.jpg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18"/>
              </a:rPr>
              <a:t>http://www.mazur.cz/data/usr_001_sluzby/beleni_004.jpg</a:t>
            </a:r>
            <a:endParaRPr lang="cs-CZ" sz="1050" dirty="0">
              <a:latin typeface="Times New Roman" pitchFamily="18" charset="0"/>
              <a:cs typeface="Times New Roman" pitchFamily="18" charset="0"/>
            </a:endParaRPr>
          </a:p>
          <a:p>
            <a:pPr lvl="0"/>
            <a:r>
              <a:rPr lang="cs-CZ" sz="1050" u="sng" dirty="0">
                <a:latin typeface="Times New Roman" pitchFamily="18" charset="0"/>
                <a:cs typeface="Times New Roman" pitchFamily="18" charset="0"/>
                <a:hlinkClick r:id="rId19"/>
              </a:rPr>
              <a:t>http://</a:t>
            </a:r>
            <a:r>
              <a:rPr lang="cs-CZ" sz="1050" u="sng" dirty="0" smtClean="0">
                <a:latin typeface="Times New Roman" pitchFamily="18" charset="0"/>
                <a:cs typeface="Times New Roman" pitchFamily="18" charset="0"/>
                <a:hlinkClick r:id="rId19"/>
              </a:rPr>
              <a:t>i.iinfo.cz/images/397/osklive-zuby-1.jpg</a:t>
            </a:r>
            <a:endParaRPr lang="cs-CZ" sz="1050" dirty="0" smtClean="0">
              <a:solidFill>
                <a:schemeClr val="tx1"/>
              </a:solidFill>
              <a:latin typeface="Times New Roman" pitchFamily="18" charset="0"/>
              <a:cs typeface="Times New Roman" pitchFamily="18" charset="0"/>
            </a:endParaRPr>
          </a:p>
          <a:p>
            <a:pPr marL="285750" indent="-285750">
              <a:buFont typeface="Wingdings" pitchFamily="2" charset="2"/>
              <a:buChar char="v"/>
            </a:pPr>
            <a:endParaRPr lang="cs-CZ" sz="1050" dirty="0" smtClean="0">
              <a:solidFill>
                <a:schemeClr val="tx1"/>
              </a:solidFill>
              <a:latin typeface="Times New Roman" pitchFamily="18" charset="0"/>
              <a:cs typeface="Times New Roman" pitchFamily="18" charset="0"/>
            </a:endParaRPr>
          </a:p>
          <a:p>
            <a:endParaRPr lang="cs-CZ" sz="1050" dirty="0">
              <a:solidFill>
                <a:schemeClr val="tx1"/>
              </a:solidFill>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4" name="Nadpis 1"/>
          <p:cNvSpPr txBox="1">
            <a:spLocks/>
          </p:cNvSpPr>
          <p:nvPr/>
        </p:nvSpPr>
        <p:spPr>
          <a:xfrm>
            <a:off x="21754" y="492443"/>
            <a:ext cx="5774382" cy="639147"/>
          </a:xfrm>
          <a:prstGeom prst="rect">
            <a:avLst/>
          </a:prstGeom>
        </p:spPr>
        <p:txBody>
          <a:bodyPr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smtClean="0">
                <a:latin typeface="Times New Roman" pitchFamily="18" charset="0"/>
                <a:cs typeface="Times New Roman" pitchFamily="18" charset="0"/>
              </a:rPr>
              <a:t>116.9 Použité zdroje, </a:t>
            </a:r>
            <a:r>
              <a:rPr lang="cs-CZ" sz="2500" b="1" dirty="0" smtClean="0">
                <a:latin typeface="Times New Roman" pitchFamily="18" charset="0"/>
                <a:cs typeface="Times New Roman" pitchFamily="18" charset="0"/>
              </a:rPr>
              <a:t>citace</a:t>
            </a:r>
            <a:endParaRPr lang="cs-CZ" sz="2500" b="1" dirty="0">
              <a:latin typeface="Times New Roman" pitchFamily="18" charset="0"/>
              <a:cs typeface="Times New Roman" pitchFamily="18" charset="0"/>
            </a:endParaRPr>
          </a:p>
        </p:txBody>
      </p:sp>
    </p:spTree>
    <p:extLst>
      <p:ext uri="{BB962C8B-B14F-4D97-AF65-F5344CB8AC3E}">
        <p14:creationId xmlns:p14="http://schemas.microsoft.com/office/powerpoint/2010/main" val="3528471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2418</TotalTime>
  <Words>1374</Words>
  <Application>Microsoft Office PowerPoint</Application>
  <PresentationFormat>Předvádění na obrazovce (16:9)</PresentationFormat>
  <Paragraphs>174</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116.1  Procvičení a příklady –              SLOVNÍ DRUHY </vt:lpstr>
      <vt:lpstr>116.2 Procvičení a příklady -             SLOVNÍ DRUHY</vt:lpstr>
      <vt:lpstr>116.3 Procvičení a příklady-             SLOVNÍ DRUHY                  </vt:lpstr>
      <vt:lpstr>116.4 Procvičování a příklady –                SLOVNÍ DRUHY   </vt:lpstr>
      <vt:lpstr>116.5 Procvičení a příklady –       SLOVNÍ DRUHY </vt:lpstr>
      <vt:lpstr>116.6 Procvičování a příklady –              SLOVNÍ DRUHY </vt:lpstr>
      <vt:lpstr>116.7 Procvičení a příklady –                SLOVNÍ DRUHY                                                         </vt:lpstr>
      <vt:lpstr>116.8 Procvičení a příklady –              SLOVNÍ DRUHY                   </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257</cp:revision>
  <dcterms:created xsi:type="dcterms:W3CDTF">2010-10-18T18:21:56Z</dcterms:created>
  <dcterms:modified xsi:type="dcterms:W3CDTF">2012-03-04T20:28:19Z</dcterms:modified>
</cp:coreProperties>
</file>