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novinky.cz/196/41961-top_foto2-jlgsg.jpg" TargetMode="External"/><Relationship Id="rId13" Type="http://schemas.openxmlformats.org/officeDocument/2006/relationships/hyperlink" Target="http://drubez.chovzvirat.com/img/clanky/originals/_42853911_geese-1526.jpg" TargetMode="External"/><Relationship Id="rId3" Type="http://schemas.openxmlformats.org/officeDocument/2006/relationships/hyperlink" Target="http://nd01.jxs.cz/942/132/91cb4de12d_14781443_o2.jpg" TargetMode="External"/><Relationship Id="rId7" Type="http://schemas.openxmlformats.org/officeDocument/2006/relationships/hyperlink" Target="http://nd01.jxs.cz/887/971/f488bdc806_28955257_o2.jpg" TargetMode="External"/><Relationship Id="rId12" Type="http://schemas.openxmlformats.org/officeDocument/2006/relationships/hyperlink" Target="http://romana.blogerka.cz/obrazky/romana.blogerka.cz/kosatka.jpg" TargetMode="External"/><Relationship Id="rId2" Type="http://schemas.openxmlformats.org/officeDocument/2006/relationships/hyperlink" Target="http://cs.petclub.eu/graphics/articles/78/images/full/kotata-d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po.cz/Fotografie/Zbozi/Original/51050.jpg" TargetMode="External"/><Relationship Id="rId11" Type="http://schemas.openxmlformats.org/officeDocument/2006/relationships/hyperlink" Target="http://nicinky.mujblog.centrum.cz/data/66/12816/articleImages/24a2b627f2f9444d8ca5ab25e16e72ba/thumbnails/detail/articleImage%20(21).jpg" TargetMode="External"/><Relationship Id="rId5" Type="http://schemas.openxmlformats.org/officeDocument/2006/relationships/hyperlink" Target="http://www.ireceptar.cz/res/data/081/009954.jpg" TargetMode="External"/><Relationship Id="rId15" Type="http://schemas.openxmlformats.org/officeDocument/2006/relationships/hyperlink" Target="http://img.aktualne.centrum.cz/93/95/939572-ledoborec.jpg" TargetMode="External"/><Relationship Id="rId10" Type="http://schemas.openxmlformats.org/officeDocument/2006/relationships/hyperlink" Target="http://www.ezoo.cz/files/zvire/8.jpg" TargetMode="External"/><Relationship Id="rId4" Type="http://schemas.openxmlformats.org/officeDocument/2006/relationships/hyperlink" Target="http://aa.ecn.cz/img_upload/65636e2e7a707261766f64616a737476/bocian_biely_archiv_SOS_BirdLife_Slovensko_thumb_2.jpg" TargetMode="External"/><Relationship Id="rId9" Type="http://schemas.openxmlformats.org/officeDocument/2006/relationships/hyperlink" Target="http://img.ihned.cz/attachment.php/15784280/stu34DEFHIJMOl6QWbcfhxz1ST29ARVm/90831_tema_vaclavka_m.jpg" TargetMode="External"/><Relationship Id="rId14" Type="http://schemas.openxmlformats.org/officeDocument/2006/relationships/hyperlink" Target="http://dog-training-review.upickreviews.com/_images/dog-training/how-to-choose-a-pupp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283968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114.1 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ABECEDA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ál 6"/>
          <p:cNvSpPr/>
          <p:nvPr/>
        </p:nvSpPr>
        <p:spPr>
          <a:xfrm>
            <a:off x="5508104" y="627534"/>
            <a:ext cx="3168352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Srovnejte slova podle abecedy.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779912" y="987574"/>
            <a:ext cx="4032448" cy="18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komín, bota, motýl, kaše, vítr, okenice, kašel, kominík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4031940" y="206769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57675" y="2436118"/>
            <a:ext cx="295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187810" y="2283718"/>
            <a:ext cx="2952328" cy="57606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Najdi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názvy měst ve větách. Města seřaď podle abecedy. 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11560" y="2739182"/>
            <a:ext cx="5832648" cy="17876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Bobr nosí dřevo na hráz potoka.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Olo, mou cvičku si neber.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Miluji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čínu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ale dnes si dám guláš.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Zeptej se, jestli bere cizí měnu.    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H="1">
            <a:off x="4094097" y="3219822"/>
            <a:ext cx="775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717754" y="3435846"/>
            <a:ext cx="1279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234572" y="3657861"/>
            <a:ext cx="9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031940" y="3867894"/>
            <a:ext cx="1260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1475656" y="4191930"/>
            <a:ext cx="4357333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2" descr="C:\Documents and Settings\Pavlína\Local Settings\Temporary Internet Files\Content.IE5\GLQFGTQN\MC9000555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13" y="2616969"/>
            <a:ext cx="1259291" cy="15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" descr="C:\Documents and Settings\Pavlína\Local Settings\Temporary Internet Files\Content.IE5\9KKR51KD\MC9002811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92" y="1515368"/>
            <a:ext cx="1681162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1665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Pavlína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stupeň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Abeceda, přísudek, podmět, shoda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procvičení a příklady abecedy a shody podmětu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 přísudkem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114.2 Procvičení a příklady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ABECEDA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412582" y="674390"/>
            <a:ext cx="1584176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Doplňte řady.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612382" y="962422"/>
            <a:ext cx="3776042" cy="1249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- - d      g h - - -      - n ň - -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- m -     q - - s -       - ť - - w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- h -     w - - - -      i - k - -       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75636" r="31055" b="4790"/>
          <a:stretch/>
        </p:blipFill>
        <p:spPr>
          <a:xfrm>
            <a:off x="971600" y="2499742"/>
            <a:ext cx="5112568" cy="1796034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Ovál 8"/>
          <p:cNvSpPr/>
          <p:nvPr/>
        </p:nvSpPr>
        <p:spPr>
          <a:xfrm>
            <a:off x="179512" y="1635646"/>
            <a:ext cx="2736304" cy="8640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Napište názvy věcí a zvířat na obrázcích, očíslujte je podle abecedy.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519361" y="4876006"/>
            <a:ext cx="5893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Pavlína\Local Settings\Temporary Internet Files\Content.IE5\GLQFGTQN\MC9004345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51870"/>
            <a:ext cx="64020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Pavlína\Local Settings\Temporary Internet Files\Content.IE5\ORX3MEZL\MC90043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782763"/>
            <a:ext cx="1001340" cy="14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7831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114.3  Procvičení a příklady-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ABECEDA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50615" y="2540124"/>
            <a:ext cx="4176464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Podtrhej slovesa a napiš je podle abecedy.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412" y="2859782"/>
            <a:ext cx="5090864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zní, chůze, chodit, spala jsem, námaha, namáhá, výří, víří, vynese, vine se, dojit, byli, bylina, dál, dal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683568" y="4004270"/>
            <a:ext cx="4994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99592" y="4321968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357100" y="4614675"/>
            <a:ext cx="3599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5469210" y="627534"/>
            <a:ext cx="3384376" cy="8640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Přečtěte si řady slov seřazených podle abecedy a najděte slovo, které je na špatném místě.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995936" y="1419622"/>
            <a:ext cx="485765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Brusinky, hříbek, jahoda, mech, malina, ostružina, stromy.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Basa, buben, činely, fagot, flétna, hoboj, klarinet, pozoun, piano, trumpeta, varhany.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Amálka,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Budulínek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Emanuel, Manka, Ježibaba, Rumcajs.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Pavlína\Local Settings\Temporary Internet Files\Content.IE5\GLQFGTQN\MM900283275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25" y="1203598"/>
            <a:ext cx="1121445" cy="9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Pavlína\Local Settings\Temporary Internet Files\Content.IE5\K9E1MBMV\MC9002834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059113"/>
            <a:ext cx="1189633" cy="12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Pavlína\Local Settings\Temporary Internet Files\Content.IE5\KJCDIVG5\MC9002834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0" y="1491630"/>
            <a:ext cx="1076050" cy="10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1071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114.4  Procvičování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  ABECEDA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5940152" y="699542"/>
            <a:ext cx="2592288" cy="6480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Seřaďte řady slov podle abecedy a napište je.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267744" y="1171178"/>
            <a:ext cx="5688632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Adéla, Aleš, Augustýn, Apolenka, Artuš, Anička, Alexandra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ero, pastelky, papuče, punčochy, propiska, pletýnka,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piáno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Břeclav, Brno, Budějovice, Bardějov, Božice, Bystrovany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7755" r="27330" b="70483"/>
          <a:stretch/>
        </p:blipFill>
        <p:spPr>
          <a:xfrm>
            <a:off x="847056" y="2787774"/>
            <a:ext cx="2788840" cy="1695425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Ovál 5"/>
          <p:cNvSpPr/>
          <p:nvPr/>
        </p:nvSpPr>
        <p:spPr>
          <a:xfrm>
            <a:off x="251520" y="1801366"/>
            <a:ext cx="2448272" cy="10584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Pojmenujte osoby a zvíře na obrázku. 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Jména napište a očíslujte podle abecedy.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251520" y="4803998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932040" y="2424683"/>
            <a:ext cx="360040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Seřaďte každý řádek podle abecedy.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3" t="53704" r="31872"/>
          <a:stretch/>
        </p:blipFill>
        <p:spPr>
          <a:xfrm rot="16200000">
            <a:off x="5544111" y="1599641"/>
            <a:ext cx="2016222" cy="4392488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4"/>
            <a:ext cx="4123853" cy="150135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114.5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SHODA PŘÍSUDKU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S PODMĚTEM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491880" y="1347614"/>
            <a:ext cx="4464496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správné koncovky v příčestí minulém.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644008" y="1851670"/>
            <a:ext cx="3888432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Zahrady voněl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Orli létal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Křesla stál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Stany promokl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Pekaři pekl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Traktory vyjel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Ohně hořel -.</a:t>
            </a: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Kola vrzal -.     Silnice namrzl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Švadleny šil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Koťata dováděl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Modříny voněl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Batolata si hrál 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Myši utekl -.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23528" y="1714897"/>
            <a:ext cx="2304256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neúplná slova.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76722" y="2002929"/>
            <a:ext cx="3807246" cy="3089101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Chlapci a dívky zpíval-. Houslisté a klavíristé koncertoval-. Zpěváci a zpěvačky vystupoval-. Kočky a koťata si hrál- s klubíčkem. Učitelé, učitelky a děti sledoval- pořad pro školy. Vlaky a auta se rozjel-. Mrkev, celer a petržel se zelenal- na záhonech. Cukr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mouka byl- naváženy. Maminky a děti se procházel-. Mládenci a dívky tančil-. Hřebeny a kartáče ležel- v polici. Lány obilí a louky byl- posekány. Krávy a telata bučel-. Stromy a tráva se ohýbal-. 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avlína\Local Settings\Temporary Internet Files\Content.IE5\GLQFGTQN\MC9000787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51670"/>
            <a:ext cx="9361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Pavlína\Local Settings\Temporary Internet Files\Content.IE5\XSOJDXCP\MC9003910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3795886"/>
            <a:ext cx="925512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Pavlína\Local Settings\Temporary Internet Files\Content.IE5\GLQFGTQN\MC9000165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68610"/>
            <a:ext cx="1800225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Pavlína\Local Settings\Temporary Internet Files\Content.IE5\4D63G52N\MC9003296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20789"/>
            <a:ext cx="1102965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572000" cy="107119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114.6  Procvičování a příklady –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SHODA PŘÍSUDKU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S PODMĚTEM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5801444" y="1131590"/>
            <a:ext cx="2304256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koncovky.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283968" y="1347614"/>
            <a:ext cx="3024336" cy="33843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Kočky a koťata se vyhříval- na sluníčku. Cukr a mouka byl- naváženy. Tatínek, maminka a Jana seděl- v autobuse. Štěňata a koťata si hrál-. Krávy a telata se pásl- na louce a vesele bučel-.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Přišl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andělé, Mikuláš a čert. Vlaštovky a holubi poletoval- nad střechami. Kobyly a hříbata byl- ve stáji. Holubi, slepice a kuřata zobal- zrní. Chlapci a děvčata psal- domácí úkol.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39552" y="2067694"/>
            <a:ext cx="2304256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i/y. 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Pozor na zvláštnosti!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539552" y="2571750"/>
            <a:ext cx="30963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Sněhuláci roztál-. V poli stál- strašáci. Papíroví draci létal-. Ledoborci vyplul-. Dřevění trpaslíci zmokl-.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43558"/>
            <a:ext cx="1296144" cy="93610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2" y="1779662"/>
            <a:ext cx="1674887" cy="106794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5845"/>
            <a:ext cx="1564952" cy="144016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23879"/>
            <a:ext cx="1656184" cy="1008111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699542"/>
            <a:ext cx="430762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114.7  Procvičení a příklady –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SHODA PŘÍSUDKU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S PODMĚTEM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5049713" y="1290415"/>
            <a:ext cx="2016224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koncovky.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627215" y="1563638"/>
            <a:ext cx="4320480" cy="244827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Býci se splašil -, sady se rozrostl -, zajíci hopsal -, žákyně psal -, zedníci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mítal -, sýkory zpíval -, žabky zakuňkal -, zvony vyzváněl -, hodiny odbil -, fanfáry zazněl -, břízy rostl -, orli létal -, přátelé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přišl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-, žáci psal -, mlhy zmizel -, Sýkorovi přijel -,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idé spěchal -. 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79512" y="2067694"/>
            <a:ext cx="379472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Podtrhni chyby a slova napiš správně.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301999" y="2355726"/>
            <a:ext cx="2736304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Dífky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koupali.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bjehali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Ovce se pásly. Stroje rachotili. Mouchy bzučely. Sněhuláci tály. Loďky se kolébaly. Čápi se vrátili. Řetězy se přetrhly. Růže zvadli.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15866"/>
            <a:ext cx="1483965" cy="123214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016559"/>
            <a:ext cx="1080120" cy="1224137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843558"/>
            <a:ext cx="1711399" cy="1008112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592598"/>
            <a:ext cx="1249208" cy="1221457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9274"/>
            <a:ext cx="1153567" cy="81915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114.8 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SHODA PŘÍSUDKU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S PODMĚTEM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23528" y="1923678"/>
            <a:ext cx="1944216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koncovky.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971600" y="1923678"/>
            <a:ext cx="4176464" cy="309634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Rýče, lopaty a motyky ležel- v kůlně. Husy a housata plaval- v rybníku. Honza a Jana zazpíval- písničku. Delfíni a velryby proplouval- úžinou. Vánoční zvyky a tradice se obnovil-. Rodiče a děti uklízel- hřiště.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Štěňata a koťata si hrál-.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Holubi, slepice a kuřata zobal- zrní. Táta strýc seděl- u krbu. </a:t>
            </a:r>
          </a:p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Přišl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andělé a Mikuláš.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983832" y="699542"/>
            <a:ext cx="1728192" cy="7560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Podtrhni chyby a slova napiš správně.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148064" y="1232452"/>
            <a:ext cx="3816424" cy="174249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</a:rPr>
              <a:t>Lázně </a:t>
            </a:r>
            <a:r>
              <a:rPr lang="cs-CZ" sz="1200" dirty="0" err="1" smtClean="0">
                <a:solidFill>
                  <a:schemeClr val="tx1"/>
                </a:solidFill>
              </a:rPr>
              <a:t>poděbrady</a:t>
            </a:r>
            <a:r>
              <a:rPr lang="cs-CZ" sz="1200" dirty="0" smtClean="0">
                <a:solidFill>
                  <a:schemeClr val="tx1"/>
                </a:solidFill>
              </a:rPr>
              <a:t> leží na </a:t>
            </a:r>
            <a:r>
              <a:rPr lang="cs-CZ" sz="1200" dirty="0" err="1" smtClean="0">
                <a:solidFill>
                  <a:schemeClr val="tx1"/>
                </a:solidFill>
              </a:rPr>
              <a:t>Laby</a:t>
            </a:r>
            <a:r>
              <a:rPr lang="cs-CZ" sz="1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Umývárna je vybavena </a:t>
            </a:r>
            <a:r>
              <a:rPr lang="cs-CZ" sz="1200" dirty="0" err="1" smtClean="0">
                <a:solidFill>
                  <a:schemeClr val="tx1"/>
                </a:solidFill>
              </a:rPr>
              <a:t>novýmy</a:t>
            </a:r>
            <a:r>
              <a:rPr lang="cs-CZ" sz="1200" dirty="0" smtClean="0">
                <a:solidFill>
                  <a:schemeClr val="tx1"/>
                </a:solidFill>
              </a:rPr>
              <a:t> umyvadly. </a:t>
            </a:r>
          </a:p>
          <a:p>
            <a:r>
              <a:rPr lang="cs-CZ" sz="1200" dirty="0" err="1" smtClean="0">
                <a:solidFill>
                  <a:schemeClr val="tx1"/>
                </a:solidFill>
              </a:rPr>
              <a:t>Obědnali</a:t>
            </a:r>
            <a:r>
              <a:rPr lang="cs-CZ" sz="1200" dirty="0" smtClean="0">
                <a:solidFill>
                  <a:schemeClr val="tx1"/>
                </a:solidFill>
              </a:rPr>
              <a:t> jsme </a:t>
            </a:r>
            <a:r>
              <a:rPr lang="cs-CZ" sz="1200" dirty="0" err="1" smtClean="0">
                <a:solidFill>
                  <a:schemeClr val="tx1"/>
                </a:solidFill>
              </a:rPr>
              <a:t>vúz</a:t>
            </a:r>
            <a:r>
              <a:rPr lang="cs-CZ" sz="1200" dirty="0" smtClean="0">
                <a:solidFill>
                  <a:schemeClr val="tx1"/>
                </a:solidFill>
              </a:rPr>
              <a:t> dříví. 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Truhlář vyrábí </a:t>
            </a:r>
            <a:r>
              <a:rPr lang="cs-CZ" sz="1200" dirty="0" err="1" smtClean="0">
                <a:solidFill>
                  <a:schemeClr val="tx1"/>
                </a:solidFill>
              </a:rPr>
              <a:t>stoli</a:t>
            </a:r>
            <a:r>
              <a:rPr lang="cs-CZ" sz="1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Děti si prohlíželi </a:t>
            </a:r>
            <a:r>
              <a:rPr lang="cs-CZ" sz="1200" dirty="0" err="1" smtClean="0">
                <a:solidFill>
                  <a:schemeClr val="tx1"/>
                </a:solidFill>
              </a:rPr>
              <a:t>obráskovou</a:t>
            </a:r>
            <a:r>
              <a:rPr lang="cs-CZ" sz="1200" dirty="0" smtClean="0">
                <a:solidFill>
                  <a:schemeClr val="tx1"/>
                </a:solidFill>
              </a:rPr>
              <a:t> knížku.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5220072" y="3219822"/>
            <a:ext cx="3002632" cy="1800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koncovky.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Výletníci se těšil- na odpočinek.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sadě se ozýval- pěnkavy. Na březích rostl- václavky. Na horách troubil- jeleni.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85" y="3016188"/>
            <a:ext cx="1082030" cy="129540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11910"/>
            <a:ext cx="812304" cy="864096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55626"/>
            <a:ext cx="972107" cy="8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1" y="3645058"/>
            <a:ext cx="864096" cy="94972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751769"/>
            <a:ext cx="967429" cy="936105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131590"/>
            <a:ext cx="81369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POUŽITÁ LITERATURA: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Pětiminutovky pro ZŠ – Český jazyk – 4.třída,V.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Matzenauerová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(Fragment)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Pětiminutovky pro ZŠ – Český jazyk – 5.třída,V.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Matzenauerová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(Fragment)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2 – učebnice pro 2. ročník – nakladatelství Nová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brázky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 databáze klipart</a:t>
            </a: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http://cs.petclub.eu/graphics/articles/78/images/full/kotata-dva.jpg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http://nd01.jxs.cz/942/132/91cb4de12d_14781443_o2.jpg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http://aa.ecn.cz/img_upload/65636e2e7a707261766f64616a737476/bocian_biely_archiv_SOS_BirdLife_Slovensko_thumb_2.jpg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http://www.ireceptar.cz/res/data/081/009954.jpg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http://www.papo.cz/Fotografie/Zbozi/Original/51050.jpg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http://nd01.jxs.cz/887/971/f488bdc806_28955257_o2.jpg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http://media.novinky.cz/196/41961-top_foto2-jlgsg.jpg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http://img.ihned.cz/attachment.php/15784280/stu34DEFHIJMOl6QWbcfhxz1ST29ARVm/90831_tema_vaclavka_m.jpg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http://www.ezoo.cz/files/zvire/8.jpg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http://nicinky.mujblog.centrum.cz/data/66/12816/articleImages/24a2b627f2f9444d8ca5ab25e16e72ba/thumbnails/detail/articleImage%20(21).jpg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http://romana.blogerka.cz/obrazky/romana.blogerka.cz/kosatka.jpg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http://drubez.chovzvirat.com/img/clanky//originals/_42853911_geese-1526.jpg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http://dog-training-review.upickreviews.com/_images/dog-training/how-to-choose-a-puppy.jpg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http://img.aktualne.centrum.cz/93/95/939572-ledoborec.jpg</a:t>
            </a: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754" y="492443"/>
            <a:ext cx="5774382" cy="63914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114.9 Použité zdroje, citace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1231</Words>
  <Application>Microsoft Office PowerPoint</Application>
  <PresentationFormat>Předvádění na obrazovce (16:9)</PresentationFormat>
  <Paragraphs>137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114.1  Procvičení a příklady –                  ABECEDA </vt:lpstr>
      <vt:lpstr>114.2 Procvičení a příklady -                ABECEDA</vt:lpstr>
      <vt:lpstr>114.3  Procvičení a příklady-                 ABECEDA                   </vt:lpstr>
      <vt:lpstr>114.4  Procvičování a příklady –                     ABECEDA </vt:lpstr>
      <vt:lpstr>114.5 Procvičení a příklady –       SHODA PŘÍSUDKU      S PODMĚTEM </vt:lpstr>
      <vt:lpstr>114.6  Procvičování a příklady –              SHODA PŘÍSUDKU                    S PODMĚTEM</vt:lpstr>
      <vt:lpstr>114.7  Procvičení a příklady –             SHODA PŘÍSUDKU                 S PODMĚTEM                                                         </vt:lpstr>
      <vt:lpstr>114.8  Procvičení a příklady –             SHODA PŘÍSUDKU                S PODMĚTEM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222</cp:revision>
  <dcterms:created xsi:type="dcterms:W3CDTF">2010-10-18T18:21:56Z</dcterms:created>
  <dcterms:modified xsi:type="dcterms:W3CDTF">2012-03-04T20:04:33Z</dcterms:modified>
</cp:coreProperties>
</file>