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4" r:id="rId5"/>
    <p:sldId id="260" r:id="rId6"/>
    <p:sldId id="261" r:id="rId7"/>
    <p:sldId id="262" r:id="rId8"/>
    <p:sldId id="263" r:id="rId9"/>
    <p:sldId id="265" r:id="rId10"/>
    <p:sldId id="266" r:id="rId1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a:srgbClr val="99CC00"/>
    <a:srgbClr val="FFFF99"/>
    <a:srgbClr val="FFFF00"/>
    <a:srgbClr val="8137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0" y="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33583E-89BF-4ECB-AA3F-75DD3E829E63}" type="datetimeFigureOut">
              <a:rPr lang="cs-CZ" smtClean="0"/>
              <a:pPr/>
              <a:t>4.3.2012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771979-99DB-4828-878C-66DC5CF305D5}" type="slidenum">
              <a:rPr lang="cs-CZ" smtClean="0"/>
              <a:pPr/>
              <a:t>‹#›</a:t>
            </a:fld>
            <a:endParaRPr lang="cs-CZ"/>
          </a:p>
        </p:txBody>
      </p:sp>
    </p:spTree>
    <p:extLst>
      <p:ext uri="{BB962C8B-B14F-4D97-AF65-F5344CB8AC3E}">
        <p14:creationId xmlns:p14="http://schemas.microsoft.com/office/powerpoint/2010/main" val="376763028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27786-DE88-4C02-A0B7-082242F2B663}" type="datetimeFigureOut">
              <a:rPr lang="cs-CZ" smtClean="0"/>
              <a:pPr/>
              <a:t>4.3.2012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757F8-8F25-4CF1-88DC-C9C420F53004}" type="slidenum">
              <a:rPr lang="cs-CZ" smtClean="0"/>
              <a:pPr/>
              <a:t>‹#›</a:t>
            </a:fld>
            <a:endParaRPr lang="cs-CZ"/>
          </a:p>
        </p:txBody>
      </p:sp>
    </p:spTree>
    <p:extLst>
      <p:ext uri="{BB962C8B-B14F-4D97-AF65-F5344CB8AC3E}">
        <p14:creationId xmlns:p14="http://schemas.microsoft.com/office/powerpoint/2010/main" val="73621211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r>
              <a:rPr lang="cs-CZ" dirty="0" smtClean="0"/>
              <a:t>Víte, kdo</a:t>
            </a:r>
            <a:r>
              <a:rPr lang="cs-CZ" baseline="0" dirty="0" smtClean="0"/>
              <a:t> způsobuje angínu, chřipku, nebo neštovice?</a:t>
            </a:r>
          </a:p>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2</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3</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4</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5</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6</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7</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8</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F946E6A-BCBB-4397-B238-D9666C12CA33}" type="datetime1">
              <a:rPr lang="cs-CZ" smtClean="0"/>
              <a:pPr/>
              <a:t>4.3.2012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984DB5B-C4F9-421B-B915-96C77EBC177D}" type="datetime1">
              <a:rPr lang="cs-CZ" smtClean="0"/>
              <a:pPr/>
              <a:t>4.3.2012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027F35-795A-4B52-AF4B-8AF9D6F591C2}" type="datetime1">
              <a:rPr lang="cs-CZ" smtClean="0"/>
              <a:pPr/>
              <a:t>4.3.2012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B4B4C2E-6E06-4E9C-9D85-8F31E0E288E6}" type="datetime1">
              <a:rPr lang="cs-CZ" smtClean="0"/>
              <a:pPr/>
              <a:t>4.3.2012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F4ABC8E-B95F-4149-9A9A-D11A584EB29D}" type="datetime1">
              <a:rPr lang="cs-CZ" smtClean="0"/>
              <a:pPr/>
              <a:t>4.3.2012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9A0DED4-D2BA-48CB-B2B6-1875E7FDB29C}" type="datetime1">
              <a:rPr lang="cs-CZ" smtClean="0"/>
              <a:pPr/>
              <a:t>4.3.2012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29A91E-1CCF-40B7-8986-DCBC22B998A1}" type="datetime1">
              <a:rPr lang="cs-CZ" smtClean="0"/>
              <a:pPr/>
              <a:t>4.3.2012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9ECEE0F-07E8-4FA4-BC5E-B1097BC39F9A}" type="datetime1">
              <a:rPr lang="cs-CZ" smtClean="0"/>
              <a:pPr/>
              <a:t>4.3.2012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0561AB1-11DE-4681-8765-EB93C13598AF}" type="datetime1">
              <a:rPr lang="cs-CZ" smtClean="0"/>
              <a:pPr/>
              <a:t>4.3.2012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688AF0-EED2-4674-8E08-6CB36054DDEB}" type="datetime1">
              <a:rPr lang="cs-CZ" smtClean="0"/>
              <a:pPr/>
              <a:t>4.3.2012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ECB1AB8-A318-494C-B197-385F53BD80D4}" type="datetime1">
              <a:rPr lang="cs-CZ" smtClean="0"/>
              <a:pPr/>
              <a:t>4.3.2012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33"/>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ACAF81-B0B1-45DF-898B-A867B8150E23}" type="datetime1">
              <a:rPr lang="cs-CZ" smtClean="0"/>
              <a:pPr/>
              <a:t>4.3.2012</a:t>
            </a:fld>
            <a:endParaRPr lang="cs-CZ"/>
          </a:p>
        </p:txBody>
      </p:sp>
      <p:sp>
        <p:nvSpPr>
          <p:cNvPr id="5" name="Zástupný symbol pro zápatí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B5059B0-F0F3-4110-8E3E-B7F9093C10A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wmf"/><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9.wmf"/></Relationships>
</file>

<file path=ppt/slides/_rels/slide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2.wmf"/><Relationship Id="rId4" Type="http://schemas.openxmlformats.org/officeDocument/2006/relationships/image" Target="../media/image11.wmf"/></Relationships>
</file>

<file path=ppt/slides/_rels/slide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4.wmf"/></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slides/_rels/slide8.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2.wmf"/><Relationship Id="rId4" Type="http://schemas.openxmlformats.org/officeDocument/2006/relationships/image" Target="../media/image2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4283968" cy="594066"/>
          </a:xfrm>
        </p:spPr>
        <p:txBody>
          <a:bodyPr anchor="t">
            <a:noAutofit/>
          </a:bodyPr>
          <a:lstStyle/>
          <a:p>
            <a:pPr algn="l"/>
            <a:r>
              <a:rPr lang="cs-CZ" sz="2500" b="1" dirty="0" smtClean="0">
                <a:latin typeface="Times New Roman" pitchFamily="18" charset="0"/>
                <a:cs typeface="Times New Roman" pitchFamily="18" charset="0"/>
              </a:rPr>
              <a:t>112.1  Procvičení a příklady </a:t>
            </a:r>
            <a:br>
              <a:rPr lang="cs-CZ" sz="2500" b="1" dirty="0" smtClean="0">
                <a:latin typeface="Times New Roman" pitchFamily="18" charset="0"/>
                <a:cs typeface="Times New Roman" pitchFamily="18" charset="0"/>
              </a:rPr>
            </a:br>
            <a:r>
              <a:rPr lang="cs-CZ" sz="2500" b="1" dirty="0" smtClean="0">
                <a:latin typeface="Times New Roman" pitchFamily="18" charset="0"/>
                <a:cs typeface="Times New Roman" pitchFamily="18" charset="0"/>
              </a:rPr>
              <a:t>           – ZÁJMENA</a:t>
            </a:r>
            <a:endParaRPr lang="cs-CZ" sz="2500" b="1" dirty="0">
              <a:latin typeface="Times New Roman" pitchFamily="18" charset="0"/>
              <a:cs typeface="Times New Roman" pitchFamily="18" charset="0"/>
            </a:endParaRPr>
          </a:p>
        </p:txBody>
      </p:sp>
      <p:sp>
        <p:nvSpPr>
          <p:cNvPr id="24" name="TextovéPole 2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           </a:t>
            </a:r>
          </a:p>
          <a:p>
            <a:endParaRPr lang="cs-CZ" sz="1000" dirty="0">
              <a:latin typeface="Times New Roman" pitchFamily="18" charset="0"/>
              <a:cs typeface="Times New Roman" pitchFamily="18" charset="0"/>
            </a:endParaRPr>
          </a:p>
        </p:txBody>
      </p:sp>
      <p:sp>
        <p:nvSpPr>
          <p:cNvPr id="5" name="TextovéPole 4"/>
          <p:cNvSpPr txBox="1"/>
          <p:nvPr/>
        </p:nvSpPr>
        <p:spPr>
          <a:xfrm>
            <a:off x="0" y="4527947"/>
            <a:ext cx="9144000" cy="615553"/>
          </a:xfrm>
          <a:prstGeom prst="rect">
            <a:avLst/>
          </a:prstGeom>
          <a:solidFill>
            <a:schemeClr val="accent6">
              <a:lumMod val="40000"/>
              <a:lumOff val="60000"/>
            </a:schemeClr>
          </a:solidFill>
        </p:spPr>
        <p:txBody>
          <a:bodyPr wrap="square" rtlCol="0">
            <a:spAutoFit/>
          </a:bodyPr>
          <a:lstStyle/>
          <a:p>
            <a:endParaRPr lang="cs-CZ" sz="1200" dirty="0" smtClean="0">
              <a:solidFill>
                <a:schemeClr val="accent3">
                  <a:lumMod val="50000"/>
                </a:schemeClr>
              </a:solidFill>
              <a:latin typeface="Times New Roman" pitchFamily="18" charset="0"/>
              <a:cs typeface="Times New Roman" pitchFamily="18" charset="0"/>
            </a:endParaRPr>
          </a:p>
          <a:p>
            <a:r>
              <a:rPr lang="cs-CZ" sz="1200" dirty="0" smtClean="0">
                <a:solidFill>
                  <a:schemeClr val="accent3">
                    <a:lumMod val="50000"/>
                  </a:schemeClr>
                </a:solidFill>
                <a:latin typeface="Times New Roman" pitchFamily="18" charset="0"/>
                <a:cs typeface="Times New Roman" pitchFamily="18" charset="0"/>
              </a:rPr>
              <a:t>Autor:</a:t>
            </a:r>
            <a:r>
              <a:rPr lang="cs-CZ" sz="1200" b="1" dirty="0" smtClean="0">
                <a:solidFill>
                  <a:schemeClr val="accent3">
                    <a:lumMod val="50000"/>
                  </a:schemeClr>
                </a:solidFill>
                <a:latin typeface="Times New Roman" pitchFamily="18" charset="0"/>
                <a:cs typeface="Times New Roman" pitchFamily="18" charset="0"/>
              </a:rPr>
              <a:t> Mgr. Pavlína </a:t>
            </a:r>
            <a:r>
              <a:rPr lang="cs-CZ" sz="1200" b="1" dirty="0" err="1" smtClean="0">
                <a:solidFill>
                  <a:schemeClr val="accent3">
                    <a:lumMod val="50000"/>
                  </a:schemeClr>
                </a:solidFill>
                <a:latin typeface="Times New Roman" pitchFamily="18" charset="0"/>
                <a:cs typeface="Times New Roman" pitchFamily="18" charset="0"/>
              </a:rPr>
              <a:t>Sirová</a:t>
            </a:r>
            <a:endParaRPr lang="cs-CZ" sz="1200" b="1" dirty="0" smtClean="0">
              <a:solidFill>
                <a:schemeClr val="accent3">
                  <a:lumMod val="50000"/>
                </a:schemeClr>
              </a:solidFill>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pic>
        <p:nvPicPr>
          <p:cNvPr id="6" name="obrázek 5" descr="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21871" y="4527947"/>
            <a:ext cx="3029719" cy="615553"/>
          </a:xfrm>
          <a:prstGeom prst="rect">
            <a:avLst/>
          </a:prstGeom>
          <a:noFill/>
          <a:ln>
            <a:noFill/>
          </a:ln>
        </p:spPr>
      </p:pic>
      <p:pic>
        <p:nvPicPr>
          <p:cNvPr id="1027" name="Picture 3" descr="C:\Program Files (x86)\Microsoft Office\MEDIA\CAGCAT10\j0195812.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240" y="3435846"/>
            <a:ext cx="1296144" cy="9361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Program Files (x86)\Microsoft Office\MEDIA\CAGCAT10\j0291984.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275605"/>
            <a:ext cx="1080120" cy="1152129"/>
          </a:xfrm>
          <a:prstGeom prst="rect">
            <a:avLst/>
          </a:prstGeom>
          <a:noFill/>
          <a:extLst>
            <a:ext uri="{909E8E84-426E-40DD-AFC4-6F175D3DCCD1}">
              <a14:hiddenFill xmlns:a14="http://schemas.microsoft.com/office/drawing/2010/main">
                <a:solidFill>
                  <a:srgbClr val="FFFFFF"/>
                </a:solidFill>
              </a14:hiddenFill>
            </a:ext>
          </a:extLst>
        </p:spPr>
      </p:pic>
      <p:sp>
        <p:nvSpPr>
          <p:cNvPr id="3" name="Zaoblený obdélník 2"/>
          <p:cNvSpPr/>
          <p:nvPr/>
        </p:nvSpPr>
        <p:spPr>
          <a:xfrm>
            <a:off x="1547664" y="1347614"/>
            <a:ext cx="2808312" cy="2736304"/>
          </a:xfrm>
          <a:prstGeom prst="roundRect">
            <a:avLst/>
          </a:prstGeom>
          <a:solidFill>
            <a:schemeClr val="bg1"/>
          </a:solidFill>
          <a:ln cmpd="sng">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cs-CZ" sz="1400" b="1" dirty="0" smtClean="0">
                <a:solidFill>
                  <a:schemeClr val="tx1"/>
                </a:solidFill>
                <a:latin typeface="Times New Roman" pitchFamily="18" charset="0"/>
                <a:cs typeface="Times New Roman" pitchFamily="18" charset="0"/>
              </a:rPr>
              <a:t>Doplň mě/mně.</a:t>
            </a:r>
            <a:endParaRPr lang="cs-CZ" sz="1400" dirty="0">
              <a:solidFill>
                <a:schemeClr val="tx1"/>
              </a:solidFill>
              <a:latin typeface="Times New Roman" pitchFamily="18" charset="0"/>
              <a:cs typeface="Times New Roman" pitchFamily="18" charset="0"/>
            </a:endParaRPr>
          </a:p>
          <a:p>
            <a:r>
              <a:rPr lang="cs-CZ" sz="1200" dirty="0" smtClean="0">
                <a:solidFill>
                  <a:schemeClr val="tx1"/>
                </a:solidFill>
                <a:latin typeface="Times New Roman" pitchFamily="18" charset="0"/>
                <a:cs typeface="Times New Roman" pitchFamily="18" charset="0"/>
              </a:rPr>
              <a:t>___ se to netýká. O ___ ještě uslyšíte.</a:t>
            </a:r>
          </a:p>
          <a:p>
            <a:r>
              <a:rPr lang="cs-CZ" sz="1200" dirty="0" smtClean="0">
                <a:solidFill>
                  <a:schemeClr val="tx1"/>
                </a:solidFill>
                <a:latin typeface="Times New Roman" pitchFamily="18" charset="0"/>
                <a:cs typeface="Times New Roman" pitchFamily="18" charset="0"/>
              </a:rPr>
              <a:t>Doneslo se___, že se odstěhovali.</a:t>
            </a:r>
          </a:p>
          <a:p>
            <a:r>
              <a:rPr lang="cs-CZ" sz="1200" dirty="0" smtClean="0">
                <a:solidFill>
                  <a:schemeClr val="tx1"/>
                </a:solidFill>
                <a:latin typeface="Times New Roman" pitchFamily="18" charset="0"/>
                <a:cs typeface="Times New Roman" pitchFamily="18" charset="0"/>
              </a:rPr>
              <a:t>Bránil ___ v odchodu.</a:t>
            </a:r>
          </a:p>
          <a:p>
            <a:r>
              <a:rPr lang="cs-CZ" sz="1200" dirty="0" smtClean="0">
                <a:solidFill>
                  <a:schemeClr val="tx1"/>
                </a:solidFill>
                <a:latin typeface="Times New Roman" pitchFamily="18" charset="0"/>
                <a:cs typeface="Times New Roman" pitchFamily="18" charset="0"/>
              </a:rPr>
              <a:t>Nabídla___ tykání. O ___ vůbec nejde. Počkej na ___. Zbavil jsi ___ starostí. Neměj o ___ péči. Byl na ___ závislý. Co si o ___ pomyslí? Proč se po ___ ohlížel? Ke ___ můžeš být upřímný. Proč si ze ___ děláš legraci? Žádali ___ o radu. Před rokem ___ utekl pes. Zamiloval se do ___ na první pohled. Jen ___ zdržuješ.</a:t>
            </a:r>
          </a:p>
          <a:p>
            <a:endParaRPr lang="cs-CZ" sz="1200" dirty="0" smtClean="0">
              <a:solidFill>
                <a:schemeClr val="tx1"/>
              </a:solidFill>
              <a:latin typeface="Times New Roman" pitchFamily="18" charset="0"/>
              <a:cs typeface="Times New Roman" pitchFamily="18" charset="0"/>
            </a:endParaRPr>
          </a:p>
        </p:txBody>
      </p:sp>
      <p:sp>
        <p:nvSpPr>
          <p:cNvPr id="4" name="Zaoblený obdélník 3"/>
          <p:cNvSpPr/>
          <p:nvPr/>
        </p:nvSpPr>
        <p:spPr>
          <a:xfrm>
            <a:off x="5148064" y="843558"/>
            <a:ext cx="3384376" cy="2376264"/>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1400" b="1" dirty="0" smtClean="0">
                <a:solidFill>
                  <a:schemeClr val="tx1"/>
                </a:solidFill>
                <a:latin typeface="Times New Roman" pitchFamily="18" charset="0"/>
                <a:cs typeface="Times New Roman" pitchFamily="18" charset="0"/>
              </a:rPr>
              <a:t>Doplň tvary zájmena já.</a:t>
            </a:r>
          </a:p>
          <a:p>
            <a:r>
              <a:rPr lang="cs-CZ" sz="1200" dirty="0" smtClean="0">
                <a:solidFill>
                  <a:schemeClr val="tx1"/>
                </a:solidFill>
                <a:latin typeface="Times New Roman" pitchFamily="18" charset="0"/>
                <a:cs typeface="Times New Roman" pitchFamily="18" charset="0"/>
              </a:rPr>
              <a:t>Řekni ___ pravdu. Co proti ___ máš? Budete tam muset jít beze ___. Se ___ o tom nikdo nemluvil. Poprosil ___ o pomoc. Kdo ___ omluví?___ se to vůbec nelíbí. Klidně se na ___ můžeš spolehnout. O ___ se nemusíš starat. Co si to ke ___ dovoluješ? To ___ poradil Pepík. Ze ___ nic nedostanou. Bolí ___ v zádech. Kdo se ___ zastane? Probudil se ve ___ pocit viny. Místo ___ tam půjde on. Proč ___ to neřekli. Nepřibližuj se ke ___.</a:t>
            </a:r>
            <a:endParaRPr lang="cs-CZ" sz="1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a:t>
            </a:r>
          </a:p>
          <a:p>
            <a:endParaRPr lang="cs-CZ" sz="1000" dirty="0">
              <a:latin typeface="Times New Roman" pitchFamily="18" charset="0"/>
              <a:cs typeface="Times New Roman" pitchFamily="18"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2463722044"/>
              </p:ext>
            </p:extLst>
          </p:nvPr>
        </p:nvGraphicFramePr>
        <p:xfrm>
          <a:off x="1043608" y="1275606"/>
          <a:ext cx="7272808" cy="3163050"/>
        </p:xfrm>
        <a:graphic>
          <a:graphicData uri="http://schemas.openxmlformats.org/drawingml/2006/table">
            <a:tbl>
              <a:tblPr firstRow="1" bandRow="1">
                <a:tableStyleId>{10A1B5D5-9B99-4C35-A422-299274C87663}</a:tableStyleId>
              </a:tblPr>
              <a:tblGrid>
                <a:gridCol w="1907305"/>
                <a:gridCol w="5365503"/>
              </a:tblGrid>
              <a:tr h="545574">
                <a:tc>
                  <a:txBody>
                    <a:bodyPr/>
                    <a:lstStyle/>
                    <a:p>
                      <a:r>
                        <a:rPr lang="cs-CZ" dirty="0" smtClean="0">
                          <a:latin typeface="Times New Roman" pitchFamily="18" charset="0"/>
                          <a:cs typeface="Times New Roman" pitchFamily="18" charset="0"/>
                        </a:rPr>
                        <a:t>Autor</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Mgr. Pavlína</a:t>
                      </a:r>
                      <a:r>
                        <a:rPr lang="cs-CZ" baseline="0" dirty="0" smtClean="0">
                          <a:latin typeface="Times New Roman" pitchFamily="18" charset="0"/>
                          <a:cs typeface="Times New Roman" pitchFamily="18" charset="0"/>
                        </a:rPr>
                        <a:t> </a:t>
                      </a:r>
                      <a:r>
                        <a:rPr lang="cs-CZ" baseline="0" dirty="0" err="1" smtClean="0">
                          <a:latin typeface="Times New Roman" pitchFamily="18" charset="0"/>
                          <a:cs typeface="Times New Roman" pitchFamily="18" charset="0"/>
                        </a:rPr>
                        <a:t>Sirová</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Období</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07</a:t>
                      </a:r>
                      <a:r>
                        <a:rPr lang="cs-CZ" baseline="0" dirty="0" smtClean="0">
                          <a:latin typeface="Times New Roman" pitchFamily="18" charset="0"/>
                          <a:cs typeface="Times New Roman" pitchFamily="18" charset="0"/>
                        </a:rPr>
                        <a:t> – 12/2011</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I.</a:t>
                      </a:r>
                      <a:r>
                        <a:rPr lang="cs-CZ" baseline="0" dirty="0" smtClean="0">
                          <a:latin typeface="Times New Roman" pitchFamily="18" charset="0"/>
                          <a:cs typeface="Times New Roman" pitchFamily="18" charset="0"/>
                        </a:rPr>
                        <a:t> stupeň</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Klíčová slova</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Zájmena, číslovky, skladba</a:t>
                      </a:r>
                      <a:endParaRPr lang="cs-CZ" dirty="0">
                        <a:latin typeface="Times New Roman" pitchFamily="18" charset="0"/>
                        <a:cs typeface="Times New Roman" pitchFamily="18" charset="0"/>
                      </a:endParaRPr>
                    </a:p>
                  </a:txBody>
                  <a:tcPr/>
                </a:tc>
              </a:tr>
              <a:tr h="958020">
                <a:tc>
                  <a:txBody>
                    <a:bodyPr/>
                    <a:lstStyle/>
                    <a:p>
                      <a:r>
                        <a:rPr lang="cs-CZ" dirty="0" smtClean="0">
                          <a:latin typeface="Times New Roman" pitchFamily="18" charset="0"/>
                          <a:cs typeface="Times New Roman" pitchFamily="18" charset="0"/>
                        </a:rPr>
                        <a:t>Anotace</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Prezentace popisující</a:t>
                      </a:r>
                      <a:r>
                        <a:rPr lang="cs-CZ" baseline="0" dirty="0" smtClean="0">
                          <a:latin typeface="Times New Roman" pitchFamily="18" charset="0"/>
                          <a:cs typeface="Times New Roman" pitchFamily="18" charset="0"/>
                        </a:rPr>
                        <a:t> procvičování a příklady zájmen, číslovek a </a:t>
                      </a:r>
                      <a:r>
                        <a:rPr lang="cs-CZ" baseline="0" smtClean="0">
                          <a:latin typeface="Times New Roman" pitchFamily="18" charset="0"/>
                          <a:cs typeface="Times New Roman" pitchFamily="18" charset="0"/>
                        </a:rPr>
                        <a:t>skladby věty</a:t>
                      </a:r>
                      <a:endParaRPr lang="cs-CZ" dirty="0">
                        <a:latin typeface="Times New Roman" pitchFamily="18" charset="0"/>
                        <a:cs typeface="Times New Roman" pitchFamily="18" charset="0"/>
                      </a:endParaRPr>
                    </a:p>
                  </a:txBody>
                  <a:tcPr/>
                </a:tc>
              </a:tr>
            </a:tbl>
          </a:graphicData>
        </a:graphic>
      </p:graphicFrame>
      <p:sp>
        <p:nvSpPr>
          <p:cNvPr id="5" name="Nadpis 1"/>
          <p:cNvSpPr txBox="1">
            <a:spLocks/>
          </p:cNvSpPr>
          <p:nvPr/>
        </p:nvSpPr>
        <p:spPr>
          <a:xfrm>
            <a:off x="20151" y="498603"/>
            <a:ext cx="2916832"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112.10  </a:t>
            </a:r>
            <a:r>
              <a:rPr lang="cs-CZ" sz="2500" b="1" dirty="0" smtClean="0">
                <a:latin typeface="Times New Roman" pitchFamily="18" charset="0"/>
                <a:cs typeface="Times New Roman" pitchFamily="18" charset="0"/>
              </a:rPr>
              <a:t>Anotace</a:t>
            </a:r>
            <a:endParaRPr lang="cs-CZ" sz="2500" b="1" dirty="0">
              <a:latin typeface="Times New Roman" pitchFamily="18" charset="0"/>
              <a:cs typeface="Times New Roman" pitchFamily="18" charset="0"/>
            </a:endParaRPr>
          </a:p>
        </p:txBody>
      </p:sp>
    </p:spTree>
    <p:extLst>
      <p:ext uri="{BB962C8B-B14F-4D97-AF65-F5344CB8AC3E}">
        <p14:creationId xmlns:p14="http://schemas.microsoft.com/office/powerpoint/2010/main" val="3130030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0" y="555526"/>
            <a:ext cx="4067944" cy="792088"/>
          </a:xfrm>
        </p:spPr>
        <p:txBody>
          <a:bodyPr anchor="t">
            <a:noAutofit/>
          </a:bodyPr>
          <a:lstStyle/>
          <a:p>
            <a:pPr algn="l"/>
            <a:r>
              <a:rPr lang="cs-CZ" sz="2500" b="1" dirty="0" smtClean="0">
                <a:latin typeface="Times New Roman" pitchFamily="18" charset="0"/>
                <a:cs typeface="Times New Roman" pitchFamily="18" charset="0"/>
              </a:rPr>
              <a:t>112.2  Procvičení a příklady</a:t>
            </a:r>
            <a:br>
              <a:rPr lang="cs-CZ" sz="2500" b="1" dirty="0" smtClean="0">
                <a:latin typeface="Times New Roman" pitchFamily="18" charset="0"/>
                <a:cs typeface="Times New Roman" pitchFamily="18" charset="0"/>
              </a:rPr>
            </a:br>
            <a:r>
              <a:rPr lang="cs-CZ" sz="2500" b="1" dirty="0" smtClean="0">
                <a:latin typeface="Times New Roman" pitchFamily="18" charset="0"/>
                <a:cs typeface="Times New Roman" pitchFamily="18" charset="0"/>
              </a:rPr>
              <a:t>           - ČÍSLOVKY      </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   </a:t>
            </a:r>
          </a:p>
          <a:p>
            <a:endParaRPr lang="cs-CZ" sz="1000" dirty="0">
              <a:latin typeface="Times New Roman" pitchFamily="18" charset="0"/>
              <a:cs typeface="Times New Roman" pitchFamily="18" charset="0"/>
            </a:endParaRPr>
          </a:p>
        </p:txBody>
      </p:sp>
      <p:sp>
        <p:nvSpPr>
          <p:cNvPr id="3" name="Zaoblený obdélník 2"/>
          <p:cNvSpPr/>
          <p:nvPr/>
        </p:nvSpPr>
        <p:spPr>
          <a:xfrm>
            <a:off x="4211960" y="771550"/>
            <a:ext cx="3816424" cy="1944216"/>
          </a:xfrm>
          <a:prstGeom prst="roundRect">
            <a:avLst/>
          </a:prstGeom>
          <a:solidFill>
            <a:schemeClr val="bg1"/>
          </a:solidFill>
          <a:ln cmpd="sng">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1200" b="1" dirty="0" smtClean="0">
                <a:solidFill>
                  <a:schemeClr val="tx1"/>
                </a:solidFill>
                <a:latin typeface="Times New Roman" pitchFamily="18" charset="0"/>
                <a:cs typeface="Times New Roman" pitchFamily="18" charset="0"/>
              </a:rPr>
              <a:t>Najdi ve větách skryté číslovky</a:t>
            </a:r>
            <a:r>
              <a:rPr lang="cs-CZ" sz="1200" dirty="0" smtClean="0">
                <a:solidFill>
                  <a:schemeClr val="tx1"/>
                </a:solidFill>
                <a:latin typeface="Times New Roman" pitchFamily="18" charset="0"/>
                <a:cs typeface="Times New Roman" pitchFamily="18" charset="0"/>
              </a:rPr>
              <a:t>.</a:t>
            </a:r>
          </a:p>
          <a:p>
            <a:pPr algn="just"/>
            <a:r>
              <a:rPr lang="cs-CZ" sz="1200" dirty="0" smtClean="0">
                <a:solidFill>
                  <a:schemeClr val="tx1"/>
                </a:solidFill>
                <a:latin typeface="Times New Roman" pitchFamily="18" charset="0"/>
                <a:cs typeface="Times New Roman" pitchFamily="18" charset="0"/>
              </a:rPr>
              <a:t>Našli jsme doupě toho zlého vlka.       ___________</a:t>
            </a:r>
          </a:p>
          <a:p>
            <a:pPr algn="just"/>
            <a:r>
              <a:rPr lang="cs-CZ" sz="1200" dirty="0" smtClean="0">
                <a:solidFill>
                  <a:schemeClr val="tx1"/>
                </a:solidFill>
                <a:latin typeface="Times New Roman" pitchFamily="18" charset="0"/>
                <a:cs typeface="Times New Roman" pitchFamily="18" charset="0"/>
              </a:rPr>
              <a:t>Naše Stáňa ještě neumí plavat.            ___________</a:t>
            </a:r>
          </a:p>
          <a:p>
            <a:pPr algn="just"/>
            <a:r>
              <a:rPr lang="cs-CZ" sz="1200" dirty="0" smtClean="0">
                <a:solidFill>
                  <a:schemeClr val="tx1"/>
                </a:solidFill>
                <a:latin typeface="Times New Roman" pitchFamily="18" charset="0"/>
                <a:cs typeface="Times New Roman" pitchFamily="18" charset="0"/>
              </a:rPr>
              <a:t>Má loď dobré kormidlo?                      ___________</a:t>
            </a:r>
          </a:p>
          <a:p>
            <a:pPr algn="just"/>
            <a:r>
              <a:rPr lang="cs-CZ" sz="1200" dirty="0" smtClean="0">
                <a:solidFill>
                  <a:schemeClr val="tx1"/>
                </a:solidFill>
                <a:latin typeface="Times New Roman" pitchFamily="18" charset="0"/>
                <a:cs typeface="Times New Roman" pitchFamily="18" charset="0"/>
              </a:rPr>
              <a:t>Evo, zkus to také najít!                          ___________</a:t>
            </a:r>
          </a:p>
          <a:p>
            <a:pPr algn="just"/>
            <a:r>
              <a:rPr lang="cs-CZ" sz="1200" dirty="0" smtClean="0">
                <a:solidFill>
                  <a:schemeClr val="tx1"/>
                </a:solidFill>
                <a:latin typeface="Times New Roman" pitchFamily="18" charset="0"/>
                <a:cs typeface="Times New Roman" pitchFamily="18" charset="0"/>
              </a:rPr>
              <a:t>S týmem ze Znojma vždy prohrajeme. ___________</a:t>
            </a:r>
          </a:p>
          <a:p>
            <a:pPr algn="just"/>
            <a:r>
              <a:rPr lang="cs-CZ" sz="1200" dirty="0" smtClean="0">
                <a:solidFill>
                  <a:schemeClr val="tx1"/>
                </a:solidFill>
                <a:latin typeface="Times New Roman" pitchFamily="18" charset="0"/>
                <a:cs typeface="Times New Roman" pitchFamily="18" charset="0"/>
              </a:rPr>
              <a:t>Pod vanou je kaluž vody.                      ___________</a:t>
            </a:r>
          </a:p>
          <a:p>
            <a:pPr algn="just"/>
            <a:r>
              <a:rPr lang="cs-CZ" sz="1200" dirty="0" smtClean="0">
                <a:solidFill>
                  <a:schemeClr val="tx1"/>
                </a:solidFill>
                <a:latin typeface="Times New Roman" pitchFamily="18" charset="0"/>
                <a:cs typeface="Times New Roman" pitchFamily="18" charset="0"/>
              </a:rPr>
              <a:t>Listonoš nese dopisy.                            ___________</a:t>
            </a:r>
          </a:p>
          <a:p>
            <a:endParaRPr lang="cs-CZ" sz="1200" dirty="0">
              <a:solidFill>
                <a:schemeClr val="tx1"/>
              </a:solidFill>
              <a:latin typeface="Times New Roman" pitchFamily="18" charset="0"/>
              <a:cs typeface="Times New Roman" pitchFamily="18" charset="0"/>
            </a:endParaRPr>
          </a:p>
        </p:txBody>
      </p:sp>
      <p:sp>
        <p:nvSpPr>
          <p:cNvPr id="5" name="Zaoblený obdélník 4"/>
          <p:cNvSpPr/>
          <p:nvPr/>
        </p:nvSpPr>
        <p:spPr>
          <a:xfrm>
            <a:off x="427026" y="2211710"/>
            <a:ext cx="3528392" cy="1357882"/>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1400" b="1" dirty="0" smtClean="0">
                <a:solidFill>
                  <a:schemeClr val="tx1"/>
                </a:solidFill>
                <a:latin typeface="Times New Roman" pitchFamily="18" charset="0"/>
                <a:cs typeface="Times New Roman" pitchFamily="18" charset="0"/>
              </a:rPr>
              <a:t>Doplň správné tvary číslovek dva/oba.</a:t>
            </a:r>
            <a:endParaRPr lang="cs-CZ" sz="1400" dirty="0" smtClean="0">
              <a:solidFill>
                <a:schemeClr val="tx1"/>
              </a:solidFill>
              <a:latin typeface="Times New Roman" pitchFamily="18" charset="0"/>
              <a:cs typeface="Times New Roman" pitchFamily="18" charset="0"/>
            </a:endParaRPr>
          </a:p>
          <a:p>
            <a:r>
              <a:rPr lang="cs-CZ" sz="1400" dirty="0" smtClean="0">
                <a:solidFill>
                  <a:schemeClr val="tx1"/>
                </a:solidFill>
                <a:latin typeface="Times New Roman" pitchFamily="18" charset="0"/>
                <a:cs typeface="Times New Roman" pitchFamily="18" charset="0"/>
              </a:rPr>
              <a:t>Marcela měla na rukách _________ prsteny.</a:t>
            </a:r>
          </a:p>
          <a:p>
            <a:r>
              <a:rPr lang="cs-CZ" sz="1400" dirty="0" smtClean="0">
                <a:solidFill>
                  <a:schemeClr val="tx1"/>
                </a:solidFill>
                <a:latin typeface="Times New Roman" pitchFamily="18" charset="0"/>
                <a:cs typeface="Times New Roman" pitchFamily="18" charset="0"/>
              </a:rPr>
              <a:t>Čekali jsme od ________ do pěti.</a:t>
            </a:r>
          </a:p>
          <a:p>
            <a:r>
              <a:rPr lang="cs-CZ" sz="1400" dirty="0" smtClean="0">
                <a:solidFill>
                  <a:schemeClr val="tx1"/>
                </a:solidFill>
                <a:latin typeface="Times New Roman" pitchFamily="18" charset="0"/>
                <a:cs typeface="Times New Roman" pitchFamily="18" charset="0"/>
              </a:rPr>
              <a:t>Dvanáct děleno ________ je šest.</a:t>
            </a:r>
          </a:p>
          <a:p>
            <a:r>
              <a:rPr lang="cs-CZ" sz="1400" dirty="0" smtClean="0">
                <a:solidFill>
                  <a:schemeClr val="tx1"/>
                </a:solidFill>
                <a:latin typeface="Times New Roman" pitchFamily="18" charset="0"/>
                <a:cs typeface="Times New Roman" pitchFamily="18" charset="0"/>
              </a:rPr>
              <a:t>Drž se ________ rukama.</a:t>
            </a:r>
            <a:endParaRPr lang="cs-CZ" sz="1400" dirty="0">
              <a:solidFill>
                <a:schemeClr val="tx1"/>
              </a:solidFill>
              <a:latin typeface="Times New Roman" pitchFamily="18" charset="0"/>
              <a:cs typeface="Times New Roman" pitchFamily="18" charset="0"/>
            </a:endParaRPr>
          </a:p>
        </p:txBody>
      </p:sp>
      <p:pic>
        <p:nvPicPr>
          <p:cNvPr id="1027" name="Picture 3" descr="C:\Users\sirova\AppData\Local\Microsoft\Windows\Temporary Internet Files\Content.IE5\YD097AN7\MC90043455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4820" y="1347614"/>
            <a:ext cx="689968" cy="792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irova\AppData\Local\Microsoft\Windows\Temporary Internet Files\Content.IE5\FIQWKW65\MC90043454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4128" y="2485129"/>
            <a:ext cx="670611" cy="811044"/>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sirova\AppData\Local\Microsoft\Windows\Temporary Internet Files\Content.IE5\N323HCUD\MC90043453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16106" y="3080104"/>
            <a:ext cx="795854" cy="107582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sirova\AppData\Local\Microsoft\Windows\Temporary Internet Files\Content.IE5\NBXADL7L\MC900434551[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76256" y="3569591"/>
            <a:ext cx="1056010" cy="946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6120680" cy="783163"/>
          </a:xfrm>
        </p:spPr>
        <p:txBody>
          <a:bodyPr anchor="t">
            <a:normAutofit fontScale="90000"/>
          </a:bodyPr>
          <a:lstStyle/>
          <a:p>
            <a:pPr algn="l"/>
            <a:r>
              <a:rPr lang="cs-CZ" sz="2800" b="1" dirty="0" smtClean="0">
                <a:latin typeface="Times New Roman" pitchFamily="18" charset="0"/>
                <a:cs typeface="Times New Roman" pitchFamily="18" charset="0"/>
              </a:rPr>
              <a:t>112.3  Procvičení a příklady</a:t>
            </a:r>
            <a:br>
              <a:rPr lang="cs-CZ" sz="2800" b="1" dirty="0" smtClean="0">
                <a:latin typeface="Times New Roman" pitchFamily="18" charset="0"/>
                <a:cs typeface="Times New Roman" pitchFamily="18" charset="0"/>
              </a:rPr>
            </a:br>
            <a:r>
              <a:rPr lang="cs-CZ" sz="2800" b="1" dirty="0" smtClean="0">
                <a:latin typeface="Times New Roman" pitchFamily="18" charset="0"/>
                <a:cs typeface="Times New Roman" pitchFamily="18" charset="0"/>
              </a:rPr>
              <a:t>           - ČÍSLOVKY</a:t>
            </a:r>
            <a:br>
              <a:rPr lang="cs-CZ" sz="2800" b="1" dirty="0" smtClean="0">
                <a:latin typeface="Times New Roman" pitchFamily="18" charset="0"/>
                <a:cs typeface="Times New Roman" pitchFamily="18" charset="0"/>
              </a:rPr>
            </a:br>
            <a:r>
              <a:rPr lang="cs-CZ" sz="2800" b="1" dirty="0" smtClean="0">
                <a:latin typeface="Times New Roman" pitchFamily="18" charset="0"/>
                <a:cs typeface="Times New Roman" pitchFamily="18" charset="0"/>
              </a:rPr>
              <a:t>  </a:t>
            </a:r>
            <a:br>
              <a:rPr lang="cs-CZ" sz="2800" b="1" dirty="0" smtClean="0">
                <a:latin typeface="Times New Roman" pitchFamily="18" charset="0"/>
                <a:cs typeface="Times New Roman" pitchFamily="18" charset="0"/>
              </a:rPr>
            </a:br>
            <a:r>
              <a:rPr lang="cs-CZ" sz="2800" b="1" dirty="0" smtClean="0">
                <a:latin typeface="Times New Roman" pitchFamily="18" charset="0"/>
                <a:cs typeface="Times New Roman" pitchFamily="18" charset="0"/>
              </a:rPr>
              <a:t>               </a:t>
            </a:r>
            <a:endParaRPr lang="cs-CZ" sz="2800" b="1" dirty="0">
              <a:latin typeface="Times New Roman" pitchFamily="18" charset="0"/>
              <a:cs typeface="Times New Roman" pitchFamily="18" charset="0"/>
            </a:endParaRPr>
          </a:p>
        </p:txBody>
      </p:sp>
      <p:sp>
        <p:nvSpPr>
          <p:cNvPr id="18" name="TextovéPole 17"/>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  </a:t>
            </a:r>
          </a:p>
          <a:p>
            <a:endParaRPr lang="cs-CZ" sz="1000" dirty="0">
              <a:latin typeface="Times New Roman" pitchFamily="18" charset="0"/>
              <a:cs typeface="Times New Roman" pitchFamily="18" charset="0"/>
            </a:endParaRPr>
          </a:p>
        </p:txBody>
      </p:sp>
      <p:sp>
        <p:nvSpPr>
          <p:cNvPr id="3" name="Zaoblený obdélník 2"/>
          <p:cNvSpPr/>
          <p:nvPr/>
        </p:nvSpPr>
        <p:spPr>
          <a:xfrm>
            <a:off x="1043608" y="1419622"/>
            <a:ext cx="6696744" cy="3240360"/>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1400" b="1" dirty="0" smtClean="0">
                <a:solidFill>
                  <a:schemeClr val="tx1"/>
                </a:solidFill>
                <a:latin typeface="Times New Roman" pitchFamily="18" charset="0"/>
                <a:cs typeface="Times New Roman" pitchFamily="18" charset="0"/>
              </a:rPr>
              <a:t>Vyhledej neurčité číslovky a vypiš je podle druhu.</a:t>
            </a:r>
          </a:p>
          <a:p>
            <a:endParaRPr lang="cs-CZ" sz="1600" dirty="0" smtClean="0">
              <a:solidFill>
                <a:schemeClr val="tx1"/>
              </a:solidFill>
              <a:latin typeface="Times New Roman" pitchFamily="18" charset="0"/>
              <a:cs typeface="Times New Roman" pitchFamily="18" charset="0"/>
            </a:endParaRPr>
          </a:p>
          <a:p>
            <a:r>
              <a:rPr lang="cs-CZ" sz="1600" dirty="0" smtClean="0">
                <a:solidFill>
                  <a:schemeClr val="tx1"/>
                </a:solidFill>
                <a:latin typeface="Times New Roman" pitchFamily="18" charset="0"/>
                <a:cs typeface="Times New Roman" pitchFamily="18" charset="0"/>
              </a:rPr>
              <a:t>Kolikátý doběhl Petr? On je několikanásobný mistr republiky. Pavlínka umí mnoho básniček. Několikrát jsem se tě na to ptal. Vyřeš to několikerým způsobem. V každé lodi sedělo několik chlapců.</a:t>
            </a:r>
          </a:p>
          <a:p>
            <a:endParaRPr lang="cs-CZ" sz="1400" dirty="0">
              <a:solidFill>
                <a:schemeClr val="tx1"/>
              </a:solidFill>
              <a:latin typeface="Times New Roman" pitchFamily="18" charset="0"/>
              <a:cs typeface="Times New Roman" pitchFamily="18" charset="0"/>
            </a:endParaRPr>
          </a:p>
          <a:p>
            <a:r>
              <a:rPr lang="cs-CZ" sz="1400" b="1" dirty="0" smtClean="0">
                <a:solidFill>
                  <a:schemeClr val="tx1"/>
                </a:solidFill>
                <a:latin typeface="Times New Roman" pitchFamily="18" charset="0"/>
                <a:cs typeface="Times New Roman" pitchFamily="18" charset="0"/>
              </a:rPr>
              <a:t>Základní</a:t>
            </a:r>
            <a:r>
              <a:rPr lang="cs-CZ" sz="1400" dirty="0" smtClean="0">
                <a:solidFill>
                  <a:schemeClr val="tx1"/>
                </a:solidFill>
                <a:latin typeface="Times New Roman" pitchFamily="18" charset="0"/>
                <a:cs typeface="Times New Roman" pitchFamily="18" charset="0"/>
              </a:rPr>
              <a:t> ______________________________________________________</a:t>
            </a:r>
          </a:p>
          <a:p>
            <a:pPr algn="ctr"/>
            <a:endParaRPr lang="cs-CZ" sz="1400" dirty="0">
              <a:solidFill>
                <a:schemeClr val="tx1"/>
              </a:solidFill>
              <a:latin typeface="Times New Roman" pitchFamily="18" charset="0"/>
              <a:cs typeface="Times New Roman" pitchFamily="18" charset="0"/>
            </a:endParaRPr>
          </a:p>
          <a:p>
            <a:r>
              <a:rPr lang="cs-CZ" sz="1400" b="1" dirty="0" smtClean="0">
                <a:solidFill>
                  <a:schemeClr val="tx1"/>
                </a:solidFill>
                <a:latin typeface="Times New Roman" pitchFamily="18" charset="0"/>
                <a:cs typeface="Times New Roman" pitchFamily="18" charset="0"/>
              </a:rPr>
              <a:t>Řadové</a:t>
            </a:r>
            <a:r>
              <a:rPr lang="cs-CZ" sz="1400" dirty="0" smtClean="0">
                <a:solidFill>
                  <a:schemeClr val="tx1"/>
                </a:solidFill>
                <a:latin typeface="Times New Roman" pitchFamily="18" charset="0"/>
                <a:cs typeface="Times New Roman" pitchFamily="18" charset="0"/>
              </a:rPr>
              <a:t> _______________________________________________________</a:t>
            </a:r>
          </a:p>
          <a:p>
            <a:endParaRPr lang="cs-CZ" sz="1400" dirty="0">
              <a:solidFill>
                <a:schemeClr val="tx1"/>
              </a:solidFill>
              <a:latin typeface="Times New Roman" pitchFamily="18" charset="0"/>
              <a:cs typeface="Times New Roman" pitchFamily="18" charset="0"/>
            </a:endParaRPr>
          </a:p>
          <a:p>
            <a:r>
              <a:rPr lang="cs-CZ" sz="1400" b="1" dirty="0" smtClean="0">
                <a:solidFill>
                  <a:schemeClr val="tx1"/>
                </a:solidFill>
                <a:latin typeface="Times New Roman" pitchFamily="18" charset="0"/>
                <a:cs typeface="Times New Roman" pitchFamily="18" charset="0"/>
              </a:rPr>
              <a:t>Druhové</a:t>
            </a:r>
            <a:r>
              <a:rPr lang="cs-CZ" sz="1400" dirty="0" smtClean="0">
                <a:solidFill>
                  <a:schemeClr val="tx1"/>
                </a:solidFill>
                <a:latin typeface="Times New Roman" pitchFamily="18" charset="0"/>
                <a:cs typeface="Times New Roman" pitchFamily="18" charset="0"/>
              </a:rPr>
              <a:t> ______________________________________________________</a:t>
            </a:r>
          </a:p>
          <a:p>
            <a:endParaRPr lang="cs-CZ" sz="1400" b="1" dirty="0">
              <a:solidFill>
                <a:schemeClr val="tx1"/>
              </a:solidFill>
              <a:latin typeface="Times New Roman" pitchFamily="18" charset="0"/>
              <a:cs typeface="Times New Roman" pitchFamily="18" charset="0"/>
            </a:endParaRPr>
          </a:p>
          <a:p>
            <a:r>
              <a:rPr lang="cs-CZ" sz="1400" b="1" dirty="0" smtClean="0">
                <a:solidFill>
                  <a:schemeClr val="tx1"/>
                </a:solidFill>
                <a:latin typeface="Times New Roman" pitchFamily="18" charset="0"/>
                <a:cs typeface="Times New Roman" pitchFamily="18" charset="0"/>
              </a:rPr>
              <a:t>Násobné </a:t>
            </a:r>
            <a:r>
              <a:rPr lang="cs-CZ" sz="1400" dirty="0" smtClean="0">
                <a:solidFill>
                  <a:schemeClr val="tx1"/>
                </a:solidFill>
                <a:latin typeface="Times New Roman" pitchFamily="18" charset="0"/>
                <a:cs typeface="Times New Roman" pitchFamily="18" charset="0"/>
              </a:rPr>
              <a:t>______________________________________________________</a:t>
            </a:r>
            <a:endParaRPr lang="cs-CZ" sz="1400" dirty="0">
              <a:solidFill>
                <a:schemeClr val="tx1"/>
              </a:solidFill>
              <a:latin typeface="Times New Roman" pitchFamily="18" charset="0"/>
              <a:cs typeface="Times New Roman" pitchFamily="18" charset="0"/>
            </a:endParaRPr>
          </a:p>
        </p:txBody>
      </p:sp>
      <p:pic>
        <p:nvPicPr>
          <p:cNvPr id="2050" name="Picture 2" descr="C:\Users\sirova\AppData\Local\Microsoft\Windows\Temporary Internet Files\Content.IE5\YD097AN7\MC90043454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627535"/>
            <a:ext cx="1440160" cy="108012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sirova\AppData\Local\Microsoft\Windows\Temporary Internet Files\Content.IE5\FIQWKW65\MC90043454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18052" y="2643759"/>
            <a:ext cx="1244600" cy="15841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 y="492442"/>
            <a:ext cx="4571999" cy="1071196"/>
          </a:xfrm>
        </p:spPr>
        <p:txBody>
          <a:bodyPr anchor="t">
            <a:normAutofit fontScale="90000"/>
          </a:bodyPr>
          <a:lstStyle/>
          <a:p>
            <a:pPr algn="l"/>
            <a:r>
              <a:rPr lang="cs-CZ" sz="2800" b="1" dirty="0" smtClean="0">
                <a:latin typeface="Times New Roman" pitchFamily="18" charset="0"/>
                <a:cs typeface="Times New Roman" pitchFamily="18" charset="0"/>
              </a:rPr>
              <a:t>112.4  Procvičování a příklady </a:t>
            </a:r>
            <a:br>
              <a:rPr lang="cs-CZ" sz="2800" b="1" dirty="0" smtClean="0">
                <a:latin typeface="Times New Roman" pitchFamily="18" charset="0"/>
                <a:cs typeface="Times New Roman" pitchFamily="18" charset="0"/>
              </a:rPr>
            </a:br>
            <a:r>
              <a:rPr lang="cs-CZ" sz="2800" b="1" dirty="0" smtClean="0">
                <a:latin typeface="Times New Roman" pitchFamily="18" charset="0"/>
                <a:cs typeface="Times New Roman" pitchFamily="18" charset="0"/>
              </a:rPr>
              <a:t>           - ČÍSLOVKY </a:t>
            </a:r>
            <a:r>
              <a:rPr lang="cs-CZ" sz="2500" b="1" dirty="0" smtClean="0">
                <a:latin typeface="Times New Roman" pitchFamily="18" charset="0"/>
                <a:cs typeface="Times New Roman" pitchFamily="18" charset="0"/>
              </a:rPr>
              <a:t/>
            </a:r>
            <a:br>
              <a:rPr lang="cs-CZ" sz="2500" b="1" dirty="0" smtClean="0">
                <a:latin typeface="Times New Roman" pitchFamily="18" charset="0"/>
                <a:cs typeface="Times New Roman" pitchFamily="18" charset="0"/>
              </a:rPr>
            </a:br>
            <a:endParaRPr lang="cs-CZ" sz="2500" b="1" dirty="0">
              <a:latin typeface="Times New Roman" pitchFamily="18" charset="0"/>
              <a:cs typeface="Times New Roman" pitchFamily="18" charset="0"/>
            </a:endParaRPr>
          </a:p>
        </p:txBody>
      </p:sp>
      <p:sp>
        <p:nvSpPr>
          <p:cNvPr id="21" name="TextovéPole 20"/>
          <p:cNvSpPr txBox="1"/>
          <p:nvPr/>
        </p:nvSpPr>
        <p:spPr>
          <a:xfrm>
            <a:off x="-1" y="33561"/>
            <a:ext cx="9144001"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cxnSp>
        <p:nvCxnSpPr>
          <p:cNvPr id="15" name="Přímá spojnice 14"/>
          <p:cNvCxnSpPr/>
          <p:nvPr/>
        </p:nvCxnSpPr>
        <p:spPr>
          <a:xfrm>
            <a:off x="7308304" y="2067694"/>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Zaoblený obdélník 2"/>
          <p:cNvSpPr/>
          <p:nvPr/>
        </p:nvSpPr>
        <p:spPr>
          <a:xfrm>
            <a:off x="4644008" y="2211710"/>
            <a:ext cx="3744416" cy="2088232"/>
          </a:xfrm>
          <a:prstGeom prst="roundRect">
            <a:avLst/>
          </a:prstGeom>
          <a:solidFill>
            <a:schemeClr val="bg1"/>
          </a:solidFill>
          <a:ln cmpd="sng">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1400" b="1" dirty="0" smtClean="0">
                <a:solidFill>
                  <a:schemeClr val="tx1"/>
                </a:solidFill>
                <a:latin typeface="Times New Roman" pitchFamily="18" charset="0"/>
                <a:cs typeface="Times New Roman" pitchFamily="18" charset="0"/>
              </a:rPr>
              <a:t>Podtrhni číslovky.</a:t>
            </a:r>
          </a:p>
          <a:p>
            <a:r>
              <a:rPr lang="cs-CZ" sz="1400" dirty="0" smtClean="0">
                <a:solidFill>
                  <a:schemeClr val="tx1"/>
                </a:solidFill>
                <a:latin typeface="Times New Roman" pitchFamily="18" charset="0"/>
                <a:cs typeface="Times New Roman" pitchFamily="18" charset="0"/>
              </a:rPr>
              <a:t>Do pěvecké soutěže se nás přihlásilo patnáct. Každý jsme si připravili dvě písně. Chci být první! Každý den jsem zpívala alespoň hodinu. Dva dny před soutěží jsem onemocněla. Byla jsem už pátá, která se musela omluvit. Odložili tedy soutěž o čtrnáct dnů, až se uzdravíme. </a:t>
            </a:r>
            <a:endParaRPr lang="cs-CZ" sz="1400" dirty="0">
              <a:solidFill>
                <a:schemeClr val="tx1"/>
              </a:solidFill>
              <a:latin typeface="Times New Roman" pitchFamily="18" charset="0"/>
              <a:cs typeface="Times New Roman" pitchFamily="18" charset="0"/>
            </a:endParaRPr>
          </a:p>
        </p:txBody>
      </p:sp>
      <p:sp>
        <p:nvSpPr>
          <p:cNvPr id="4" name="Zaoblený obdélník 3"/>
          <p:cNvSpPr/>
          <p:nvPr/>
        </p:nvSpPr>
        <p:spPr>
          <a:xfrm>
            <a:off x="323528" y="1923678"/>
            <a:ext cx="3816424" cy="1728192"/>
          </a:xfrm>
          <a:prstGeom prst="roundRect">
            <a:avLst/>
          </a:prstGeom>
          <a:solidFill>
            <a:schemeClr val="bg1"/>
          </a:solidFill>
          <a:ln cmpd="sng">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1400" b="1" dirty="0" smtClean="0">
                <a:solidFill>
                  <a:schemeClr val="tx1"/>
                </a:solidFill>
                <a:latin typeface="Times New Roman" pitchFamily="18" charset="0"/>
                <a:cs typeface="Times New Roman" pitchFamily="18" charset="0"/>
              </a:rPr>
              <a:t>Doplň správné tvary číslovek </a:t>
            </a:r>
            <a:r>
              <a:rPr lang="cs-CZ" sz="1400" b="1" u="sng" dirty="0" smtClean="0">
                <a:solidFill>
                  <a:schemeClr val="tx1"/>
                </a:solidFill>
                <a:latin typeface="Times New Roman" pitchFamily="18" charset="0"/>
                <a:cs typeface="Times New Roman" pitchFamily="18" charset="0"/>
              </a:rPr>
              <a:t>mnoho a málo</a:t>
            </a:r>
            <a:r>
              <a:rPr lang="cs-CZ" sz="1400" b="1" dirty="0" smtClean="0">
                <a:solidFill>
                  <a:schemeClr val="tx1"/>
                </a:solidFill>
                <a:latin typeface="Times New Roman" pitchFamily="18" charset="0"/>
                <a:cs typeface="Times New Roman" pitchFamily="18" charset="0"/>
              </a:rPr>
              <a:t>.</a:t>
            </a:r>
          </a:p>
          <a:p>
            <a:endParaRPr lang="cs-CZ" sz="1400" dirty="0" smtClean="0">
              <a:solidFill>
                <a:schemeClr val="tx1"/>
              </a:solidFill>
              <a:latin typeface="Times New Roman" pitchFamily="18" charset="0"/>
              <a:cs typeface="Times New Roman" pitchFamily="18" charset="0"/>
            </a:endParaRPr>
          </a:p>
          <a:p>
            <a:r>
              <a:rPr lang="cs-CZ" sz="1400" dirty="0" smtClean="0">
                <a:solidFill>
                  <a:schemeClr val="tx1"/>
                </a:solidFill>
                <a:latin typeface="Times New Roman" pitchFamily="18" charset="0"/>
                <a:cs typeface="Times New Roman" pitchFamily="18" charset="0"/>
              </a:rPr>
              <a:t>O (mnoho)__________problémech víme.</a:t>
            </a:r>
          </a:p>
          <a:p>
            <a:r>
              <a:rPr lang="cs-CZ" sz="1400" dirty="0" smtClean="0">
                <a:solidFill>
                  <a:schemeClr val="tx1"/>
                </a:solidFill>
                <a:latin typeface="Times New Roman" pitchFamily="18" charset="0"/>
                <a:cs typeface="Times New Roman" pitchFamily="18" charset="0"/>
              </a:rPr>
              <a:t>Mluvil o tom s (mnoho) __________ kamarády.</a:t>
            </a:r>
          </a:p>
          <a:p>
            <a:r>
              <a:rPr lang="cs-CZ" sz="1400" dirty="0" smtClean="0">
                <a:solidFill>
                  <a:schemeClr val="tx1"/>
                </a:solidFill>
                <a:latin typeface="Times New Roman" pitchFamily="18" charset="0"/>
                <a:cs typeface="Times New Roman" pitchFamily="18" charset="0"/>
              </a:rPr>
              <a:t>Člověk se obejde bez (mnoho)__________ věcí.</a:t>
            </a:r>
          </a:p>
          <a:p>
            <a:r>
              <a:rPr lang="cs-CZ" sz="1400" dirty="0" smtClean="0">
                <a:solidFill>
                  <a:schemeClr val="tx1"/>
                </a:solidFill>
                <a:latin typeface="Times New Roman" pitchFamily="18" charset="0"/>
                <a:cs typeface="Times New Roman" pitchFamily="18" charset="0"/>
              </a:rPr>
              <a:t>U (mnoho)__________ měst jsou parky.</a:t>
            </a:r>
          </a:p>
          <a:p>
            <a:r>
              <a:rPr lang="cs-CZ" sz="1400" dirty="0" smtClean="0">
                <a:solidFill>
                  <a:schemeClr val="tx1"/>
                </a:solidFill>
                <a:latin typeface="Times New Roman" pitchFamily="18" charset="0"/>
                <a:cs typeface="Times New Roman" pitchFamily="18" charset="0"/>
              </a:rPr>
              <a:t>V (málo)__________ případech měl pravdu.</a:t>
            </a:r>
            <a:endParaRPr lang="cs-CZ" sz="1400" dirty="0">
              <a:solidFill>
                <a:schemeClr val="tx1"/>
              </a:solidFill>
              <a:latin typeface="Times New Roman" pitchFamily="18" charset="0"/>
              <a:cs typeface="Times New Roman" pitchFamily="18" charset="0"/>
            </a:endParaRPr>
          </a:p>
        </p:txBody>
      </p:sp>
      <p:pic>
        <p:nvPicPr>
          <p:cNvPr id="3075" name="Picture 3" descr="C:\Users\sirova\AppData\Local\Microsoft\Windows\Temporary Internet Files\Content.IE5\FIQWKW65\MC90043819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1761" y="771550"/>
            <a:ext cx="1406525" cy="18002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sirova\AppData\Local\Microsoft\Windows\Temporary Internet Files\Content.IE5\YD097AN7\MC90023418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79712" y="3759881"/>
            <a:ext cx="1709316" cy="1080121"/>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Users\sirova\AppData\Local\Microsoft\Windows\Temporary Internet Files\Content.IE5\NBXADL7L\MC90029334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37062" y="1034455"/>
            <a:ext cx="1296144" cy="8640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6098" y="494334"/>
            <a:ext cx="4123853" cy="925288"/>
          </a:xfrm>
        </p:spPr>
        <p:txBody>
          <a:bodyPr>
            <a:normAutofit fontScale="90000"/>
          </a:bodyPr>
          <a:lstStyle/>
          <a:p>
            <a:pPr algn="l"/>
            <a:r>
              <a:rPr lang="cs-CZ" sz="2800" b="1" dirty="0" smtClean="0">
                <a:latin typeface="Times New Roman" pitchFamily="18" charset="0"/>
                <a:cs typeface="Times New Roman" pitchFamily="18" charset="0"/>
              </a:rPr>
              <a:t>112.5  Procvičení a příklady  </a:t>
            </a:r>
            <a:br>
              <a:rPr lang="cs-CZ" sz="2800" b="1" dirty="0" smtClean="0">
                <a:latin typeface="Times New Roman" pitchFamily="18" charset="0"/>
                <a:cs typeface="Times New Roman" pitchFamily="18" charset="0"/>
              </a:rPr>
            </a:br>
            <a:r>
              <a:rPr lang="cs-CZ" sz="2800" b="1" dirty="0" smtClean="0">
                <a:latin typeface="Times New Roman" pitchFamily="18" charset="0"/>
                <a:cs typeface="Times New Roman" pitchFamily="18" charset="0"/>
              </a:rPr>
              <a:t>           - SKLADBA</a:t>
            </a:r>
            <a:endParaRPr lang="cs-CZ" sz="28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200" b="1" dirty="0" smtClean="0">
                <a:solidFill>
                  <a:schemeClr val="accent3">
                    <a:lumMod val="50000"/>
                  </a:schemeClr>
                </a:solidFill>
                <a:latin typeface="Times New Roman" pitchFamily="18" charset="0"/>
                <a:cs typeface="Times New Roman" pitchFamily="18" charset="0"/>
              </a:rPr>
              <a:t> </a:t>
            </a:r>
            <a:r>
              <a:rPr lang="cs-CZ" sz="1600" b="1" dirty="0" smtClean="0">
                <a:solidFill>
                  <a:schemeClr val="accent3">
                    <a:lumMod val="50000"/>
                  </a:schemeClr>
                </a:solidFill>
                <a:latin typeface="Times New Roman" pitchFamily="18" charset="0"/>
                <a:cs typeface="Times New Roman" pitchFamily="18" charset="0"/>
              </a:rPr>
              <a:t>Český jazyk a literatura    </a:t>
            </a:r>
          </a:p>
          <a:p>
            <a:endParaRPr lang="cs-CZ" sz="1000" dirty="0">
              <a:latin typeface="Times New Roman" pitchFamily="18" charset="0"/>
              <a:cs typeface="Times New Roman" pitchFamily="18" charset="0"/>
            </a:endParaRPr>
          </a:p>
        </p:txBody>
      </p:sp>
      <p:sp>
        <p:nvSpPr>
          <p:cNvPr id="3" name="Zaoblený obdélník 2"/>
          <p:cNvSpPr/>
          <p:nvPr/>
        </p:nvSpPr>
        <p:spPr>
          <a:xfrm>
            <a:off x="1259632" y="1779662"/>
            <a:ext cx="6480720" cy="2685913"/>
          </a:xfrm>
          <a:prstGeom prst="roundRect">
            <a:avLst/>
          </a:prstGeom>
          <a:solidFill>
            <a:schemeClr val="bg1"/>
          </a:solidFill>
          <a:ln cmpd="sng">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1600" b="1" dirty="0" smtClean="0">
                <a:solidFill>
                  <a:schemeClr val="tx1"/>
                </a:solidFill>
                <a:latin typeface="Times New Roman" pitchFamily="18" charset="0"/>
                <a:cs typeface="Times New Roman" pitchFamily="18" charset="0"/>
              </a:rPr>
              <a:t>Podtrhni </a:t>
            </a:r>
            <a:r>
              <a:rPr lang="cs-CZ" sz="1600" b="1" dirty="0" smtClean="0">
                <a:solidFill>
                  <a:srgbClr val="FF0000"/>
                </a:solidFill>
                <a:latin typeface="Times New Roman" pitchFamily="18" charset="0"/>
                <a:cs typeface="Times New Roman" pitchFamily="18" charset="0"/>
              </a:rPr>
              <a:t>červeně</a:t>
            </a:r>
            <a:r>
              <a:rPr lang="cs-CZ" sz="1600" b="1" dirty="0" smtClean="0">
                <a:solidFill>
                  <a:schemeClr val="tx1"/>
                </a:solidFill>
                <a:latin typeface="Times New Roman" pitchFamily="18" charset="0"/>
                <a:cs typeface="Times New Roman" pitchFamily="18" charset="0"/>
              </a:rPr>
              <a:t> </a:t>
            </a:r>
            <a:r>
              <a:rPr lang="cs-CZ" sz="1600" b="1" dirty="0" smtClean="0">
                <a:solidFill>
                  <a:srgbClr val="FF0000"/>
                </a:solidFill>
                <a:latin typeface="Times New Roman" pitchFamily="18" charset="0"/>
                <a:cs typeface="Times New Roman" pitchFamily="18" charset="0"/>
              </a:rPr>
              <a:t>věty jednoduché </a:t>
            </a:r>
            <a:r>
              <a:rPr lang="cs-CZ" sz="1600" b="1" dirty="0" smtClean="0">
                <a:solidFill>
                  <a:schemeClr val="tx1"/>
                </a:solidFill>
                <a:latin typeface="Times New Roman" pitchFamily="18" charset="0"/>
                <a:cs typeface="Times New Roman" pitchFamily="18" charset="0"/>
              </a:rPr>
              <a:t>a </a:t>
            </a:r>
            <a:r>
              <a:rPr lang="cs-CZ" sz="1600" b="1" dirty="0" smtClean="0">
                <a:solidFill>
                  <a:schemeClr val="tx2"/>
                </a:solidFill>
                <a:latin typeface="Times New Roman" pitchFamily="18" charset="0"/>
                <a:cs typeface="Times New Roman" pitchFamily="18" charset="0"/>
              </a:rPr>
              <a:t>modře</a:t>
            </a:r>
            <a:r>
              <a:rPr lang="cs-CZ" sz="1600" b="1" dirty="0" smtClean="0">
                <a:solidFill>
                  <a:schemeClr val="tx1"/>
                </a:solidFill>
                <a:latin typeface="Times New Roman" pitchFamily="18" charset="0"/>
                <a:cs typeface="Times New Roman" pitchFamily="18" charset="0"/>
              </a:rPr>
              <a:t> </a:t>
            </a:r>
            <a:r>
              <a:rPr lang="cs-CZ" sz="1600" b="1" dirty="0" smtClean="0">
                <a:solidFill>
                  <a:schemeClr val="tx2"/>
                </a:solidFill>
                <a:latin typeface="Times New Roman" pitchFamily="18" charset="0"/>
                <a:cs typeface="Times New Roman" pitchFamily="18" charset="0"/>
              </a:rPr>
              <a:t>souvětí</a:t>
            </a:r>
            <a:r>
              <a:rPr lang="cs-CZ" sz="1600" b="1" dirty="0" smtClean="0">
                <a:solidFill>
                  <a:schemeClr val="tx1"/>
                </a:solidFill>
                <a:latin typeface="Times New Roman" pitchFamily="18" charset="0"/>
                <a:cs typeface="Times New Roman" pitchFamily="18" charset="0"/>
              </a:rPr>
              <a:t>.</a:t>
            </a:r>
          </a:p>
          <a:p>
            <a:r>
              <a:rPr lang="cs-CZ" dirty="0" smtClean="0">
                <a:solidFill>
                  <a:schemeClr val="tx1"/>
                </a:solidFill>
                <a:latin typeface="Times New Roman" pitchFamily="18" charset="0"/>
                <a:cs typeface="Times New Roman" pitchFamily="18" charset="0"/>
              </a:rPr>
              <a:t>Často chodím na houby. Tato činnost mě velmi baví, neboť jsem vždy z celé rodiny nejlepší. Nejméně hub nachází pravidelně maminka. S tatínkem je to lepší, ale také to není žádná sláva. Já nejraději sbírám hřiby. Když jsem byla malá, pletla jsem si holubinky s muchomůrkami. Dnes se už nespletu, protože mě tatínek naučil houby bezpečně rozeznat. Už se těším k babičce na vesnici, kde každý rok roste spousta hub.</a:t>
            </a:r>
          </a:p>
          <a:p>
            <a:endParaRPr lang="cs-CZ" sz="1400" b="1" dirty="0">
              <a:solidFill>
                <a:schemeClr val="tx1"/>
              </a:solidFill>
              <a:latin typeface="Times New Roman" pitchFamily="18" charset="0"/>
              <a:cs typeface="Times New Roman" pitchFamily="18" charset="0"/>
            </a:endParaRPr>
          </a:p>
        </p:txBody>
      </p:sp>
      <p:pic>
        <p:nvPicPr>
          <p:cNvPr id="1026" name="Picture 2" descr="C:\Users\sirova\AppData\Local\Microsoft\Windows\Temporary Internet Files\Content.IE5\N323HCUD\MC9003907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563638"/>
            <a:ext cx="936104" cy="100811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sirova\AppData\Local\Microsoft\Windows\Temporary Internet Files\Content.IE5\N323HCUD\MC90043217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8" y="3867894"/>
            <a:ext cx="1152128" cy="10801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2"/>
            <a:ext cx="4572000" cy="855172"/>
          </a:xfrm>
        </p:spPr>
        <p:txBody>
          <a:bodyPr>
            <a:normAutofit/>
          </a:bodyPr>
          <a:lstStyle/>
          <a:p>
            <a:pPr algn="l"/>
            <a:r>
              <a:rPr lang="cs-CZ" sz="2500" b="1" dirty="0" smtClean="0">
                <a:latin typeface="Times New Roman" pitchFamily="18" charset="0"/>
                <a:cs typeface="Times New Roman" pitchFamily="18" charset="0"/>
              </a:rPr>
              <a:t>112.6  Procvičování a příklady </a:t>
            </a:r>
            <a:br>
              <a:rPr lang="cs-CZ" sz="2500" b="1" dirty="0" smtClean="0">
                <a:latin typeface="Times New Roman" pitchFamily="18" charset="0"/>
                <a:cs typeface="Times New Roman" pitchFamily="18" charset="0"/>
              </a:rPr>
            </a:br>
            <a:r>
              <a:rPr lang="cs-CZ" sz="2500" b="1" dirty="0" smtClean="0">
                <a:latin typeface="Times New Roman" pitchFamily="18" charset="0"/>
                <a:cs typeface="Times New Roman" pitchFamily="18" charset="0"/>
              </a:rPr>
              <a:t>           - SKLADBA</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Zaoblený obdélník 2"/>
          <p:cNvSpPr/>
          <p:nvPr/>
        </p:nvSpPr>
        <p:spPr>
          <a:xfrm>
            <a:off x="755576" y="1779662"/>
            <a:ext cx="7488832" cy="2520280"/>
          </a:xfrm>
          <a:prstGeom prst="roundRect">
            <a:avLst/>
          </a:prstGeom>
          <a:solidFill>
            <a:schemeClr val="bg1"/>
          </a:solidFill>
          <a:ln cmpd="sng">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1600" b="1" dirty="0" smtClean="0">
                <a:solidFill>
                  <a:schemeClr val="tx1"/>
                </a:solidFill>
                <a:latin typeface="Times New Roman" pitchFamily="18" charset="0"/>
                <a:cs typeface="Times New Roman" pitchFamily="18" charset="0"/>
              </a:rPr>
              <a:t>Vyznač ve větách všechny skladební dvojice.</a:t>
            </a:r>
          </a:p>
          <a:p>
            <a:r>
              <a:rPr lang="cs-CZ" sz="1400" dirty="0" smtClean="0">
                <a:solidFill>
                  <a:schemeClr val="tx1"/>
                </a:solidFill>
                <a:latin typeface="Times New Roman" pitchFamily="18" charset="0"/>
                <a:cs typeface="Times New Roman" pitchFamily="18" charset="0"/>
              </a:rPr>
              <a:t>Na                stéblech                 trávy               visí                krůpěje               ranní                rosy.</a:t>
            </a:r>
          </a:p>
          <a:p>
            <a:endParaRPr lang="cs-CZ" sz="1400" dirty="0">
              <a:solidFill>
                <a:schemeClr val="tx1"/>
              </a:solidFill>
              <a:latin typeface="Times New Roman" pitchFamily="18" charset="0"/>
              <a:cs typeface="Times New Roman" pitchFamily="18" charset="0"/>
            </a:endParaRPr>
          </a:p>
          <a:p>
            <a:endParaRPr lang="cs-CZ" sz="1400" dirty="0" smtClean="0">
              <a:solidFill>
                <a:schemeClr val="tx1"/>
              </a:solidFill>
              <a:latin typeface="Times New Roman" pitchFamily="18" charset="0"/>
              <a:cs typeface="Times New Roman" pitchFamily="18" charset="0"/>
            </a:endParaRPr>
          </a:p>
          <a:p>
            <a:endParaRPr lang="cs-CZ" sz="1400" dirty="0">
              <a:solidFill>
                <a:schemeClr val="tx1"/>
              </a:solidFill>
              <a:latin typeface="Times New Roman" pitchFamily="18" charset="0"/>
              <a:cs typeface="Times New Roman" pitchFamily="18" charset="0"/>
            </a:endParaRPr>
          </a:p>
          <a:p>
            <a:endParaRPr lang="cs-CZ" sz="1400" dirty="0" smtClean="0">
              <a:solidFill>
                <a:schemeClr val="tx1"/>
              </a:solidFill>
              <a:latin typeface="Times New Roman" pitchFamily="18" charset="0"/>
              <a:cs typeface="Times New Roman" pitchFamily="18" charset="0"/>
            </a:endParaRPr>
          </a:p>
          <a:p>
            <a:r>
              <a:rPr lang="cs-CZ" sz="1400" dirty="0" smtClean="0">
                <a:solidFill>
                  <a:schemeClr val="tx1"/>
                </a:solidFill>
                <a:latin typeface="Times New Roman" pitchFamily="18" charset="0"/>
                <a:cs typeface="Times New Roman" pitchFamily="18" charset="0"/>
              </a:rPr>
              <a:t>Štíhlé               topoly               lemovaly               cestu               k               vinici.</a:t>
            </a:r>
            <a:endParaRPr lang="cs-CZ" sz="1400" dirty="0">
              <a:solidFill>
                <a:schemeClr val="tx1"/>
              </a:solidFill>
              <a:latin typeface="Times New Roman" pitchFamily="18" charset="0"/>
              <a:cs typeface="Times New Roman" pitchFamily="18" charset="0"/>
            </a:endParaRPr>
          </a:p>
        </p:txBody>
      </p:sp>
      <p:pic>
        <p:nvPicPr>
          <p:cNvPr id="2050" name="Picture 2" descr="C:\Users\sirova\AppData\Local\Microsoft\Windows\Temporary Internet Files\Content.IE5\NBXADL7L\MP90042305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8104" y="1013495"/>
            <a:ext cx="2016224" cy="1008112"/>
          </a:xfrm>
          <a:prstGeom prst="rect">
            <a:avLst/>
          </a:prstGeom>
          <a:noFill/>
          <a:ln cmpd="sng">
            <a:solidFill>
              <a:schemeClr val="accent3">
                <a:lumMod val="50000"/>
              </a:schemeClr>
            </a:solidFill>
          </a:ln>
          <a:extLst>
            <a:ext uri="{909E8E84-426E-40DD-AFC4-6F175D3DCCD1}">
              <a14:hiddenFill xmlns:a14="http://schemas.microsoft.com/office/drawing/2010/main">
                <a:solidFill>
                  <a:srgbClr val="FFFFFF"/>
                </a:solidFill>
              </a14:hiddenFill>
            </a:ext>
          </a:extLst>
        </p:spPr>
      </p:pic>
      <p:pic>
        <p:nvPicPr>
          <p:cNvPr id="2051" name="Picture 3" descr="C:\Users\sirova\AppData\Local\Microsoft\Windows\Temporary Internet Files\Content.IE5\YD097AN7\MP900438605[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16316" y="2775942"/>
            <a:ext cx="1224136" cy="2232248"/>
          </a:xfrm>
          <a:prstGeom prst="rect">
            <a:avLst/>
          </a:prstGeom>
          <a:noFill/>
          <a:ln cmpd="sng">
            <a:solidFill>
              <a:schemeClr val="accent3">
                <a:lumMod val="50000"/>
              </a:schemeClr>
            </a:solidFill>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8354" y="555526"/>
            <a:ext cx="4307622" cy="864096"/>
          </a:xfrm>
        </p:spPr>
        <p:txBody>
          <a:bodyPr>
            <a:normAutofit fontScale="90000"/>
          </a:bodyPr>
          <a:lstStyle/>
          <a:p>
            <a:pPr algn="l"/>
            <a:r>
              <a:rPr lang="cs-CZ" sz="2500" b="1" dirty="0" smtClean="0">
                <a:latin typeface="Times New Roman" pitchFamily="18" charset="0"/>
                <a:cs typeface="Times New Roman" pitchFamily="18" charset="0"/>
              </a:rPr>
              <a:t>112.7  Procvičení a příklady </a:t>
            </a:r>
            <a:br>
              <a:rPr lang="cs-CZ" sz="2500" b="1" dirty="0" smtClean="0">
                <a:latin typeface="Times New Roman" pitchFamily="18" charset="0"/>
                <a:cs typeface="Times New Roman" pitchFamily="18" charset="0"/>
              </a:rPr>
            </a:br>
            <a:r>
              <a:rPr lang="cs-CZ" sz="2500" b="1" dirty="0" smtClean="0">
                <a:latin typeface="Times New Roman" pitchFamily="18" charset="0"/>
                <a:cs typeface="Times New Roman" pitchFamily="18" charset="0"/>
              </a:rPr>
              <a:t>           - SKLADBA                            </a:t>
            </a:r>
            <a:br>
              <a:rPr lang="cs-CZ" sz="2500" b="1" dirty="0" smtClean="0">
                <a:latin typeface="Times New Roman" pitchFamily="18" charset="0"/>
                <a:cs typeface="Times New Roman" pitchFamily="18" charset="0"/>
              </a:rPr>
            </a:br>
            <a:r>
              <a:rPr lang="cs-CZ" sz="2500" b="1" dirty="0" smtClean="0">
                <a:latin typeface="Times New Roman" pitchFamily="18" charset="0"/>
                <a:cs typeface="Times New Roman" pitchFamily="18" charset="0"/>
              </a:rPr>
              <a:t>               </a:t>
            </a:r>
            <a:endParaRPr lang="cs-CZ" sz="2500" b="1" dirty="0">
              <a:latin typeface="Times New Roman" pitchFamily="18" charset="0"/>
              <a:cs typeface="Times New Roman" pitchFamily="18" charset="0"/>
            </a:endParaRPr>
          </a:p>
        </p:txBody>
      </p:sp>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7" name="TextovéPole 16"/>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Zaoblený obdélník 2"/>
          <p:cNvSpPr/>
          <p:nvPr/>
        </p:nvSpPr>
        <p:spPr>
          <a:xfrm>
            <a:off x="251520" y="2355726"/>
            <a:ext cx="3528392" cy="2304256"/>
          </a:xfrm>
          <a:prstGeom prst="roundRect">
            <a:avLst/>
          </a:prstGeom>
          <a:solidFill>
            <a:schemeClr val="bg1"/>
          </a:solidFill>
          <a:ln cmpd="sng">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1400" b="1" dirty="0" smtClean="0">
                <a:solidFill>
                  <a:schemeClr val="tx1"/>
                </a:solidFill>
                <a:latin typeface="Times New Roman" pitchFamily="18" charset="0"/>
                <a:cs typeface="Times New Roman" pitchFamily="18" charset="0"/>
              </a:rPr>
              <a:t>Podtrhni rozvité podměty.</a:t>
            </a:r>
          </a:p>
          <a:p>
            <a:r>
              <a:rPr lang="cs-CZ" sz="1600" dirty="0" smtClean="0">
                <a:solidFill>
                  <a:schemeClr val="tx1"/>
                </a:solidFill>
                <a:latin typeface="Times New Roman" pitchFamily="18" charset="0"/>
                <a:cs typeface="Times New Roman" pitchFamily="18" charset="0"/>
              </a:rPr>
              <a:t>Kyselé zelí je velmi bohaté na vitamíny.</a:t>
            </a:r>
          </a:p>
          <a:p>
            <a:r>
              <a:rPr lang="cs-CZ" sz="1600" dirty="0" smtClean="0">
                <a:solidFill>
                  <a:schemeClr val="tx1"/>
                </a:solidFill>
                <a:latin typeface="Times New Roman" pitchFamily="18" charset="0"/>
                <a:cs typeface="Times New Roman" pitchFamily="18" charset="0"/>
              </a:rPr>
              <a:t>Mnozí zahrádkáři ho rádi pěstují.</a:t>
            </a:r>
          </a:p>
          <a:p>
            <a:r>
              <a:rPr lang="cs-CZ" sz="1600" dirty="0" smtClean="0">
                <a:solidFill>
                  <a:schemeClr val="tx1"/>
                </a:solidFill>
                <a:latin typeface="Times New Roman" pitchFamily="18" charset="0"/>
                <a:cs typeface="Times New Roman" pitchFamily="18" charset="0"/>
              </a:rPr>
              <a:t>Velké zelené hlávky jsou odměnou za vynaloženou práci.</a:t>
            </a:r>
          </a:p>
          <a:p>
            <a:r>
              <a:rPr lang="cs-CZ" sz="1600" dirty="0" smtClean="0">
                <a:solidFill>
                  <a:schemeClr val="tx1"/>
                </a:solidFill>
                <a:latin typeface="Times New Roman" pitchFamily="18" charset="0"/>
                <a:cs typeface="Times New Roman" pitchFamily="18" charset="0"/>
              </a:rPr>
              <a:t>Všelijaké recepty nabízejí široké využití této zeleniny.</a:t>
            </a:r>
            <a:endParaRPr lang="cs-CZ" sz="1600" dirty="0">
              <a:solidFill>
                <a:schemeClr val="tx1"/>
              </a:solidFill>
              <a:latin typeface="Times New Roman" pitchFamily="18" charset="0"/>
              <a:cs typeface="Times New Roman" pitchFamily="18" charset="0"/>
            </a:endParaRPr>
          </a:p>
        </p:txBody>
      </p:sp>
      <p:sp>
        <p:nvSpPr>
          <p:cNvPr id="4" name="Zaoblený obdélník 3"/>
          <p:cNvSpPr/>
          <p:nvPr/>
        </p:nvSpPr>
        <p:spPr>
          <a:xfrm>
            <a:off x="5148064" y="765287"/>
            <a:ext cx="2880320" cy="3240360"/>
          </a:xfrm>
          <a:prstGeom prst="roundRect">
            <a:avLst>
              <a:gd name="adj" fmla="val 14352"/>
            </a:avLst>
          </a:prstGeom>
          <a:solidFill>
            <a:schemeClr val="bg1"/>
          </a:solidFill>
          <a:ln cmpd="sng">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1400" b="1" dirty="0" smtClean="0">
                <a:solidFill>
                  <a:schemeClr val="tx1"/>
                </a:solidFill>
                <a:latin typeface="Times New Roman" pitchFamily="18" charset="0"/>
                <a:cs typeface="Times New Roman" pitchFamily="18" charset="0"/>
              </a:rPr>
              <a:t>Podtrhni podměty, doplň i/y.</a:t>
            </a:r>
          </a:p>
          <a:p>
            <a:r>
              <a:rPr lang="cs-CZ" sz="1600" dirty="0" smtClean="0">
                <a:solidFill>
                  <a:schemeClr val="tx1"/>
                </a:solidFill>
                <a:latin typeface="Times New Roman" pitchFamily="18" charset="0"/>
                <a:cs typeface="Times New Roman" pitchFamily="18" charset="0"/>
              </a:rPr>
              <a:t>Čápi, vlaštovky i špačci už přiletěl__.</a:t>
            </a:r>
          </a:p>
          <a:p>
            <a:r>
              <a:rPr lang="cs-CZ" sz="1600" dirty="0" smtClean="0">
                <a:solidFill>
                  <a:schemeClr val="tx1"/>
                </a:solidFill>
                <a:latin typeface="Times New Roman" pitchFamily="18" charset="0"/>
                <a:cs typeface="Times New Roman" pitchFamily="18" charset="0"/>
              </a:rPr>
              <a:t>Sasanky,</a:t>
            </a:r>
            <a:r>
              <a:rPr lang="cs-CZ" sz="1600" dirty="0">
                <a:solidFill>
                  <a:schemeClr val="tx1"/>
                </a:solidFill>
                <a:latin typeface="Times New Roman" pitchFamily="18" charset="0"/>
                <a:cs typeface="Times New Roman" pitchFamily="18" charset="0"/>
              </a:rPr>
              <a:t> </a:t>
            </a:r>
            <a:r>
              <a:rPr lang="cs-CZ" sz="1600" dirty="0" smtClean="0">
                <a:solidFill>
                  <a:schemeClr val="tx1"/>
                </a:solidFill>
                <a:latin typeface="Times New Roman" pitchFamily="18" charset="0"/>
                <a:cs typeface="Times New Roman" pitchFamily="18" charset="0"/>
              </a:rPr>
              <a:t>bledule a sněženky nabídl__ své něžné květy.</a:t>
            </a:r>
          </a:p>
          <a:p>
            <a:r>
              <a:rPr lang="cs-CZ" sz="1600" dirty="0" smtClean="0">
                <a:solidFill>
                  <a:schemeClr val="tx1"/>
                </a:solidFill>
                <a:latin typeface="Times New Roman" pitchFamily="18" charset="0"/>
                <a:cs typeface="Times New Roman" pitchFamily="18" charset="0"/>
              </a:rPr>
              <a:t>Potoky a řeky sténal__ pod náporem vody.</a:t>
            </a:r>
          </a:p>
          <a:p>
            <a:r>
              <a:rPr lang="cs-CZ" sz="1600" dirty="0" smtClean="0">
                <a:solidFill>
                  <a:schemeClr val="tx1"/>
                </a:solidFill>
                <a:latin typeface="Times New Roman" pitchFamily="18" charset="0"/>
                <a:cs typeface="Times New Roman" pitchFamily="18" charset="0"/>
              </a:rPr>
              <a:t>Stromy a keře se oblékl__ do zelené.</a:t>
            </a:r>
          </a:p>
          <a:p>
            <a:r>
              <a:rPr lang="cs-CZ" sz="1600" dirty="0" smtClean="0">
                <a:solidFill>
                  <a:schemeClr val="tx1"/>
                </a:solidFill>
                <a:latin typeface="Times New Roman" pitchFamily="18" charset="0"/>
                <a:cs typeface="Times New Roman" pitchFamily="18" charset="0"/>
              </a:rPr>
              <a:t>Muži a ženy se na zahradách potýkal__ s rýči a hráběmi.</a:t>
            </a:r>
          </a:p>
          <a:p>
            <a:r>
              <a:rPr lang="cs-CZ" sz="1600" dirty="0" smtClean="0">
                <a:solidFill>
                  <a:schemeClr val="tx1"/>
                </a:solidFill>
                <a:latin typeface="Times New Roman" pitchFamily="18" charset="0"/>
                <a:cs typeface="Times New Roman" pitchFamily="18" charset="0"/>
              </a:rPr>
              <a:t>Jaro už doopravdy přišlo.</a:t>
            </a:r>
          </a:p>
        </p:txBody>
      </p:sp>
      <p:pic>
        <p:nvPicPr>
          <p:cNvPr id="1026" name="Picture 2" descr="C:\Documents and Settings\Pavlína\Local Settings\Temporary Internet Files\Content.IE5\4D63G52N\MC90019913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39752" y="1563638"/>
            <a:ext cx="1285682" cy="936104"/>
          </a:xfrm>
          <a:prstGeom prst="rect">
            <a:avLst/>
          </a:prstGeom>
          <a:noFill/>
          <a:ln cmpd="sng">
            <a:solidFill>
              <a:schemeClr val="accent3">
                <a:lumMod val="50000"/>
              </a:schemeClr>
            </a:solidFill>
          </a:ln>
          <a:extLst>
            <a:ext uri="{909E8E84-426E-40DD-AFC4-6F175D3DCCD1}">
              <a14:hiddenFill xmlns:a14="http://schemas.microsoft.com/office/drawing/2010/main">
                <a:solidFill>
                  <a:srgbClr val="FFFFFF"/>
                </a:solidFill>
              </a14:hiddenFill>
            </a:ext>
          </a:extLst>
        </p:spPr>
      </p:pic>
      <p:pic>
        <p:nvPicPr>
          <p:cNvPr id="1027" name="Picture 3" descr="C:\Documents and Settings\Pavlína\Local Settings\Temporary Internet Files\Content.IE5\6XN498R2\MC90029787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72858" y="3667658"/>
            <a:ext cx="1008112" cy="79208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Documents and Settings\Pavlína\Local Settings\Temporary Internet Files\Content.IE5\9KKR51KD\MC90031956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55976" y="3906999"/>
            <a:ext cx="432048" cy="74969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Documents and Settings\Pavlína\Local Settings\Temporary Internet Files\Content.IE5\9KKR51KD\MC90031956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55976" y="2859782"/>
            <a:ext cx="432048" cy="7920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1754" y="492443"/>
            <a:ext cx="5774382" cy="855171"/>
          </a:xfrm>
        </p:spPr>
        <p:txBody>
          <a:bodyPr anchor="t">
            <a:noAutofit/>
          </a:bodyPr>
          <a:lstStyle/>
          <a:p>
            <a:pPr algn="l"/>
            <a:r>
              <a:rPr lang="cs-CZ" sz="2500" b="1" dirty="0" smtClean="0">
                <a:latin typeface="Times New Roman" pitchFamily="18" charset="0"/>
                <a:cs typeface="Times New Roman" pitchFamily="18" charset="0"/>
              </a:rPr>
              <a:t>112.8  Procvičení a příklady</a:t>
            </a:r>
            <a:br>
              <a:rPr lang="cs-CZ" sz="2500" b="1" dirty="0" smtClean="0">
                <a:latin typeface="Times New Roman" pitchFamily="18" charset="0"/>
                <a:cs typeface="Times New Roman" pitchFamily="18" charset="0"/>
              </a:rPr>
            </a:br>
            <a:r>
              <a:rPr lang="cs-CZ" sz="2500" b="1" dirty="0" smtClean="0">
                <a:latin typeface="Times New Roman" pitchFamily="18" charset="0"/>
                <a:cs typeface="Times New Roman" pitchFamily="18" charset="0"/>
              </a:rPr>
              <a:t>           - SKLADBA </a:t>
            </a:r>
            <a:br>
              <a:rPr lang="cs-CZ" sz="2500" b="1" dirty="0" smtClean="0">
                <a:latin typeface="Times New Roman" pitchFamily="18" charset="0"/>
                <a:cs typeface="Times New Roman" pitchFamily="18" charset="0"/>
              </a:rPr>
            </a:br>
            <a:r>
              <a:rPr lang="cs-CZ" sz="2500" b="1" dirty="0">
                <a:latin typeface="Times New Roman" pitchFamily="18" charset="0"/>
                <a:cs typeface="Times New Roman" pitchFamily="18" charset="0"/>
              </a:rPr>
              <a:t> </a:t>
            </a:r>
            <a:r>
              <a:rPr lang="cs-CZ" sz="2500" b="1" dirty="0" smtClean="0">
                <a:latin typeface="Times New Roman" pitchFamily="18" charset="0"/>
                <a:cs typeface="Times New Roman" pitchFamily="18" charset="0"/>
              </a:rPr>
              <a:t>                 </a:t>
            </a:r>
            <a:endParaRPr lang="cs-CZ" sz="2500" b="1" dirty="0">
              <a:latin typeface="Times New Roman" pitchFamily="18" charset="0"/>
              <a:cs typeface="Times New Roman" pitchFamily="18" charset="0"/>
            </a:endParaRPr>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Zaoblený obdélník 2"/>
          <p:cNvSpPr/>
          <p:nvPr/>
        </p:nvSpPr>
        <p:spPr>
          <a:xfrm>
            <a:off x="467544" y="1275606"/>
            <a:ext cx="6912768" cy="1656184"/>
          </a:xfrm>
          <a:prstGeom prst="roundRect">
            <a:avLst/>
          </a:prstGeom>
          <a:solidFill>
            <a:schemeClr val="bg1"/>
          </a:solidFill>
          <a:ln cmpd="sng">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1400" b="1" dirty="0" smtClean="0">
                <a:solidFill>
                  <a:schemeClr val="tx1"/>
                </a:solidFill>
                <a:latin typeface="Times New Roman" pitchFamily="18" charset="0"/>
                <a:cs typeface="Times New Roman" pitchFamily="18" charset="0"/>
              </a:rPr>
              <a:t>Podtrhni holé přísudky se sponou.</a:t>
            </a:r>
          </a:p>
          <a:p>
            <a:r>
              <a:rPr lang="cs-CZ" sz="1600" dirty="0" smtClean="0">
                <a:solidFill>
                  <a:schemeClr val="tx1"/>
                </a:solidFill>
                <a:latin typeface="Times New Roman" pitchFamily="18" charset="0"/>
                <a:cs typeface="Times New Roman" pitchFamily="18" charset="0"/>
              </a:rPr>
              <a:t>Naše máma byla vysoká. Hokej je náš nejoblíbenější zimní sport. Byl jsem zvědavý na výsledek měření. Sluníčko v březnu je již velmi intenzivní. Otec je zámečníkem od vyučení. Kaktusy jsou teplomilné rostliny. Honza je poctivec, ten to neudělal. Všichni byli smutní. Kočka je savec. Diváci byli s průběhem zápasu spokojeni. Představ si, že některé rostliny jsou masožravé.</a:t>
            </a:r>
            <a:endParaRPr lang="cs-CZ" sz="1600" dirty="0">
              <a:solidFill>
                <a:schemeClr val="tx1"/>
              </a:solidFill>
              <a:latin typeface="Times New Roman" pitchFamily="18" charset="0"/>
              <a:cs typeface="Times New Roman" pitchFamily="18" charset="0"/>
            </a:endParaRPr>
          </a:p>
        </p:txBody>
      </p:sp>
      <p:sp>
        <p:nvSpPr>
          <p:cNvPr id="4" name="Zaoblený obdélník 3"/>
          <p:cNvSpPr/>
          <p:nvPr/>
        </p:nvSpPr>
        <p:spPr>
          <a:xfrm>
            <a:off x="1331640" y="3075806"/>
            <a:ext cx="7560840" cy="1872208"/>
          </a:xfrm>
          <a:prstGeom prst="roundRect">
            <a:avLst/>
          </a:prstGeom>
          <a:solidFill>
            <a:schemeClr val="bg1"/>
          </a:solidFill>
          <a:ln cmpd="sng">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1400" b="1" dirty="0" smtClean="0">
                <a:solidFill>
                  <a:schemeClr val="tx1"/>
                </a:solidFill>
                <a:latin typeface="Times New Roman" pitchFamily="18" charset="0"/>
                <a:cs typeface="Times New Roman" pitchFamily="18" charset="0"/>
              </a:rPr>
              <a:t>Podtrhni ve větách podmět a přísudek, doplň koncovky.</a:t>
            </a:r>
          </a:p>
          <a:p>
            <a:r>
              <a:rPr lang="cs-CZ" sz="1600" dirty="0" smtClean="0">
                <a:solidFill>
                  <a:schemeClr val="tx1"/>
                </a:solidFill>
                <a:latin typeface="Times New Roman" pitchFamily="18" charset="0"/>
                <a:cs typeface="Times New Roman" pitchFamily="18" charset="0"/>
              </a:rPr>
              <a:t>Na obzoru se objevil__ vysoké skály. Houfy špačků poletoval__ nad poli a zahradami. Na dvorku se batolil__ žlutá housátka. Myslivci se vydal__ do lesa na obchůzku. Včely pilně sbíral__ z květů pyl, nad květinami bezstarostně tančil__ pestrobarevní motýli. Na návsi stál__ dřevěná stavení a před nimi byl__ pečlivě udržované zahrádky. Koně táhl__ těžké vozy a kopyty se zarýval__ do země. Na kopci se vypínal__ tři modříny, jakoby střežil__ zdejší krajinu.</a:t>
            </a:r>
            <a:endParaRPr lang="cs-CZ" sz="1600" dirty="0">
              <a:solidFill>
                <a:schemeClr val="tx1"/>
              </a:solidFill>
              <a:latin typeface="Times New Roman" pitchFamily="18" charset="0"/>
              <a:cs typeface="Times New Roman" pitchFamily="18" charset="0"/>
            </a:endParaRPr>
          </a:p>
        </p:txBody>
      </p:sp>
      <p:pic>
        <p:nvPicPr>
          <p:cNvPr id="2050" name="Picture 2" descr="C:\Documents and Settings\Pavlína\Local Settings\Temporary Internet Files\Content.IE5\4D63G52N\MC9000903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602614"/>
            <a:ext cx="1088355" cy="1201967"/>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Documents and Settings\Pavlína\Local Settings\Temporary Internet Files\Content.IE5\KJCDIVG5\MC90001455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3059807"/>
            <a:ext cx="977434" cy="172638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Documents and Settings\Pavlína\Local Settings\Temporary Internet Files\Content.IE5\XSOJDXCP\MC90005522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07535" y="1203598"/>
            <a:ext cx="936104" cy="12298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99592" y="2067694"/>
            <a:ext cx="7056784" cy="1440160"/>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cs-CZ" sz="1400" b="1" dirty="0" smtClean="0">
                <a:solidFill>
                  <a:schemeClr val="tx1"/>
                </a:solidFill>
                <a:latin typeface="Times New Roman" pitchFamily="18" charset="0"/>
                <a:cs typeface="Times New Roman" pitchFamily="18" charset="0"/>
              </a:rPr>
              <a:t>POUŽITÁ LITERATURA:</a:t>
            </a:r>
          </a:p>
          <a:p>
            <a:pPr marL="285750" indent="-285750">
              <a:buFont typeface="Wingdings" pitchFamily="2" charset="2"/>
              <a:buChar char="v"/>
            </a:pPr>
            <a:r>
              <a:rPr lang="cs-CZ" sz="1400" dirty="0" smtClean="0">
                <a:solidFill>
                  <a:schemeClr val="tx1"/>
                </a:solidFill>
                <a:latin typeface="Times New Roman" pitchFamily="18" charset="0"/>
                <a:cs typeface="Times New Roman" pitchFamily="18" charset="0"/>
              </a:rPr>
              <a:t>Pětiminutovky pro ZŠ – Český jazyk – 4.třída,V.Matzenauerová(Fragment)</a:t>
            </a:r>
          </a:p>
          <a:p>
            <a:pPr marL="285750" indent="-285750">
              <a:buFont typeface="Wingdings" pitchFamily="2" charset="2"/>
              <a:buChar char="v"/>
            </a:pPr>
            <a:r>
              <a:rPr lang="cs-CZ" sz="1400" dirty="0" smtClean="0">
                <a:solidFill>
                  <a:schemeClr val="tx1"/>
                </a:solidFill>
                <a:latin typeface="Times New Roman" pitchFamily="18" charset="0"/>
                <a:cs typeface="Times New Roman" pitchFamily="18" charset="0"/>
              </a:rPr>
              <a:t>Pětiminutovky pro ZŠ – Český jazyk – 5.třída,V.Matzenauerová(Fragment)</a:t>
            </a:r>
          </a:p>
          <a:p>
            <a:pPr marL="285750" indent="-285750">
              <a:buFont typeface="Wingdings" pitchFamily="2" charset="2"/>
              <a:buChar char="v"/>
            </a:pPr>
            <a:endParaRPr lang="cs-CZ" sz="1400" dirty="0">
              <a:solidFill>
                <a:schemeClr val="tx1"/>
              </a:solidFill>
              <a:latin typeface="Times New Roman" pitchFamily="18" charset="0"/>
              <a:cs typeface="Times New Roman" pitchFamily="18" charset="0"/>
            </a:endParaRPr>
          </a:p>
          <a:p>
            <a:r>
              <a:rPr lang="cs-CZ" sz="1400" b="1" dirty="0" smtClean="0">
                <a:solidFill>
                  <a:schemeClr val="tx1"/>
                </a:solidFill>
                <a:latin typeface="Times New Roman" pitchFamily="18" charset="0"/>
                <a:cs typeface="Times New Roman" pitchFamily="18" charset="0"/>
              </a:rPr>
              <a:t>ZDROJE:</a:t>
            </a:r>
          </a:p>
          <a:p>
            <a:pPr marL="285750" indent="-285750">
              <a:buFont typeface="Wingdings" pitchFamily="2" charset="2"/>
              <a:buChar char="v"/>
            </a:pPr>
            <a:r>
              <a:rPr lang="cs-CZ" sz="1400" dirty="0" smtClean="0">
                <a:solidFill>
                  <a:schemeClr val="tx1"/>
                </a:solidFill>
                <a:latin typeface="Times New Roman" pitchFamily="18" charset="0"/>
                <a:cs typeface="Times New Roman" pitchFamily="18" charset="0"/>
              </a:rPr>
              <a:t>Klipart</a:t>
            </a:r>
            <a:endParaRPr lang="cs-CZ" sz="1400" dirty="0">
              <a:solidFill>
                <a:schemeClr val="tx1"/>
              </a:solidFill>
              <a:latin typeface="Times New Roman" pitchFamily="18" charset="0"/>
              <a:cs typeface="Times New Roman" pitchFamily="18" charset="0"/>
            </a:endParaRPr>
          </a:p>
        </p:txBody>
      </p:sp>
      <p:sp>
        <p:nvSpPr>
          <p:cNvPr id="3" name="TextovéPole 2"/>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4" name="Nadpis 1"/>
          <p:cNvSpPr txBox="1">
            <a:spLocks/>
          </p:cNvSpPr>
          <p:nvPr/>
        </p:nvSpPr>
        <p:spPr>
          <a:xfrm>
            <a:off x="21754" y="492443"/>
            <a:ext cx="5774382" cy="855171"/>
          </a:xfrm>
          <a:prstGeom prst="rect">
            <a:avLst/>
          </a:prstGeom>
        </p:spPr>
        <p:txBody>
          <a:bodyPr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112.9  Použité zdroje, citace</a:t>
            </a:r>
            <a:br>
              <a:rPr lang="cs-CZ" sz="2500" b="1" dirty="0" smtClean="0">
                <a:latin typeface="Times New Roman" pitchFamily="18" charset="0"/>
                <a:cs typeface="Times New Roman" pitchFamily="18" charset="0"/>
              </a:rPr>
            </a:br>
            <a:r>
              <a:rPr lang="cs-CZ" sz="2500" b="1" dirty="0" smtClean="0">
                <a:latin typeface="Times New Roman" pitchFamily="18" charset="0"/>
                <a:cs typeface="Times New Roman" pitchFamily="18" charset="0"/>
              </a:rPr>
              <a:t>                  </a:t>
            </a:r>
            <a:endParaRPr lang="cs-CZ" sz="2500" b="1" dirty="0">
              <a:latin typeface="Times New Roman" pitchFamily="18" charset="0"/>
              <a:cs typeface="Times New Roman" pitchFamily="18" charset="0"/>
            </a:endParaRPr>
          </a:p>
        </p:txBody>
      </p:sp>
    </p:spTree>
    <p:extLst>
      <p:ext uri="{BB962C8B-B14F-4D97-AF65-F5344CB8AC3E}">
        <p14:creationId xmlns:p14="http://schemas.microsoft.com/office/powerpoint/2010/main" val="4079958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1872</TotalTime>
  <Words>1271</Words>
  <Application>Microsoft Office PowerPoint</Application>
  <PresentationFormat>Předvádění na obrazovce (16:9)</PresentationFormat>
  <Paragraphs>120</Paragraphs>
  <Slides>10</Slides>
  <Notes>8</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112.1  Procvičení a příklady             – ZÁJMENA</vt:lpstr>
      <vt:lpstr>112.2  Procvičení a příklady            - ČÍSLOVKY      </vt:lpstr>
      <vt:lpstr>112.3  Procvičení a příklady            - ČÍSLOVKY                   </vt:lpstr>
      <vt:lpstr>112.4  Procvičování a příklady             - ČÍSLOVKY  </vt:lpstr>
      <vt:lpstr>112.5  Procvičení a příklady              - SKLADBA</vt:lpstr>
      <vt:lpstr>112.6  Procvičování a příklady             - SKLADBA</vt:lpstr>
      <vt:lpstr>112.7  Procvičení a příklady             - SKLADBA                                            </vt:lpstr>
      <vt:lpstr>112.8  Procvičení a příklady            - SKLADBA                    </vt:lpstr>
      <vt:lpstr>Prezentace aplikace PowerPoint</vt:lpstr>
      <vt:lpstr>Prezentace aplikace PowerPoint</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krivankova</cp:lastModifiedBy>
  <cp:revision>197</cp:revision>
  <dcterms:created xsi:type="dcterms:W3CDTF">2010-10-18T18:21:56Z</dcterms:created>
  <dcterms:modified xsi:type="dcterms:W3CDTF">2012-03-04T19:56:33Z</dcterms:modified>
</cp:coreProperties>
</file>