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CC8BFC5-429D-4F8C-89D2-8789E682051F}">
          <p14:sldIdLst>
            <p14:sldId id="257"/>
          </p14:sldIdLst>
        </p14:section>
        <p14:section name="Oddíl bez názvu" id="{E8C05BEA-0935-4F9B-AA07-485FAF1A43FC}">
          <p14:sldIdLst>
            <p14:sldId id="258"/>
            <p14:sldId id="259"/>
            <p14:sldId id="264"/>
            <p14:sldId id="260"/>
            <p14:sldId id="261"/>
            <p14:sldId id="262"/>
            <p14:sldId id="263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99"/>
    <a:srgbClr val="99FF33"/>
    <a:srgbClr val="99CC00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5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9.cz/iR/importprodukt-orig/aa4/aa4117bca8dd72dc2bb2187e583da2ab--mmf250x250.jpg" TargetMode="External"/><Relationship Id="rId13" Type="http://schemas.openxmlformats.org/officeDocument/2006/relationships/hyperlink" Target="http://www.antikvariat-praha.cz/images/Foto/detske/103848.jpg" TargetMode="External"/><Relationship Id="rId18" Type="http://schemas.openxmlformats.org/officeDocument/2006/relationships/hyperlink" Target="http://www.kralovehradeckyregion.cz/assets/pohadky/vodnik-z-lesa-Halina.gif" TargetMode="External"/><Relationship Id="rId26" Type="http://schemas.openxmlformats.org/officeDocument/2006/relationships/hyperlink" Target="http://www.huton.cz/pohadky/images/kaca.gif" TargetMode="External"/><Relationship Id="rId3" Type="http://schemas.openxmlformats.org/officeDocument/2006/relationships/hyperlink" Target="http://svornost.com/wp-content/uploads/bozena-nemcova-babicka.jpg" TargetMode="External"/><Relationship Id="rId21" Type="http://schemas.openxmlformats.org/officeDocument/2006/relationships/hyperlink" Target="http://www.akordshop.com/Fotografie/Zbozi/Original/8595068180044.jpg" TargetMode="External"/><Relationship Id="rId7" Type="http://schemas.openxmlformats.org/officeDocument/2006/relationships/hyperlink" Target="http://img2.ceskatelevize.cz/program/porady/1095927644/foto09/1513.jpg" TargetMode="External"/><Relationship Id="rId12" Type="http://schemas.openxmlformats.org/officeDocument/2006/relationships/hyperlink" Target="http://www.bookfan-static.eu/images/cover/book/1/6/0/1/4/Mach-a-Sebestova-Milos-Macourek---w-452-h-450.jpg" TargetMode="External"/><Relationship Id="rId17" Type="http://schemas.openxmlformats.org/officeDocument/2006/relationships/hyperlink" Target="http://www.levneknihy.cz/fotocache/bigorig/62849.jpg" TargetMode="External"/><Relationship Id="rId25" Type="http://schemas.openxmlformats.org/officeDocument/2006/relationships/hyperlink" Target="http://noc-den.bloger.cz/obrazky/noc-den.bloger.cz/snehurka-hl-obrazek.jpg" TargetMode="External"/><Relationship Id="rId2" Type="http://schemas.openxmlformats.org/officeDocument/2006/relationships/hyperlink" Target="http://img2.ceskatelevize.cz/program/porady/1095927644/foto09/1065.jpg" TargetMode="External"/><Relationship Id="rId16" Type="http://schemas.openxmlformats.org/officeDocument/2006/relationships/hyperlink" Target="http://www.ibookmarket.cz/wp-content/uploads/2011/12/Kytice.png" TargetMode="External"/><Relationship Id="rId20" Type="http://schemas.openxmlformats.org/officeDocument/2006/relationships/hyperlink" Target="http://www.gorila.sk/i/imgs_orig/253/825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1.bookfan-static.eu/images/cover/book/1/9/4/5/6/Pohadky-a-povesti-Bozena-Nemcova---w-260-h-354.jpg" TargetMode="External"/><Relationship Id="rId11" Type="http://schemas.openxmlformats.org/officeDocument/2006/relationships/hyperlink" Target="http://www.pohadkovyobchod.cz/fotky4829/fotos/gen320/gen__vyr_283KN-00038.jpg" TargetMode="External"/><Relationship Id="rId24" Type="http://schemas.openxmlformats.org/officeDocument/2006/relationships/hyperlink" Target="http://www.mariezabranska.com/pict/textil/17.jpg" TargetMode="External"/><Relationship Id="rId5" Type="http://schemas.openxmlformats.org/officeDocument/2006/relationships/hyperlink" Target="http://www.databazeknih.cz/images/12_/121/big_nejhezci-pohadky-bozeny-nemcove-90687.jpg" TargetMode="External"/><Relationship Id="rId15" Type="http://schemas.openxmlformats.org/officeDocument/2006/relationships/hyperlink" Target="http://www.zenyprozeny.cz/data/img1/nemcova1610.jpg" TargetMode="External"/><Relationship Id="rId23" Type="http://schemas.openxmlformats.org/officeDocument/2006/relationships/hyperlink" Target="http://www.huton.cz/pohadky/images/dlouhy.gif" TargetMode="External"/><Relationship Id="rId10" Type="http://schemas.openxmlformats.org/officeDocument/2006/relationships/hyperlink" Target="http://static.mirfa.cz/414-large/maxipes-fik-na-cestach-rudolf-echura.jpg" TargetMode="External"/><Relationship Id="rId19" Type="http://schemas.openxmlformats.org/officeDocument/2006/relationships/hyperlink" Target="http://media.novinky.cz/744/77441-article-pmryv.jpg" TargetMode="External"/><Relationship Id="rId4" Type="http://schemas.openxmlformats.org/officeDocument/2006/relationships/hyperlink" Target="http://www.martinus.sk/data/tovar/_l/104/l104175.jpg" TargetMode="External"/><Relationship Id="rId9" Type="http://schemas.openxmlformats.org/officeDocument/2006/relationships/hyperlink" Target="http://im9.cz/iR/importprodukt-orig/6b4/6b4e216c37d46917daf6013314fe5053--mmf250x250.jpg" TargetMode="External"/><Relationship Id="rId14" Type="http://schemas.openxmlformats.org/officeDocument/2006/relationships/hyperlink" Target="http://files.pancelcino.webnode.cz/200000259-896818a621/erben.jpg" TargetMode="External"/><Relationship Id="rId22" Type="http://schemas.openxmlformats.org/officeDocument/2006/relationships/hyperlink" Target="http://www.abatar.cz/images/pohadkove_obrazky/hrnecku_var_06.jpg" TargetMode="External"/><Relationship Id="rId27" Type="http://schemas.openxmlformats.org/officeDocument/2006/relationships/hyperlink" Target="http://1.bp.blogspot.com/_OlvKAYRdLro/Szal1bwTSDI/AAAAAAAABBM/K3IJ4KEWGKU/s400/bscap0469ma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2"/>
            <a:ext cx="4572000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107.1 POHÁDKA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 a literatura       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1" y="1059582"/>
            <a:ext cx="1584176" cy="189547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/>
          <a:stretch/>
        </p:blipFill>
        <p:spPr>
          <a:xfrm>
            <a:off x="971600" y="2637691"/>
            <a:ext cx="1152128" cy="178339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83" y="1260196"/>
            <a:ext cx="1224136" cy="156793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955054"/>
            <a:ext cx="1585354" cy="148890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r="14788"/>
          <a:stretch/>
        </p:blipFill>
        <p:spPr>
          <a:xfrm>
            <a:off x="6727308" y="650204"/>
            <a:ext cx="1600544" cy="242560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r="12394"/>
          <a:stretch/>
        </p:blipFill>
        <p:spPr>
          <a:xfrm>
            <a:off x="3059832" y="635171"/>
            <a:ext cx="1457595" cy="169232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37691"/>
            <a:ext cx="1872208" cy="15240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99" y="1152774"/>
            <a:ext cx="1994498" cy="156299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048" y="2828130"/>
            <a:ext cx="1512168" cy="159295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98242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Pohádka, pohádka umělá a lidová, Božena Němcová, Karel Jaromír Erben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literární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pojem POHÁDKA.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Příklady a procvičování.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00852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555526"/>
            <a:ext cx="4067944" cy="792088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107.2 Co už víš?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107504" y="915566"/>
            <a:ext cx="6408712" cy="19442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600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Pohádky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hlavní myšlenkou pohádek je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vítězství dobra nad zlem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rovnost všech lidí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vystupují v ní kladné a záporné postavy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pohádkové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postavy -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král, princezna, sedlák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nadpřirozené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postavy -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čert, drak, vodník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7164288" y="1261052"/>
            <a:ext cx="1542197" cy="190821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7342" r="2159" b="15557"/>
          <a:stretch/>
        </p:blipFill>
        <p:spPr>
          <a:xfrm>
            <a:off x="5737410" y="627534"/>
            <a:ext cx="1211585" cy="158762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0" y="3291830"/>
            <a:ext cx="1307529" cy="159228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04" y="3202006"/>
            <a:ext cx="1325996" cy="169545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65" y="2366663"/>
            <a:ext cx="1857734" cy="135721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31216"/>
            <a:ext cx="1368152" cy="152209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291830"/>
            <a:ext cx="1174546" cy="16764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2" y="3939902"/>
            <a:ext cx="2366046" cy="102907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76256" cy="567139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107.3 Jaké si řekneme nové termíny a názvy?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26157" y="1099656"/>
            <a:ext cx="6048672" cy="87362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ohádka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dávné minulosti se šířila pouze ústním podáním mezi lidmi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ohádka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lidová -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Božena Němcová, Karel Jaromír Erben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ohádka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umělá-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Karel Čapek, Miloš Macourek,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Rudolf Čechura, Vladimír Jiránek, …</a:t>
            </a:r>
          </a:p>
          <a:p>
            <a:endParaRPr lang="cs-CZ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788024" y="1203598"/>
            <a:ext cx="3816424" cy="15515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Božena Němcová (1820 – 1862)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česká spisovatelka 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Karel Jaromír Erben (1811 – 1870)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spisovatel, český vlastenec, právník,     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úředník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pracovník archivu</a:t>
            </a:r>
          </a:p>
          <a:p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82" y="3018209"/>
            <a:ext cx="1728192" cy="187220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r="14788"/>
          <a:stretch/>
        </p:blipFill>
        <p:spPr>
          <a:xfrm>
            <a:off x="4785345" y="2686794"/>
            <a:ext cx="1758888" cy="191351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7694"/>
            <a:ext cx="1728193" cy="241101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89" y="3174851"/>
            <a:ext cx="1872208" cy="171484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2"/>
            <a:ext cx="4172484" cy="531136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107.4 Co si řekneme nového?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-4539"/>
            <a:ext cx="9144001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>
          <a:xfrm>
            <a:off x="107504" y="915566"/>
            <a:ext cx="6048672" cy="2448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Pohádka 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dávné minulosti se šířila pouze ústním podáním mezi lidmi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 poutavý děj a často v ní vystupují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nadpřirozené bytosti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ty pomáhají pohádkovým hrdinům a přispívají k tomu, že nakonec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dobro vítězí nad zlem</a:t>
            </a:r>
          </a:p>
          <a:p>
            <a:endParaRPr lang="cs-CZ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Pohádka </a:t>
            </a:r>
          </a:p>
          <a:p>
            <a:pPr marL="228600" indent="-228600">
              <a:buAutoNum type="arabicParenR"/>
            </a:pPr>
            <a:r>
              <a:rPr lang="cs-CZ" sz="11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idová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v pozdější době je spisovatelé zaznamenali a převyprávěli (např. Božena Němcová, Karel Jaromír Erben)</a:t>
            </a: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mělá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celé vymyšlené autorem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- nevycházely z námětů původních lidových pohádek</a:t>
            </a:r>
          </a:p>
          <a:p>
            <a:endParaRPr lang="cs-CZ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5220072" y="555526"/>
            <a:ext cx="3744417" cy="4407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Božena Němcová (1820 – 1862)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povídky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 dospělé a řadu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pohádek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základě lidového vyprávění </a:t>
            </a:r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(Jak se Honza učil latinsky, O hloupém Honzovi…)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ejkrásnějším a nejzajímavějším dílem je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Babička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napsaná na základě prožitků z dětství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Karel Jaromír Erben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(1811 – 1870)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chodil mezi lidem a zapisoval česká lidová říkadla, písně a pohádky – shromáždil jich přes dva tisíce a vydal v knize </a:t>
            </a:r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Prostonárodní české písně a říkadla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ohádky - </a:t>
            </a:r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Zlatovláska, Tři zlaté vlasy děda Vševěda, Dlouhý, Široký a Bystrozraký</a:t>
            </a:r>
          </a:p>
          <a:p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9822"/>
            <a:ext cx="2585864" cy="163564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0586"/>
            <a:ext cx="2585864" cy="156592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7115" y="915566"/>
            <a:ext cx="4373091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107.5 Procvičení a příklady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283968" y="3435846"/>
            <a:ext cx="4752528" cy="1584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Vzpomeňte si na děj pohádky a odpovězte na tyto otázky:</a:t>
            </a:r>
          </a:p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a) Které postavy vystupují v pohádce?</a:t>
            </a:r>
          </a:p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b) Jsou to bytosti ze skutečného světa?</a:t>
            </a:r>
          </a:p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c) Je děj pohádky skutečný?</a:t>
            </a:r>
          </a:p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d) Co je v něm zázračného?</a:t>
            </a:r>
          </a:p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e) Jak pohádka skončila?</a:t>
            </a:r>
          </a:p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Poznali jste, ze které pohádky je ukázka?</a:t>
            </a:r>
          </a:p>
          <a:p>
            <a:r>
              <a:rPr lang="cs-CZ" sz="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Vyhledejte v ukázce postavy a rozlište je na kladné a záporné.</a:t>
            </a:r>
          </a:p>
          <a:p>
            <a:pPr marL="228600" indent="-228600">
              <a:buAutoNum type="arabicPeriod"/>
            </a:pPr>
            <a:endParaRPr lang="cs-C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251520" y="828675"/>
            <a:ext cx="8640960" cy="28231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cs-CZ" sz="105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 den zas bylo všecko tak jako včera. Po večeři černokněžník zase královnu přivedl, podíval se ostře králevici v oči a posměšně prohodil: „Uvidí se, kdo s koho: zdali ty zvítězíš, anebo já!“ A s tím odešel.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I dali si dnes všichni tím pilnější práci, aby se ubránili před usnutím. Nechtěli si ani sednout, chtěli tu celou noc prochodit, ale všecko nadarmo,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byloť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jim uděláno: jeden po druhém usnul chodě, a královna jim ušla přec.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Ráno probudil se zase králevic nejdřív, a když tu královny neviděl, vzbudil Bystrozrakého: „Hej, vstávej, Bystrozraký! Podívej se, kde je královna!“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Bystrozraký dlouho hleděl ven: „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pane!“ povídá, „daleko je, daleko! Tři sta mil odtud je černé moře, a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prostřed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toho moře na dně leží skořepina, a v té skořepině zlatý prsten – a ten prsten je ona. Však nestarejte se, přece ji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dostanem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Ale dnes musí Dlouhý také Širokého s sebou vzít,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budem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ho potřebovat!“ Dlouhý vzal na jedno rameno Bystrozrakého, natáhl se a šel – co krok, to třicet mil. A když přišli k černému moři, ukazoval mu Bystrozraký, kam má pro tu skořepinu do vody sáhnout. Dlouhý natahoval ruku, co mohl nejvíc, ale ke dnu přece nemohl dostačit.</a:t>
            </a:r>
          </a:p>
          <a:p>
            <a:r>
              <a:rPr lang="cs-CZ" sz="1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(Karel Jaromír Erben) </a:t>
            </a:r>
            <a:endParaRPr lang="cs-CZ" sz="10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3202006"/>
            <a:ext cx="1986372" cy="181801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498475"/>
            <a:ext cx="4572000" cy="1150938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107.6 Něco navíc pro šikovné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3779913" y="843558"/>
            <a:ext cx="4464495" cy="20882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Božena Němcová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ovažována za největší českou spisovatelku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polu se svým manželem byla za projevy vlastenectví často pronásledována a její rodina se čtyřmi dětmi žila v bídě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ejí život nebyl příliš šťastný, přesto byl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bohatý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krásné knížky, příběhy a vzpomínky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99592" y="1707654"/>
            <a:ext cx="367240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Karel Jaromír Erben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věnoval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literatuře a zasloužil se 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rozvoj českého jazyka – pomáhal vymyslet česká slova jako </a:t>
            </a:r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četník, ústava, závěť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aj.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základě lidových pověstí vytvořil řadu delších dějových básní, tzv.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balad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vydaných ve sbírce s názvem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Kytice </a:t>
            </a:r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(Polednice, Vodník…)</a:t>
            </a:r>
            <a:endParaRPr lang="cs-CZ" sz="1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21" y="2931790"/>
            <a:ext cx="1396752" cy="167590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71750"/>
            <a:ext cx="1396752" cy="167590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5661"/>
            <a:ext cx="1191960" cy="138402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40" y="1857486"/>
            <a:ext cx="1224136" cy="159580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307622" cy="180020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107.7 CLIL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652112" y="4720218"/>
            <a:ext cx="6016232" cy="3652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ohádka, spisovatel, kniha, ilustrace, nadpřirozené bytosti, pohádkové postavy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12858" y="2650104"/>
            <a:ext cx="1095473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airy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tale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83173" y="2650104"/>
            <a:ext cx="88197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writer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40957" y="2650104"/>
            <a:ext cx="88197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book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416812" y="2650104"/>
            <a:ext cx="1152128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illustration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6561" y="4267562"/>
            <a:ext cx="2016224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upernatural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beings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416812" y="4011910"/>
            <a:ext cx="1619684" cy="57606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airy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characters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8" y="1049981"/>
            <a:ext cx="1383034" cy="15841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45" y="1049981"/>
            <a:ext cx="1383034" cy="15841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23" y="1049981"/>
            <a:ext cx="1377650" cy="158417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0101"/>
          <a:stretch/>
        </p:blipFill>
        <p:spPr>
          <a:xfrm>
            <a:off x="7304051" y="1049981"/>
            <a:ext cx="1377650" cy="15841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56" y="3001392"/>
            <a:ext cx="1383034" cy="15841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3003798"/>
            <a:ext cx="1939963" cy="15841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754" y="492443"/>
            <a:ext cx="5774382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107.8 Test znalostí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18469"/>
              </p:ext>
            </p:extLst>
          </p:nvPr>
        </p:nvGraphicFramePr>
        <p:xfrm>
          <a:off x="179510" y="1131590"/>
          <a:ext cx="7185180" cy="3596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Pohádka vznikala mezi lidmi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endParaRPr lang="cs-CZ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kresbou.</a:t>
                      </a:r>
                      <a:endParaRPr lang="cs-CZ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ústním 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podáním.</a:t>
                      </a:r>
                      <a:endParaRPr lang="cs-CZ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písemně.</a:t>
                      </a:r>
                      <a:endParaRPr lang="cs-CZ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poštou.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pohádce vždy: 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zlo vítězí nad dobrem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dobro vítězí nad zlem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není v ní zlo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dobro vítězí nad nenávistí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Pohádka je: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lidová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umělá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lidová a plastová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umělá a kolektivní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moderní a nemoderní</a:t>
                      </a:r>
                      <a:endParaRPr lang="cs-CZ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Mezi nejznámější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spisovatele pohádek patří: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Karel Václav Rais, Markéta Zinnerová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Václav Čtvrtek, Miloš Macourek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Astrid Lindgrenová, Jan Žáček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K. J. Erben, Božena Němcová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63612" y="915566"/>
            <a:ext cx="6264697" cy="41703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Hrajeme si s jazykem, pro 3. a 4. ročník základní školy- Blanka Janáčková, Karel Kamiš, Marcela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Mertinová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, Fortuna , 1993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Čítanka pro 4. ročník- Mgr. Zita Janáčková a kolektiv, Nová škola, 2003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Čítanka pro 5. ročník- Mgr. Zita Janáčková, Nová škola, 2007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Pohádky, Božena Němcová, Pierot, 2008</a:t>
            </a:r>
          </a:p>
          <a:p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"/>
              </a:rPr>
              <a:t>://img2.ceskatelevize.cz/program/porady/1095927644/foto09/1065.jpg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3"/>
              </a:rPr>
              <a:t>http://svornost.com/wp-content/uploads/bozena-nemcova-babicka.jpg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http://www.martinus.sk/data/tovar/_l/104/l104175.jpg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http://www.databazeknih.cz/images/12_/121/big_nejhezci-pohadky-bozeny-nemcove-90687.jpg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http://www1.bookfan-static.eu/images/cover/book/1/9/4/5/6/Pohadky-a-povesti-Bozena-Nemcova---w-260-h-354.jpg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7"/>
              </a:rPr>
              <a:t>http://img2.ceskatelevize.cz/program/porady/1095927644/foto09/1513.jpg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8"/>
              </a:rPr>
              <a:t>http://im9.cz/iR/importprodukt-orig/aa4/aa4117bca8dd72dc2bb2187e583da2ab--mmf250x250.jpg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9"/>
              </a:rPr>
              <a:t>http://im9.cz/iR/importprodukt-orig/6b4/6b4e216c37d46917daf6013314fe5053--mmf250x250.jpg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http://static.mirfa.cz/414-large/maxipes-fik-na-cestach-rudolf-echura.jpg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http://www.pohadkovyobchod.cz/fotky4829/fotos/gen320/gen__vyr_283KN-00038.jpg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http://www.bookfan-static.eu/images/cover/book/1/6/0/1/4/Mach-a-Sebestova-Milos-Macourek---w-452-h-450.jpg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http://www.antikvariat-praha.cz/images/Foto/detske/103848.jpg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http://files.pancelcino.webnode.cz/200000259-896818a621/erben.jpg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http://www.zenyprozeny.cz/data/img1/nemcova1610.jpg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http://www.ibookmarket.cz/wp-content/uploads/2011/12/Kytice.png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http://www.levneknihy.cz/fotocache/bigorig/62849.jpg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http://www.kralovehradeckyregion.cz/assets/pohadky/vodnik-z-lesa-Halina.gif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http://media.novinky.cz/744/77441-article-pmryv.jpg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0"/>
              </a:rPr>
              <a:t>http://www.gorila.sk/i/imgs_orig/253/8253.jpg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1"/>
              </a:rPr>
              <a:t>http://www.akordshop.com/Fotografie/Zbozi/Original/8595068180044.jpg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2"/>
              </a:rPr>
              <a:t>http://www.abatar.cz/images/pohadkove_obrazky/hrnecku_var_06.jpg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3"/>
              </a:rPr>
              <a:t>http://www.huton.cz/pohadky/images/dlouhy.gif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4"/>
              </a:rPr>
              <a:t>http://www.mariezabranska.com/pict/textil/17.jpg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5"/>
              </a:rPr>
              <a:t>http://noc-den.bloger.cz/obrazky/noc-den.bloger.cz/snehurka-hl-obrazek.jpg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6"/>
              </a:rPr>
              <a:t>http://www.huton.cz/pohadky/images/kaca.gif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7"/>
              </a:rPr>
              <a:t>http://1.bp.blogspot.com/_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27"/>
              </a:rPr>
              <a:t>OlvKAYRdLro/Szal1bwTSDI/AAAAAAAABBM/K3IJ4KEWGKU/s400/bscap0469ma6.jpg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800" u="sng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500852"/>
            <a:ext cx="4095960" cy="594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1410</Words>
  <Application>Microsoft Office PowerPoint</Application>
  <PresentationFormat>Předvádění na obrazovce (16:9)</PresentationFormat>
  <Paragraphs>170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107.1 POHÁDKA </vt:lpstr>
      <vt:lpstr>107.2 Co už víš?              </vt:lpstr>
      <vt:lpstr>107.3 Jaké si řekneme nové termíny a názvy?                  </vt:lpstr>
      <vt:lpstr>107.4 Co si řekneme nového? </vt:lpstr>
      <vt:lpstr>107.5 Procvičení a příklady   </vt:lpstr>
      <vt:lpstr>107.6 Něco navíc pro šikovné </vt:lpstr>
      <vt:lpstr>107.7 CLIL                                                         </vt:lpstr>
      <vt:lpstr>107.8 Test znalostí                   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311</cp:revision>
  <dcterms:created xsi:type="dcterms:W3CDTF">2010-10-18T18:21:56Z</dcterms:created>
  <dcterms:modified xsi:type="dcterms:W3CDTF">2012-11-12T06:01:21Z</dcterms:modified>
</cp:coreProperties>
</file>