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3" r:id="rId8"/>
    <p:sldId id="267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0A2"/>
    <a:srgbClr val="FFFF00"/>
    <a:srgbClr val="FFFF99"/>
    <a:srgbClr val="DEFF81"/>
    <a:srgbClr val="CCFF33"/>
    <a:srgbClr val="FF66CC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8" autoAdjust="0"/>
    <p:restoredTop sz="94649" autoAdjust="0"/>
  </p:normalViewPr>
  <p:slideViewPr>
    <p:cSldViewPr>
      <p:cViewPr>
        <p:scale>
          <a:sx n="90" d="100"/>
          <a:sy n="90" d="100"/>
        </p:scale>
        <p:origin x="-1308" y="-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hanoviny.cz/wp-content/uploads/jaro-7161441.jpg" TargetMode="External"/><Relationship Id="rId2" Type="http://schemas.openxmlformats.org/officeDocument/2006/relationships/hyperlink" Target="http://www.dovolenaubytovani-jizni-cechy.cz/Jaro_pod_Kleti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d03.jxs.cz/073/708/b39dc45db0_62854676_o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1225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103.1 Líčení zážitků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Andrea Fibichová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fibichova\AppData\Local\Microsoft\Windows\Temporary Internet Files\Content.IE5\Y13B456T\MP90022774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7614"/>
            <a:ext cx="2592288" cy="193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bichova\AppData\Local\Microsoft\Windows\Temporary Internet Files\Content.IE5\UYJHXV1T\MP90040672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7614"/>
            <a:ext cx="2592288" cy="193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bichova\AppData\Local\Microsoft\Windows\Temporary Internet Files\Content.IE5\J3XSMXA3\MP90017875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87" y="644602"/>
            <a:ext cx="2687626" cy="17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ibichova\AppData\Local\Microsoft\Windows\Temporary Internet Files\Content.IE5\TNX7AXTT\MP90042279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87" y="2571750"/>
            <a:ext cx="268762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10195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Andrea Fibichová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Líčení zážitků, zážitek,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pocit, nálada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přirovnání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Prezentace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popisuje,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jak postupovat při líčení zážitků, možnosti obohacování textu.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62031" y="998394"/>
            <a:ext cx="58686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Když líčíme své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zážitky, popisujeme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to, co jsme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zažili.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84054" y="2714436"/>
            <a:ext cx="28803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Zážitky máme: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861408" y="3256375"/>
            <a:ext cx="259077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epříjemné, ošklivé…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3960" y="3314909"/>
            <a:ext cx="2376264" cy="369332"/>
          </a:xfrm>
          <a:prstGeom prst="rect">
            <a:avLst/>
          </a:prstGeom>
          <a:solidFill>
            <a:srgbClr val="FF66CC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hezké, příjemné…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560252" y="3307658"/>
            <a:ext cx="1872208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ALE 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TAKÉ</a:t>
            </a:r>
          </a:p>
        </p:txBody>
      </p:sp>
      <p:sp>
        <p:nvSpPr>
          <p:cNvPr id="5" name="Oblouk 4"/>
          <p:cNvSpPr/>
          <p:nvPr/>
        </p:nvSpPr>
        <p:spPr>
          <a:xfrm>
            <a:off x="5610572" y="2774643"/>
            <a:ext cx="576064" cy="680658"/>
          </a:xfrm>
          <a:prstGeom prst="arc">
            <a:avLst>
              <a:gd name="adj1" fmla="val 15886421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louk 10"/>
          <p:cNvSpPr/>
          <p:nvPr/>
        </p:nvSpPr>
        <p:spPr>
          <a:xfrm flipH="1">
            <a:off x="2297432" y="2967329"/>
            <a:ext cx="720080" cy="680658"/>
          </a:xfrm>
          <a:prstGeom prst="arc">
            <a:avLst>
              <a:gd name="adj1" fmla="val 15886421"/>
              <a:gd name="adj2" fmla="val 2130488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 flipH="1" flipV="1">
            <a:off x="2207510" y="3012182"/>
            <a:ext cx="64951" cy="255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endCxn id="11" idx="2"/>
          </p:cNvCxnSpPr>
          <p:nvPr/>
        </p:nvCxnSpPr>
        <p:spPr>
          <a:xfrm flipH="1">
            <a:off x="2298915" y="3202398"/>
            <a:ext cx="228655" cy="744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6215025" y="2814934"/>
            <a:ext cx="56778" cy="304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5" idx="2"/>
          </p:cNvCxnSpPr>
          <p:nvPr/>
        </p:nvCxnSpPr>
        <p:spPr>
          <a:xfrm flipH="1" flipV="1">
            <a:off x="5960925" y="3012182"/>
            <a:ext cx="225711" cy="102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fibichova\AppData\Local\Microsoft\Windows\Temporary Internet Files\Content.IE5\TNX7AXTT\MP9004227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0" y="3867893"/>
            <a:ext cx="1862416" cy="115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ibichova\AppData\Local\Microsoft\Windows\Temporary Internet Files\Content.IE5\96L04NMN\MP90018516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724022"/>
            <a:ext cx="980685" cy="13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ibichova\AppData\Local\Microsoft\Windows\Temporary Internet Files\Content.IE5\TNX7AXTT\MC90035907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20" y="3753422"/>
            <a:ext cx="1594496" cy="12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ibichova\AppData\Local\Microsoft\Windows\Temporary Internet Files\Content.IE5\FAPRPUS8\MP90042551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60" y="1491887"/>
            <a:ext cx="1313496" cy="16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ibichova\AppData\Local\Microsoft\Windows\Temporary Internet Files\Content.IE5\Y13B456T\MP90040754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5" y="1491887"/>
            <a:ext cx="2004601" cy="14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fibichova\AppData\Local\Microsoft\Windows\Temporary Internet Files\Content.IE5\UYJHXV1T\MC90029570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74" y="1491887"/>
            <a:ext cx="1553889" cy="133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fibichova\AppData\Local\Microsoft\Windows\Temporary Internet Files\Content.IE5\UYJHXV1T\MP90042216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22" y="3867894"/>
            <a:ext cx="1268774" cy="115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fibichova\AppData\Local\Microsoft\Windows\Temporary Internet Files\Content.IE5\UYJHXV1T\MP900442499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60" y="1491887"/>
            <a:ext cx="1945641" cy="10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Čtyřcípá hvězda 28"/>
          <p:cNvSpPr/>
          <p:nvPr/>
        </p:nvSpPr>
        <p:spPr>
          <a:xfrm rot="18910726">
            <a:off x="4133984" y="4020940"/>
            <a:ext cx="724746" cy="704466"/>
          </a:xfrm>
          <a:prstGeom prst="star4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9" name="Picture 11" descr="C:\Users\fibichova\AppData\Local\Microsoft\Windows\Temporary Internet Files\Content.IE5\J3XSMXA3\MP900427965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56" y="1422205"/>
            <a:ext cx="939739" cy="12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66023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103.3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97292" y="1054532"/>
            <a:ext cx="800539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Při popisování zážitků z přírody v různých ročních dobách se snažíme vyjádřit:</a:t>
            </a:r>
          </a:p>
        </p:txBody>
      </p:sp>
      <p:pic>
        <p:nvPicPr>
          <p:cNvPr id="6" name="Picture 6" descr="C:\Users\fibichova\AppData\Local\Microsoft\Windows\Temporary Internet Files\Content.IE5\J3XSMXA3\MP90017875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88" y="1525139"/>
            <a:ext cx="3688698" cy="19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7504" y="3651870"/>
            <a:ext cx="892899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Prohlédni si obrázek a vybírej z nabídky slov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(pod obrázkem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podle toho, jak na tebe obrázek působí.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1966" y="1638052"/>
            <a:ext cx="2227982" cy="584775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Jak na nás příroda (na </a:t>
            </a:r>
          </a:p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brázku) působí.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933753" y="1853495"/>
            <a:ext cx="1755609" cy="369332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NAŠE POCITY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2609" y="2584724"/>
            <a:ext cx="187743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Jakou náladu v nás</a:t>
            </a: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vyvolává.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948264" y="2584724"/>
            <a:ext cx="184537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NAŠE NÁLADY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4106928"/>
            <a:ext cx="1743923" cy="33855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ítím radost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4433" y="4631895"/>
            <a:ext cx="1656184" cy="33855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mi zima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033914" y="4614780"/>
            <a:ext cx="1759130" cy="33855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hce se mi zpívat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598635" y="4106928"/>
            <a:ext cx="1656184" cy="33855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ítím klid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794954" y="4106928"/>
            <a:ext cx="1656184" cy="33855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mám strach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198792" y="4631895"/>
            <a:ext cx="2733248" cy="33855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řipadám si jako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pohádce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491019" y="4106928"/>
            <a:ext cx="1656184" cy="33855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mi smutno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165610" y="4614780"/>
            <a:ext cx="1656184" cy="33855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mi příjemně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2574" y="1071310"/>
            <a:ext cx="32560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Při líčení zážitků postupujeme:</a:t>
            </a:r>
          </a:p>
        </p:txBody>
      </p:sp>
      <p:pic>
        <p:nvPicPr>
          <p:cNvPr id="3074" name="Picture 2" descr="C:\Users\fibichova\AppData\Local\Microsoft\Windows\Temporary Internet Files\Content.IE5\U3KINN94\MP9004011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81" y="1255976"/>
            <a:ext cx="2367050" cy="16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46235" y="1685778"/>
            <a:ext cx="31147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Popíšeme, jak na nás podzimní krajina (obrázek) působí celkově (radostně, smutně). 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Snažíme se vysvětlit proč.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06380" y="1670389"/>
            <a:ext cx="2124744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Zaměříme se na konkrétní věc (detail) na obrázku, který nás něčím zaujal – čím?..</a:t>
            </a:r>
          </a:p>
        </p:txBody>
      </p:sp>
      <p:cxnSp>
        <p:nvCxnSpPr>
          <p:cNvPr id="7" name="Přímá spojnice se šipkou 6"/>
          <p:cNvCxnSpPr>
            <a:stCxn id="3" idx="2"/>
          </p:cNvCxnSpPr>
          <p:nvPr/>
        </p:nvCxnSpPr>
        <p:spPr>
          <a:xfrm flipH="1">
            <a:off x="3295930" y="2067694"/>
            <a:ext cx="618100" cy="36004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fibichova\AppData\Local\Microsoft\Windows\Temporary Internet Files\Content.IE5\FAPRPUS8\MM90028682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32" y="1089805"/>
            <a:ext cx="775743" cy="48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403648" y="3202405"/>
            <a:ext cx="67580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Líčení můžeme obohatit o vlastní zážitky z procházky podzimní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krajinou!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Snažíme se vnímat zvuky, barvy, vůně podzimu.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635929" y="3971451"/>
            <a:ext cx="14542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Jazykové </a:t>
            </a:r>
          </a:p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prostředky:</a:t>
            </a:r>
          </a:p>
        </p:txBody>
      </p:sp>
      <p:sp>
        <p:nvSpPr>
          <p:cNvPr id="3" name="Ovál 2"/>
          <p:cNvSpPr/>
          <p:nvPr/>
        </p:nvSpPr>
        <p:spPr>
          <a:xfrm>
            <a:off x="3914030" y="888471"/>
            <a:ext cx="2746201" cy="2358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5724128" y="1467394"/>
            <a:ext cx="1322412" cy="380547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107504" y="3971688"/>
            <a:ext cx="2376263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PŘIROVNÁNÍ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lha je bílá jak mléko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hladina je klidná jako     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zrcadlo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283732" y="4004538"/>
            <a:ext cx="460851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BÁSNICKÉ OBRATY: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roztodivné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vůně, které tě omámí a z cesty svedou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barvy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jsou tak jasné, až oči přecházejí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2205696" y="4276689"/>
            <a:ext cx="567919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3869208" y="4290390"/>
            <a:ext cx="44194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7" y="1002409"/>
            <a:ext cx="3456384" cy="240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73185"/>
            <a:ext cx="2808312" cy="276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860304" y="2355726"/>
            <a:ext cx="2168426" cy="1368151"/>
          </a:xfrm>
          <a:prstGeom prst="ellipse">
            <a:avLst/>
          </a:prstGeom>
          <a:solidFill>
            <a:srgbClr val="DEFF8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líčení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můžete použít slova z nabídky.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281386" y="3437032"/>
            <a:ext cx="3096343" cy="1584175"/>
          </a:xfrm>
          <a:prstGeom prst="ellipse">
            <a:avLst/>
          </a:prstGeom>
          <a:solidFill>
            <a:srgbClr val="DEFF8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Už jste byli letos na jaře s rodiči na procházce?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Dokázali byste popsat ZVUKY, VŮNĚ A BARVY </a:t>
            </a:r>
          </a:p>
          <a:p>
            <a:pPr algn="ctr"/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JARA?</a:t>
            </a:r>
          </a:p>
          <a:p>
            <a:pPr algn="ctr"/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7" y="2882255"/>
            <a:ext cx="238572" cy="35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9" y="2958455"/>
            <a:ext cx="136972" cy="20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ál 23"/>
          <p:cNvSpPr/>
          <p:nvPr/>
        </p:nvSpPr>
        <p:spPr>
          <a:xfrm>
            <a:off x="3780011" y="857771"/>
            <a:ext cx="2329011" cy="1322501"/>
          </a:xfrm>
          <a:prstGeom prst="ellipse">
            <a:avLst/>
          </a:prstGeom>
          <a:solidFill>
            <a:srgbClr val="DEFF8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Jaké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pocity a nálady  </a:t>
            </a: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 Vás vyvolávají tyto jarní krajiny?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780011" y="4048783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Cvrlikání, vlahý, čerstvý, modř, rozevlátý, v rozpuku, rozkvetlý, háj, třešeň, mláďata, klíčky, zeleň, svěží, poupata, stružky, potůčky, jas, větve.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55411" y="1384935"/>
            <a:ext cx="2802303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Vymýšlejte přirovnání.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9116" y="3126492"/>
            <a:ext cx="248427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arevný jako_____________,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tromy jsou jako__________.</a:t>
            </a:r>
          </a:p>
        </p:txBody>
      </p:sp>
      <p:sp>
        <p:nvSpPr>
          <p:cNvPr id="9" name="Obdélník 8"/>
          <p:cNvSpPr/>
          <p:nvPr/>
        </p:nvSpPr>
        <p:spPr>
          <a:xfrm>
            <a:off x="4189291" y="783983"/>
            <a:ext cx="2088232" cy="5760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OBOHACOVÁNÍ TEXTU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99384" y="3125748"/>
            <a:ext cx="554461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Sníh je jako____________, rampouchy jsou jako__________ ,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led je jako____________, jinovatka je jako____________.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0" y="1923678"/>
            <a:ext cx="4572000" cy="584775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Zelený jako ______________________,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leje jako _________,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slunce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ostré jako________.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572000" y="1923678"/>
            <a:ext cx="4572000" cy="584775"/>
          </a:xfrm>
          <a:prstGeom prst="rect">
            <a:avLst/>
          </a:prstGeom>
          <a:solidFill>
            <a:srgbClr val="F880A2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Horko jako ___________, sladký jako__________,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voda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jako__________, rudý jako____________.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59116" y="2756416"/>
            <a:ext cx="2484276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PODZIM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004520" y="2756416"/>
            <a:ext cx="2484276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ZIMA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59116" y="1574955"/>
            <a:ext cx="2484276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JARO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863680" y="1544713"/>
            <a:ext cx="1603412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880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LÉTO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00102" y="4072319"/>
            <a:ext cx="2802303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Doplňte vhodná slovesa.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9880" y="4443958"/>
            <a:ext cx="9036496" cy="338554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Hrom_________, větřík_______, slunce__________, mraky_________, vichr__________, seno_______.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fibichova\AppData\Local\Microsoft\Windows\Temporary Internet Files\Content.IE5\Y13B456T\MP9002277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4991"/>
            <a:ext cx="203025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fibichova\AppData\Local\Microsoft\Windows\Temporary Internet Files\Content.IE5\TNX7AXTT\MP9004227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08" y="1164991"/>
            <a:ext cx="1944216" cy="14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fibichova\AppData\Local\Microsoft\Windows\Temporary Internet Files\Content.IE5\UYJHXV1T\MP90040672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23" y="1173856"/>
            <a:ext cx="1936998" cy="144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fibichova\AppData\Local\Microsoft\Windows\Temporary Internet Files\Content.IE5\J3XSMXA3\MP90017875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70" y="1173856"/>
            <a:ext cx="2090989" cy="144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00102" y="2855411"/>
            <a:ext cx="1981668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pring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854180" y="2855411"/>
            <a:ext cx="1991306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inter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793927" y="2855411"/>
            <a:ext cx="1804789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utumn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10234" y="2855411"/>
            <a:ext cx="1930190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ummer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10447" y="3754715"/>
            <a:ext cx="1981668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fresh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590332" y="3768070"/>
            <a:ext cx="1981668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nice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793927" y="3768070"/>
            <a:ext cx="1981668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colourful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942491" y="3754715"/>
            <a:ext cx="1981668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cold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10447" y="4314775"/>
            <a:ext cx="1981668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green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610234" y="4305200"/>
            <a:ext cx="1981668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hot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816254" y="4305200"/>
            <a:ext cx="1981668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rainy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942491" y="4305200"/>
            <a:ext cx="1981668" cy="369332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silent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014617" y="3294641"/>
            <a:ext cx="504056" cy="369332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316288" y="3294641"/>
            <a:ext cx="504056" cy="369332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532733" y="3294641"/>
            <a:ext cx="504056" cy="369332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7626636" y="3284107"/>
            <a:ext cx="504056" cy="369332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07519"/>
              </p:ext>
            </p:extLst>
          </p:nvPr>
        </p:nvGraphicFramePr>
        <p:xfrm>
          <a:off x="179510" y="1131590"/>
          <a:ext cx="7185180" cy="3657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líčení zážitků popisuji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své: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 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oblečení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 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zvyky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 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pocity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nálady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 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kamarády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Zážitky mohou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být: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 startAt="3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hezké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nepříjemné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jen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hezké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jen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nepříjemné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puntíkaté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Text mohu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obohacovat: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obrázky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přirovnáními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odstavci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otazníky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Zážitek může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být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např.: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výlet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tajemný hrad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stůl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stůl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 ubrusem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stůl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 ubrusem a čtyři židle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491630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www.dovolenaubytovani-jizni-cechy.cz/Jaro_pod_Kleti.jpg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www.prahanoviny.cz/wp-content/uploads/jaro-7161441.jpg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nd03.jxs.cz/073/708/b39dc45db0_62854676_o2.jpg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Český jazyk pro pátý ročník, Horáčková M., Alter 2010.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924</Words>
  <Application>Microsoft Office PowerPoint</Application>
  <PresentationFormat>Předvádění na obrazovce (16:9)</PresentationFormat>
  <Paragraphs>161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103.1 Líčení zážitků</vt:lpstr>
      <vt:lpstr>103.2 Co už víš? </vt:lpstr>
      <vt:lpstr>103.3 Jaké si řekneme nové termíny a názvy?</vt:lpstr>
      <vt:lpstr>103.4 Co si řekneme nového?</vt:lpstr>
      <vt:lpstr>103.5 Procvičení a příklady</vt:lpstr>
      <vt:lpstr>103.6 Něco navíc pro šikovné</vt:lpstr>
      <vt:lpstr>103.7 CLIL</vt:lpstr>
      <vt:lpstr>103.8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203</cp:revision>
  <dcterms:created xsi:type="dcterms:W3CDTF">2010-10-18T18:21:56Z</dcterms:created>
  <dcterms:modified xsi:type="dcterms:W3CDTF">2013-03-18T15:49:44Z</dcterms:modified>
</cp:coreProperties>
</file>