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  <a:srgbClr val="FFFF99"/>
    <a:srgbClr val="FFFF00"/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618" autoAdjust="0"/>
  </p:normalViewPr>
  <p:slideViewPr>
    <p:cSldViewPr>
      <p:cViewPr>
        <p:scale>
          <a:sx n="90" d="100"/>
          <a:sy n="90" d="100"/>
        </p:scale>
        <p:origin x="-1410" y="-51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18.3.2013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63028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18.3.2013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2121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Víte, kdo</a:t>
            </a:r>
            <a:r>
              <a:rPr lang="cs-CZ" baseline="0" dirty="0" smtClean="0"/>
              <a:t> způsobuje angínu, chřipku, nebo neštovice?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18.3.2013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18.3.2013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18.3.2013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18.3.2013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18.3.2013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18.3.2013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18.3.2013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18.3.2013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18.3.2013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18.3.2013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18.3.2013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18.3.2013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wmf"/><Relationship Id="rId4" Type="http://schemas.openxmlformats.org/officeDocument/2006/relationships/image" Target="../media/image10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hubblesite.org/" TargetMode="External"/><Relationship Id="rId7" Type="http://schemas.openxmlformats.org/officeDocument/2006/relationships/image" Target="../media/image1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jpeg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nd05.jxs.cz/569/001/f587aeeb07_87541021_o2.jpg" TargetMode="External"/><Relationship Id="rId2" Type="http://schemas.openxmlformats.org/officeDocument/2006/relationships/hyperlink" Target="http://files.solidground.cz/200000626-1801b19f5c/P%C5%99ihl%C3%A1%C5%A1ka%20Za%20pokladem%20Kr%C3%A1le%20kr%C3%A1l%C5%AF%202009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skolajinak.eu/wp-content/uploads/2012/04/dotaznik-zaliby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508" y="492443"/>
            <a:ext cx="5122556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102.1 Přihláška, dotazník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Mgr. </a:t>
            </a:r>
            <a:r>
              <a:rPr lang="cs-CZ" sz="12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Andrea Fibichová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 descr="Imag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871" y="4558724"/>
            <a:ext cx="3029719" cy="5539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C:\Users\fibichova\AppData\Local\Microsoft\Windows\Temporary Internet Files\Content.IE5\WU01AKQM\MC90040442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7" y="1275730"/>
            <a:ext cx="1806575" cy="165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fibichova\AppData\Local\Microsoft\Windows\Temporary Internet Files\Content.IE5\9W45AMWD\MC900398133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59" y="1597696"/>
            <a:ext cx="1817827" cy="1735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fibichova\AppData\Local\Microsoft\Windows\Temporary Internet Files\Content.IE5\9W45AMWD\MC900434859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3363" y="1165126"/>
            <a:ext cx="1790490" cy="1651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5401" y="3160190"/>
            <a:ext cx="1298575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Obdélník 7"/>
          <p:cNvSpPr/>
          <p:nvPr/>
        </p:nvSpPr>
        <p:spPr>
          <a:xfrm>
            <a:off x="6372200" y="1165126"/>
            <a:ext cx="2016224" cy="187220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6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Přihláška </a:t>
            </a:r>
          </a:p>
          <a:p>
            <a:pPr algn="ctr"/>
            <a:r>
              <a:rPr lang="cs-CZ" sz="1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do </a:t>
            </a:r>
          </a:p>
          <a:p>
            <a:pPr algn="ctr"/>
            <a:r>
              <a:rPr lang="cs-CZ" sz="1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turistického kroužku</a:t>
            </a:r>
          </a:p>
          <a:p>
            <a:pPr algn="ctr"/>
            <a:r>
              <a:rPr lang="cs-CZ" sz="1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Jméno:__________________________________________________________________________________________________________________</a:t>
            </a:r>
          </a:p>
          <a:p>
            <a:pPr algn="ctr"/>
            <a:endParaRPr lang="cs-CZ" sz="16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6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:\Users\fibichova\AppData\Local\Microsoft\Windows\Temporary Internet Files\Content.IE5\96L04NMN\MC900344381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428" y="2647427"/>
            <a:ext cx="1793138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 txBox="1">
            <a:spLocks/>
          </p:cNvSpPr>
          <p:nvPr/>
        </p:nvSpPr>
        <p:spPr>
          <a:xfrm>
            <a:off x="20150" y="498603"/>
            <a:ext cx="3831769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102.10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1270404"/>
              </p:ext>
            </p:extLst>
          </p:nvPr>
        </p:nvGraphicFramePr>
        <p:xfrm>
          <a:off x="1043608" y="1275606"/>
          <a:ext cx="7272808" cy="3249978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Andrea Fibichová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06/2013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4. </a:t>
                      </a:r>
                      <a:r>
                        <a:rPr lang="cs-CZ" smtClean="0">
                          <a:latin typeface="Times New Roman" pitchFamily="18" charset="0"/>
                          <a:cs typeface="Times New Roman" pitchFamily="18" charset="0"/>
                        </a:rPr>
                        <a:t>- 5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Dotazník, anonymní dotazník, otázka zjišťovací, otázka doplňovací, přihláška.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vysvětluje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pojmy dotazník, přihláška. Popisuje části dotazníku a přihlášky.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48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658822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102.2 Co už víš?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940152" y="660845"/>
            <a:ext cx="1684950" cy="106067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PŘIHLÁŠKA</a:t>
            </a:r>
          </a:p>
          <a:p>
            <a:pPr algn="ctr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Vyplňujeme ji, abychom se někam nebo na něco přihlásili.</a:t>
            </a:r>
            <a:endParaRPr lang="cs-CZ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5547" y="1807589"/>
            <a:ext cx="2074435" cy="2996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86" y="1439880"/>
            <a:ext cx="3457846" cy="3612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Obdélník 2"/>
          <p:cNvSpPr/>
          <p:nvPr/>
        </p:nvSpPr>
        <p:spPr>
          <a:xfrm>
            <a:off x="539552" y="1032122"/>
            <a:ext cx="1800200" cy="8155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DOTAZNÍK</a:t>
            </a:r>
            <a:endParaRPr lang="cs-CZ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se nás obvykle na něco ptá.</a:t>
            </a:r>
            <a:endParaRPr lang="cs-CZ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3187899" y="585740"/>
            <a:ext cx="1983060" cy="277219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Co děláte  ve svém volném čase nejraději?</a:t>
            </a:r>
          </a:p>
          <a:p>
            <a:pPr algn="ctr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(Zaškrtni pouze jednu možnost z nabídky.)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cs-CZ" sz="1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Rád/da čtu.</a:t>
            </a:r>
            <a:endParaRPr lang="cs-CZ" sz="1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2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cs-CZ" sz="1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Rád/da sportuji.</a:t>
            </a:r>
          </a:p>
          <a:p>
            <a:endParaRPr lang="cs-CZ" sz="12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cs-CZ" sz="1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Rád/da cestuji po ČR.</a:t>
            </a:r>
          </a:p>
          <a:p>
            <a:endParaRPr lang="cs-CZ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cs-CZ" sz="1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Rád/da jezdím do      </a:t>
            </a:r>
          </a:p>
          <a:p>
            <a:r>
              <a:rPr lang="cs-CZ" sz="1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zahraničí.</a:t>
            </a:r>
          </a:p>
          <a:p>
            <a:endParaRPr lang="cs-CZ" sz="12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cs-CZ" sz="1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Mám rád/da tanec a </a:t>
            </a:r>
          </a:p>
          <a:p>
            <a:r>
              <a:rPr lang="cs-CZ" sz="1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hudbu.</a:t>
            </a:r>
            <a:endParaRPr lang="cs-CZ" sz="12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7236296" y="2669280"/>
            <a:ext cx="1610816" cy="2270639"/>
          </a:xfrm>
          <a:prstGeom prst="rec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6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Přihláška </a:t>
            </a:r>
          </a:p>
          <a:p>
            <a:pPr algn="ctr"/>
            <a:r>
              <a:rPr lang="cs-CZ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do</a:t>
            </a:r>
            <a:r>
              <a:rPr lang="cs-CZ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cs-CZ" sz="1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turistického kroužku</a:t>
            </a:r>
          </a:p>
          <a:p>
            <a:pPr algn="ctr"/>
            <a:r>
              <a:rPr lang="cs-CZ" sz="1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Jméno:_____________________________________________________________________________________</a:t>
            </a:r>
            <a:endParaRPr lang="cs-CZ" sz="16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6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Šipka doprava 4"/>
          <p:cNvSpPr/>
          <p:nvPr/>
        </p:nvSpPr>
        <p:spPr>
          <a:xfrm>
            <a:off x="2411760" y="1191181"/>
            <a:ext cx="648072" cy="408050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ohnutá nahoru 7"/>
          <p:cNvSpPr/>
          <p:nvPr/>
        </p:nvSpPr>
        <p:spPr>
          <a:xfrm rot="16200000" flipH="1">
            <a:off x="3511936" y="3183821"/>
            <a:ext cx="936101" cy="1584174"/>
          </a:xfrm>
          <a:prstGeom prst="bentUpArrow">
            <a:avLst>
              <a:gd name="adj1" fmla="val 25000"/>
              <a:gd name="adj2" fmla="val 34766"/>
              <a:gd name="adj3" fmla="val 25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6516216" cy="594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102.3 Jaké si řekneme nové termíny a názvy?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899016" y="2359183"/>
            <a:ext cx="1533450" cy="92111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DOTAZNÍK:</a:t>
            </a:r>
            <a:endParaRPr lang="cs-CZ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6140150" y="2328230"/>
            <a:ext cx="1555322" cy="7829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PŘIHLÁŠKA:</a:t>
            </a:r>
            <a:endParaRPr lang="cs-CZ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421859" y="1178497"/>
            <a:ext cx="1224136" cy="914400"/>
          </a:xfrm>
          <a:prstGeom prst="rect">
            <a:avLst/>
          </a:prstGeom>
          <a:ln w="31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1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bsahuje otázky, ptá se, dotazuje se na…..</a:t>
            </a:r>
            <a:endParaRPr lang="cs-CZ" sz="14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224434" y="2299759"/>
            <a:ext cx="1539253" cy="1126795"/>
          </a:xfrm>
          <a:prstGeom prst="rect">
            <a:avLst/>
          </a:prstGeom>
          <a:ln w="31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sz="1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jišťuje názory lidí na různá témata (</a:t>
            </a:r>
            <a:r>
              <a:rPr lang="cs-CZ" sz="1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na kvalitu potravin, na politiku,…)</a:t>
            </a:r>
            <a:endParaRPr lang="cs-CZ" sz="14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2030117" y="1214385"/>
            <a:ext cx="1224136" cy="914400"/>
          </a:xfrm>
          <a:prstGeom prst="rect">
            <a:avLst/>
          </a:prstGeom>
          <a:ln w="31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získává informace</a:t>
            </a:r>
            <a:endParaRPr lang="cs-CZ" sz="14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488066" y="3568340"/>
            <a:ext cx="1519150" cy="1224136"/>
          </a:xfrm>
          <a:prstGeom prst="rect">
            <a:avLst/>
          </a:prstGeom>
          <a:ln w="31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1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dpovědi z dotazníků se dále zpracovávají,   </a:t>
            </a:r>
            <a:r>
              <a:rPr lang="cs-CZ" sz="1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např. do grafů</a:t>
            </a:r>
            <a:endParaRPr lang="cs-CZ" sz="14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C:\Users\fibichova\AppData\Local\Microsoft\Windows\Temporary Internet Files\Content.IE5\FAPRPUS8\MC90029597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8444" y="955205"/>
            <a:ext cx="1154581" cy="1432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fibichova\AppData\Local\Microsoft\Windows\Temporary Internet Files\Content.IE5\Y13B456T\MC900282266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458" y="3568340"/>
            <a:ext cx="1157454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Obdélník 19"/>
          <p:cNvSpPr/>
          <p:nvPr/>
        </p:nvSpPr>
        <p:spPr>
          <a:xfrm>
            <a:off x="3539225" y="2533666"/>
            <a:ext cx="1224136" cy="914400"/>
          </a:xfrm>
          <a:prstGeom prst="rect">
            <a:avLst/>
          </a:prstGeom>
          <a:ln w="31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dělá průzkum</a:t>
            </a:r>
            <a:endParaRPr lang="cs-CZ" sz="14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3416622" y="3709094"/>
            <a:ext cx="1541662" cy="914400"/>
          </a:xfrm>
          <a:prstGeom prst="rect">
            <a:avLst/>
          </a:prstGeom>
          <a:ln w="31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může mít formu papírovou nebo elektronickou</a:t>
            </a:r>
            <a:endParaRPr lang="cs-CZ" sz="14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5724128" y="3432544"/>
            <a:ext cx="1541662" cy="914400"/>
          </a:xfrm>
          <a:prstGeom prst="rect">
            <a:avLst/>
          </a:prstGeom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může mít formu papírovou nebo elektronickou</a:t>
            </a:r>
            <a:endParaRPr lang="cs-CZ" sz="1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Obdélník 24"/>
          <p:cNvSpPr/>
          <p:nvPr/>
        </p:nvSpPr>
        <p:spPr>
          <a:xfrm>
            <a:off x="7164288" y="1090879"/>
            <a:ext cx="1668177" cy="1089636"/>
          </a:xfrm>
          <a:prstGeom prst="rect">
            <a:avLst/>
          </a:prstGeom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yplňujeme do ní osobní údaje – </a:t>
            </a:r>
            <a:r>
              <a:rPr lang="cs-CZ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jméno, bydliště, datum narození…</a:t>
            </a:r>
            <a:endParaRPr lang="cs-CZ" sz="14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Obdélník 25"/>
          <p:cNvSpPr/>
          <p:nvPr/>
        </p:nvSpPr>
        <p:spPr>
          <a:xfrm>
            <a:off x="4992918" y="1178497"/>
            <a:ext cx="1757348" cy="914400"/>
          </a:xfrm>
          <a:prstGeom prst="rect">
            <a:avLst/>
          </a:prstGeom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louží k přihlášení se např</a:t>
            </a:r>
            <a:r>
              <a:rPr lang="cs-CZ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.do zájmového kroužku, na obědy…</a:t>
            </a:r>
            <a:endParaRPr lang="cs-CZ" sz="14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" name="Picture 2" descr="C:\Users\fibichova\AppData\Local\Microsoft\Windows\Temporary Internet Files\Content.IE5\WU01AKQM\MC900404421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7641" y="2225944"/>
            <a:ext cx="1156113" cy="104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Obdélník 29"/>
          <p:cNvSpPr/>
          <p:nvPr/>
        </p:nvSpPr>
        <p:spPr>
          <a:xfrm>
            <a:off x="7695472" y="3207999"/>
            <a:ext cx="1269017" cy="1002189"/>
          </a:xfrm>
          <a:prstGeom prst="rect">
            <a:avLst/>
          </a:prstGeom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yplním ji a odevzdám – odešlu …(</a:t>
            </a:r>
            <a:r>
              <a:rPr lang="cs-CZ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do</a:t>
            </a:r>
            <a:r>
              <a:rPr lang="cs-CZ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jídelny</a:t>
            </a:r>
            <a:r>
              <a:rPr lang="cs-CZ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cs-CZ" sz="1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  <p:bldP spid="12" grpId="0" animBg="1"/>
      <p:bldP spid="20" grpId="0" animBg="1"/>
      <p:bldP spid="21" grpId="0" animBg="1"/>
      <p:bldP spid="25" grpId="0" animBg="1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102.4 Co si řekneme nového?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51520" y="987575"/>
            <a:ext cx="1857054" cy="50405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DOTAZNÍK</a:t>
            </a:r>
            <a:endParaRPr lang="cs-CZ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5966420" y="627534"/>
            <a:ext cx="2349996" cy="3825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PŘIHLÁŠKA</a:t>
            </a:r>
            <a:endParaRPr lang="cs-CZ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251198" y="1547615"/>
            <a:ext cx="1857054" cy="28308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 nám dává otázky</a:t>
            </a:r>
            <a:endParaRPr lang="cs-CZ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413322" y="3978194"/>
            <a:ext cx="1533450" cy="77133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Anonymní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DOTAZNÍK</a:t>
            </a:r>
            <a:endParaRPr lang="cs-CZ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Je rovno 2"/>
          <p:cNvSpPr/>
          <p:nvPr/>
        </p:nvSpPr>
        <p:spPr>
          <a:xfrm>
            <a:off x="2007149" y="4194651"/>
            <a:ext cx="499765" cy="409966"/>
          </a:xfrm>
          <a:prstGeom prst="mathEqual">
            <a:avLst>
              <a:gd name="adj1" fmla="val 25843"/>
              <a:gd name="adj2" fmla="val 11760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2627784" y="4008179"/>
            <a:ext cx="1653108" cy="782910"/>
          </a:xfrm>
          <a:prstGeom prst="rect">
            <a:avLst/>
          </a:prstGeom>
          <a:solidFill>
            <a:schemeClr val="bg2"/>
          </a:solidFill>
          <a:ln w="28575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je dotazník, pod který se nemusíme podepsat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251520" y="1942511"/>
            <a:ext cx="1857054" cy="7200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ZJIŠŤOVACÍ</a:t>
            </a:r>
          </a:p>
          <a:p>
            <a:pPr algn="ctr"/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odpovídáme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na ně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ANO/NE)</a:t>
            </a:r>
            <a:endParaRPr lang="cs-CZ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251520" y="2715766"/>
            <a:ext cx="1857054" cy="11081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DOPLŇOVACÍ</a:t>
            </a:r>
          </a:p>
          <a:p>
            <a:pPr algn="ctr"/>
            <a:r>
              <a:rPr lang="cs-CZ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odpovídáme na ně celou větou –doplňujeme odpověď </a:t>
            </a:r>
            <a:r>
              <a:rPr lang="cs-CZ" sz="1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ANO/NE)</a:t>
            </a:r>
            <a:endParaRPr lang="cs-CZ" sz="1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2506914" y="1010122"/>
            <a:ext cx="2466528" cy="258485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Co děláte  ve svém volném čase nejraději?</a:t>
            </a:r>
          </a:p>
          <a:p>
            <a:pPr algn="ctr"/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zaškrtni pouze jednu možnost z nabídky)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endParaRPr lang="cs-CZ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cs-CZ" sz="1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Rád/da čtu.   </a:t>
            </a:r>
            <a:r>
              <a:rPr lang="cs-CZ" sz="16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 / NE</a:t>
            </a:r>
          </a:p>
          <a:p>
            <a:endParaRPr lang="cs-CZ" sz="12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a)  </a:t>
            </a:r>
            <a:r>
              <a:rPr lang="cs-CZ" sz="1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Proč?</a:t>
            </a:r>
          </a:p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_____________________________</a:t>
            </a:r>
          </a:p>
          <a:p>
            <a:endParaRPr lang="cs-CZ" sz="1200" b="1" dirty="0">
              <a:latin typeface="Times New Roman" pitchFamily="18" charset="0"/>
              <a:cs typeface="Times New Roman" pitchFamily="18" charset="0"/>
            </a:endParaRPr>
          </a:p>
          <a:p>
            <a:endParaRPr lang="cs-CZ" sz="12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Přímá spojnice se šipkou 10"/>
          <p:cNvCxnSpPr/>
          <p:nvPr/>
        </p:nvCxnSpPr>
        <p:spPr>
          <a:xfrm>
            <a:off x="2131720" y="2403829"/>
            <a:ext cx="375194" cy="0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/>
          <p:nvPr/>
        </p:nvCxnSpPr>
        <p:spPr>
          <a:xfrm>
            <a:off x="2131720" y="3084562"/>
            <a:ext cx="375194" cy="0"/>
          </a:xfrm>
          <a:prstGeom prst="straightConnector1">
            <a:avLst/>
          </a:prstGeom>
          <a:ln w="3810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/>
          <p:nvPr/>
        </p:nvCxnSpPr>
        <p:spPr>
          <a:xfrm>
            <a:off x="2131720" y="1491631"/>
            <a:ext cx="375194" cy="0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bdélník 28"/>
          <p:cNvSpPr/>
          <p:nvPr/>
        </p:nvSpPr>
        <p:spPr>
          <a:xfrm>
            <a:off x="5966420" y="1109102"/>
            <a:ext cx="2349996" cy="438513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Jaké údaje by neměly na přihlášce chybět!</a:t>
            </a:r>
            <a:endParaRPr lang="cs-CZ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Obdélník 32"/>
          <p:cNvSpPr/>
          <p:nvPr/>
        </p:nvSpPr>
        <p:spPr>
          <a:xfrm>
            <a:off x="5891271" y="2223302"/>
            <a:ext cx="2653871" cy="276440"/>
          </a:xfrm>
          <a:prstGeom prst="rect">
            <a:avLst/>
          </a:prstGeom>
          <a:ln w="190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Tvé jméno a příjmení</a:t>
            </a:r>
            <a:endParaRPr lang="cs-CZ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Obdélník 34"/>
          <p:cNvSpPr/>
          <p:nvPr/>
        </p:nvSpPr>
        <p:spPr>
          <a:xfrm>
            <a:off x="5682043" y="1637406"/>
            <a:ext cx="2893865" cy="521422"/>
          </a:xfrm>
          <a:prstGeom prst="rect">
            <a:avLst/>
          </a:prstGeom>
          <a:ln w="190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Název kurzu, kroužku – na který se přihlašuješ</a:t>
            </a:r>
            <a:endParaRPr lang="cs-CZ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Obdélník 35"/>
          <p:cNvSpPr/>
          <p:nvPr/>
        </p:nvSpPr>
        <p:spPr>
          <a:xfrm>
            <a:off x="5906745" y="2519968"/>
            <a:ext cx="2590640" cy="391595"/>
          </a:xfrm>
          <a:prstGeom prst="rect">
            <a:avLst/>
          </a:prstGeom>
          <a:ln w="190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Tvůj datum narození (rodné číslo)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Obdélník 36"/>
          <p:cNvSpPr/>
          <p:nvPr/>
        </p:nvSpPr>
        <p:spPr>
          <a:xfrm>
            <a:off x="5884311" y="2943020"/>
            <a:ext cx="2660832" cy="283083"/>
          </a:xfrm>
          <a:prstGeom prst="rect">
            <a:avLst/>
          </a:prstGeom>
          <a:ln w="190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Adresa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Obdélník 37"/>
          <p:cNvSpPr/>
          <p:nvPr/>
        </p:nvSpPr>
        <p:spPr>
          <a:xfrm>
            <a:off x="5906745" y="4249904"/>
            <a:ext cx="2638398" cy="554877"/>
          </a:xfrm>
          <a:prstGeom prst="rect">
            <a:avLst/>
          </a:prstGeom>
          <a:ln w="190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Další doplňující informace: jméno tvé školy, zájmy, …….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Obdélník 38"/>
          <p:cNvSpPr/>
          <p:nvPr/>
        </p:nvSpPr>
        <p:spPr>
          <a:xfrm>
            <a:off x="5913040" y="3732476"/>
            <a:ext cx="2632103" cy="491435"/>
          </a:xfrm>
          <a:prstGeom prst="rect">
            <a:avLst/>
          </a:prstGeom>
          <a:ln w="190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Podpis a telefonní číslo zákonných zástupců-rodičů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fibichova\AppData\Local\Microsoft\Windows\Temporary Internet Files\Content.IE5\FAPRPUS8\MP900422442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870072"/>
            <a:ext cx="1366590" cy="98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Obdélník 24"/>
          <p:cNvSpPr/>
          <p:nvPr/>
        </p:nvSpPr>
        <p:spPr>
          <a:xfrm>
            <a:off x="5891272" y="3276063"/>
            <a:ext cx="2653871" cy="402029"/>
          </a:xfrm>
          <a:prstGeom prst="rect">
            <a:avLst/>
          </a:prstGeom>
          <a:ln w="190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Datum (od kdy – do kdy) – trvání kurzu, pobytu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99" y="494335"/>
            <a:ext cx="399695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102.5 Procvičení a příklady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5076056" y="1203598"/>
            <a:ext cx="3600400" cy="374441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6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cs-CZ" sz="16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cs-CZ" sz="16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cs-CZ" sz="16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cs-CZ" sz="16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cs-CZ" sz="16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cs-CZ" sz="16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cs-CZ" sz="1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Přihláška na letní jazykový kurz:</a:t>
            </a:r>
          </a:p>
          <a:p>
            <a:pPr>
              <a:lnSpc>
                <a:spcPct val="150000"/>
              </a:lnSpc>
            </a:pPr>
            <a:r>
              <a:rPr lang="cs-CZ" sz="1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Jméno a příjmení</a:t>
            </a:r>
            <a:r>
              <a:rPr lang="cs-C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..…………………………</a:t>
            </a:r>
          </a:p>
          <a:p>
            <a:pPr>
              <a:lnSpc>
                <a:spcPct val="150000"/>
              </a:lnSpc>
            </a:pPr>
            <a:r>
              <a:rPr lang="cs-CZ" sz="1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Narozen/na</a:t>
            </a:r>
            <a:r>
              <a:rPr lang="cs-C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……………………………</a:t>
            </a:r>
          </a:p>
          <a:p>
            <a:pPr>
              <a:lnSpc>
                <a:spcPct val="150000"/>
              </a:lnSpc>
            </a:pPr>
            <a:r>
              <a:rPr lang="cs-CZ" sz="1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Bydliště</a:t>
            </a:r>
            <a:r>
              <a:rPr lang="cs-C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……………………………….</a:t>
            </a:r>
          </a:p>
          <a:p>
            <a:pPr>
              <a:lnSpc>
                <a:spcPct val="150000"/>
              </a:lnSpc>
            </a:pPr>
            <a:r>
              <a:rPr lang="cs-CZ" sz="1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Škola:</a:t>
            </a:r>
            <a:r>
              <a:rPr lang="cs-C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………………………………….</a:t>
            </a:r>
          </a:p>
          <a:p>
            <a:r>
              <a:rPr lang="cs-CZ" sz="1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Vybraný jazyk</a:t>
            </a:r>
            <a:r>
              <a:rPr lang="cs-C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 německý     anglický</a:t>
            </a:r>
          </a:p>
          <a:p>
            <a:r>
              <a:rPr lang="cs-C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(zakroužkuj)</a:t>
            </a:r>
          </a:p>
          <a:p>
            <a:r>
              <a:rPr lang="cs-CZ" sz="1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Místo pobytu:</a:t>
            </a:r>
            <a:r>
              <a:rPr lang="cs-C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Německo  Anglie   Amerika</a:t>
            </a:r>
          </a:p>
          <a:p>
            <a:r>
              <a:rPr lang="cs-CZ" sz="1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Délka pobytu</a:t>
            </a:r>
            <a:r>
              <a:rPr lang="cs-C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  3 týdny     4 týdny</a:t>
            </a:r>
          </a:p>
          <a:p>
            <a:pPr>
              <a:lnSpc>
                <a:spcPct val="150000"/>
              </a:lnSpc>
            </a:pPr>
            <a:r>
              <a:rPr lang="cs-CZ" sz="1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Datum</a:t>
            </a:r>
            <a:r>
              <a:rPr lang="cs-C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        od 1. 7.2013     od 1.8. 2013</a:t>
            </a:r>
          </a:p>
          <a:p>
            <a:pPr>
              <a:lnSpc>
                <a:spcPct val="150000"/>
              </a:lnSpc>
            </a:pPr>
            <a:r>
              <a:rPr lang="cs-CZ" sz="1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Podpis a </a:t>
            </a:r>
            <a:r>
              <a:rPr lang="cs-CZ" sz="1400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tel.číslo</a:t>
            </a:r>
            <a:r>
              <a:rPr lang="cs-CZ" sz="1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zákonných zástupců:</a:t>
            </a:r>
          </a:p>
          <a:p>
            <a:pPr>
              <a:lnSpc>
                <a:spcPct val="150000"/>
              </a:lnSpc>
            </a:pPr>
            <a:r>
              <a:rPr lang="cs-C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……………………………………………</a:t>
            </a:r>
          </a:p>
          <a:p>
            <a:pPr>
              <a:lnSpc>
                <a:spcPct val="150000"/>
              </a:lnSpc>
            </a:pPr>
            <a:endParaRPr lang="cs-CZ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cs-CZ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cs-CZ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cs-CZ" sz="14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cs-CZ" sz="1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4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4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5508104" y="521043"/>
            <a:ext cx="2736304" cy="8640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Vyplňte tuto přihlášku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.(Osobní údaje podle skutečnosti!)</a:t>
            </a:r>
          </a:p>
        </p:txBody>
      </p:sp>
      <p:sp>
        <p:nvSpPr>
          <p:cNvPr id="7" name="Obdélník 6"/>
          <p:cNvSpPr/>
          <p:nvPr/>
        </p:nvSpPr>
        <p:spPr>
          <a:xfrm>
            <a:off x="251520" y="1061889"/>
            <a:ext cx="3456384" cy="94409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Úkol:</a:t>
            </a: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tázky zjišťovací označ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červeně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, otázky doplňovací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modře. </a:t>
            </a:r>
          </a:p>
        </p:txBody>
      </p:sp>
      <p:sp>
        <p:nvSpPr>
          <p:cNvPr id="9" name="Obdélník 8"/>
          <p:cNvSpPr/>
          <p:nvPr/>
        </p:nvSpPr>
        <p:spPr>
          <a:xfrm>
            <a:off x="251520" y="2211710"/>
            <a:ext cx="3456384" cy="259228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Mám si vzít deštník?</a:t>
            </a: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____________________________________</a:t>
            </a: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Svítí sluníčko?</a:t>
            </a: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___________________________________</a:t>
            </a: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Proč nic neříkáš, Petře?</a:t>
            </a: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___________________________________</a:t>
            </a: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Kdy pojedete na výlet?</a:t>
            </a: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___________________________________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Půjdeš s námi do kina?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_______________________________</a:t>
            </a:r>
          </a:p>
          <a:p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 descr="C:\Users\fibichova\AppData\Local\Microsoft\Windows\Temporary Internet Files\Content.IE5\UYJHXV1T\MC900434859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14" y="1031832"/>
            <a:ext cx="1004204" cy="1004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102.6 Něco navíc pro šikovné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365226" y="995213"/>
            <a:ext cx="4062758" cy="432047"/>
          </a:xfrm>
          <a:prstGeom prst="rect">
            <a:avLst/>
          </a:prstGeom>
          <a:ln w="1905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Vytvořte dotazníky podle zadání.  </a:t>
            </a:r>
            <a:endParaRPr lang="cs-CZ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5386993" y="555526"/>
            <a:ext cx="2749463" cy="432047"/>
          </a:xfrm>
          <a:prstGeom prst="rect">
            <a:avLst/>
          </a:prstGeom>
          <a:ln w="1905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Vytvořte vlastní přihlášku.</a:t>
            </a:r>
            <a:endParaRPr lang="cs-CZ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65225" y="1538140"/>
            <a:ext cx="4062759" cy="34098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Co děláte ve svém volném čase a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kolik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 času jednotlivým činnostem věnujete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? (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ůžete vytvořit jeden nebo i více dotazníků na jednotlivá témata).</a:t>
            </a:r>
          </a:p>
          <a:p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Napište několik otázek na sledování televize (jak často se koukáte na televizi – každý den, 4x týdně.., jaké pořady sledujete – sportovní, seriály, dětské, přírodopisné…atd.)</a:t>
            </a:r>
          </a:p>
          <a:p>
            <a:pPr marL="342900" indent="-342900">
              <a:buAutoNum type="arabicPeriod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Napište několik otázek – kolik času denně sedíš u počítače, co na něm děláš za činnosti…?...</a:t>
            </a:r>
          </a:p>
          <a:p>
            <a:pPr marL="342900" indent="-342900">
              <a:buAutoNum type="arabicPeriod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Jak dlouho si každý den čteš, jaké knihy čteš rád + možnosti,…</a:t>
            </a:r>
          </a:p>
          <a:p>
            <a:pPr marL="342900" indent="-342900">
              <a:buAutoNum type="arabicPeriod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Kolik času denně věnuješ škole – kolik přípravě, učení, domácím úkolům….  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4774865" y="1131590"/>
            <a:ext cx="3997943" cy="194421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  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Vytvořte přihlášku na letní tábor s názvem </a:t>
            </a:r>
          </a:p>
          <a:p>
            <a:pPr algn="ctr"/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LOVCI POKLADŮ</a:t>
            </a: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1.    Nezapomeňte na osobní údaje.</a:t>
            </a: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2.    Délka pobytu – 14 dní</a:t>
            </a: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3     Datum – od 1.7. 2013 do 15.7. 2013</a:t>
            </a: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.    Cena pobytu -  3 500,-</a:t>
            </a: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.    Místo pobytu – Josefův Důl</a:t>
            </a: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.    Podpis a telefonní číslo zákonného zástupce</a:t>
            </a:r>
          </a:p>
          <a:p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750642" y="3147814"/>
            <a:ext cx="4213846" cy="187220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Vytvořte přihlášku na zájmový kroužek </a:t>
            </a:r>
          </a:p>
          <a:p>
            <a:pPr algn="ctr"/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(keramický, výtvarný, sportovní)</a:t>
            </a:r>
          </a:p>
          <a:p>
            <a:pPr marL="342900" indent="-342900">
              <a:buAutoNum type="arabicPeriod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Název kroužku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Osobní údaje</a:t>
            </a:r>
          </a:p>
          <a:p>
            <a:pPr marL="342900" indent="-342900">
              <a:buAutoNum type="arabicPeriod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Místo konání</a:t>
            </a:r>
          </a:p>
          <a:p>
            <a:pPr marL="342900" indent="-342900">
              <a:buAutoNum type="arabicPeriod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Datum – od kdy do kdy ( 1 .9. 2012 - 15. 6. 2013)</a:t>
            </a:r>
          </a:p>
          <a:p>
            <a:pPr marL="342900" indent="-342900">
              <a:buAutoNum type="arabicPeriod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Den a hodina konání ( v úterý od 15 hodin)</a:t>
            </a:r>
          </a:p>
          <a:p>
            <a:pPr marL="342900" indent="-342900">
              <a:buAutoNum type="arabicPeriod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Podpis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telefonní číslo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zákonného zástupce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fibichova\AppData\Local\Microsoft\Windows\Temporary Internet Files\Content.IE5\J3XSMXA3\MC90023089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1737" y="1538139"/>
            <a:ext cx="1090743" cy="1078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fibichova\AppData\Local\Microsoft\Windows\Temporary Internet Files\Content.IE5\FAPRPUS8\MC900441754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4672" y="3291830"/>
            <a:ext cx="1083568" cy="1083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fibichova\AppData\Local\Microsoft\Windows\Temporary Internet Files\Content.IE5\UYJHXV1T\MC900434859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5882" y="925158"/>
            <a:ext cx="1004204" cy="1004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8354" y="492443"/>
            <a:ext cx="1787341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102.7 CLIL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5" name="Obdélník 4"/>
          <p:cNvSpPr/>
          <p:nvPr/>
        </p:nvSpPr>
        <p:spPr>
          <a:xfrm>
            <a:off x="6732240" y="1201626"/>
            <a:ext cx="1657338" cy="74406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APPLICATION </a:t>
            </a:r>
            <a:r>
              <a:rPr lang="cs-CZ" sz="1600" b="1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 a camp</a:t>
            </a:r>
          </a:p>
        </p:txBody>
      </p:sp>
      <p:sp>
        <p:nvSpPr>
          <p:cNvPr id="6" name="Obdélník 5"/>
          <p:cNvSpPr/>
          <p:nvPr/>
        </p:nvSpPr>
        <p:spPr>
          <a:xfrm>
            <a:off x="945598" y="1216520"/>
            <a:ext cx="2021874" cy="75433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QUESTIONNAIRE</a:t>
            </a:r>
            <a:endParaRPr lang="cs-CZ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2211388" y="2599893"/>
            <a:ext cx="1928564" cy="75433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ANONYMOUS QUESTIONNAIRE</a:t>
            </a:r>
            <a:endParaRPr lang="cs-CZ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4355976" y="656134"/>
            <a:ext cx="1880910" cy="81195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REGISTRATION</a:t>
            </a:r>
          </a:p>
          <a:p>
            <a:pPr algn="ctr"/>
            <a:r>
              <a:rPr lang="cs-CZ" sz="1600" b="1" dirty="0" err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cs-CZ" sz="1600" b="1" dirty="0" err="1" smtClean="0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sz="1600" b="1" dirty="0" err="1" smtClean="0">
                <a:latin typeface="Times New Roman" pitchFamily="18" charset="0"/>
                <a:cs typeface="Times New Roman" pitchFamily="18" charset="0"/>
              </a:rPr>
              <a:t>language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err="1" smtClean="0">
                <a:latin typeface="Times New Roman" pitchFamily="18" charset="0"/>
                <a:cs typeface="Times New Roman" pitchFamily="18" charset="0"/>
              </a:rPr>
              <a:t>course</a:t>
            </a:r>
            <a:endParaRPr lang="cs-CZ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4277494" y="2982195"/>
            <a:ext cx="1682194" cy="74406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APPLICATION </a:t>
            </a:r>
            <a:r>
              <a:rPr lang="cs-CZ" sz="1600" b="1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cs-CZ" sz="1600" b="1" smtClean="0">
                <a:latin typeface="Times New Roman" pitchFamily="18" charset="0"/>
                <a:cs typeface="Times New Roman" pitchFamily="18" charset="0"/>
              </a:rPr>
              <a:t> lunch</a:t>
            </a:r>
            <a:endParaRPr lang="cs-CZ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fibichova\AppData\Local\Microsoft\Windows\Temporary Internet Files\Content.IE5\UYJHXV1T\MC90023174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3" y="3823526"/>
            <a:ext cx="1448863" cy="1068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fibichova\AppData\Local\Microsoft\Windows\Temporary Internet Files\Content.IE5\FAPRPUS8\MC90023089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4064" y="2155247"/>
            <a:ext cx="2266408" cy="2067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fibichova\AppData\Local\Microsoft\Windows\Temporary Internet Files\Content.IE5\UYJHXV1T\MP900423776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5578" y="1648605"/>
            <a:ext cx="1444110" cy="1070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C:\Users\fibichova\AppData\Local\Microsoft\Windows\Temporary Internet Files\Content.IE5\FAPRPUS8\MP900422442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20183"/>
            <a:ext cx="1758546" cy="1468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fibichova\AppData\Local\Microsoft\Windows\Temporary Internet Files\Content.IE5\UYJHXV1T\MC900434859[1]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2648" y="771550"/>
            <a:ext cx="1004204" cy="1004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151" y="498603"/>
            <a:ext cx="291683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102.8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364691" y="1203598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4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110200"/>
              </p:ext>
            </p:extLst>
          </p:nvPr>
        </p:nvGraphicFramePr>
        <p:xfrm>
          <a:off x="179510" y="1131590"/>
          <a:ext cx="7185180" cy="3744416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592590"/>
                <a:gridCol w="3592590"/>
              </a:tblGrid>
              <a:tr h="1860581"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Dotazník:</a:t>
                      </a:r>
                    </a:p>
                    <a:p>
                      <a:pPr marL="0" indent="0" algn="l">
                        <a:buNone/>
                      </a:pPr>
                      <a:endParaRPr lang="cs-CZ" sz="16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nám něco sděluje</a:t>
                      </a:r>
                    </a:p>
                    <a:p>
                      <a:pPr marL="342900" indent="-342900" algn="l">
                        <a:buAutoNum type="alphaLcParenR" startAt="2"/>
                      </a:pPr>
                      <a:r>
                        <a:rPr lang="cs-CZ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je odborná příručka</a:t>
                      </a:r>
                    </a:p>
                    <a:p>
                      <a:pPr marL="342900" indent="-342900" algn="l">
                        <a:buAutoNum type="alphaLcParenR" startAt="3"/>
                      </a:pPr>
                      <a:r>
                        <a:rPr lang="cs-CZ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dělá průzkum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cs-CZ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d)   je speciální hrnec na těstoviny</a:t>
                      </a:r>
                      <a:endParaRPr lang="cs-CZ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 startAt="3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Anonymní dotazník:</a:t>
                      </a:r>
                    </a:p>
                    <a:p>
                      <a:pPr marL="342900" indent="-342900" algn="l">
                        <a:buAutoNum type="arabicPeriod" startAt="3"/>
                      </a:pPr>
                      <a:endParaRPr lang="cs-CZ" sz="16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nemusíme podepisovat</a:t>
                      </a:r>
                    </a:p>
                    <a:p>
                      <a:pPr marL="342900" indent="-342900" algn="l">
                        <a:buAutoNum type="alphaLcParenR" startAt="2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musíme vždy podepsat</a:t>
                      </a:r>
                    </a:p>
                    <a:p>
                      <a:pPr marL="342900" indent="-342900" algn="l">
                        <a:buAutoNum type="alphaLcParenR" startAt="3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napsal anonym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d)   je barevný dotazník</a:t>
                      </a:r>
                      <a:endParaRPr lang="cs-CZ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883835">
                <a:tc>
                  <a:txBody>
                    <a:bodyPr/>
                    <a:lstStyle/>
                    <a:p>
                      <a:pPr marL="342900" indent="-342900" algn="l">
                        <a:buAutoNum type="arabicPeriod" startAt="2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Přihláška slouží k/ke:</a:t>
                      </a:r>
                    </a:p>
                    <a:p>
                      <a:pPr marL="342900" indent="-342900" algn="l">
                        <a:buAutoNum type="arabicPeriod" startAt="2"/>
                      </a:pPr>
                      <a:endParaRPr lang="cs-CZ" sz="16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odhlášení obědů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přihlášení se např. do kroužku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hlášení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čtení</a:t>
                      </a:r>
                      <a:endParaRPr lang="cs-CZ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4"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Údaje,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které by v přihlášce neměly chybět: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a)    jméno a příjmení, datum narození,      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adresa….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 startAt="2"/>
                        <a:tabLst/>
                        <a:defRPr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velikost našich bot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 startAt="2"/>
                        <a:tabLst/>
                        <a:defRPr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jaké máme známky z matematiky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 startAt="2"/>
                        <a:tabLst/>
                        <a:defRPr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jakou máme barvu očí</a:t>
                      </a:r>
                      <a:endParaRPr lang="cs-CZ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7976759" y="1511375"/>
            <a:ext cx="5040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c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b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a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a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532712" y="423631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400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20150" y="498603"/>
            <a:ext cx="3831769" cy="594066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102.9 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51520" y="1491630"/>
            <a:ext cx="8640960" cy="25922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</a:t>
            </a:r>
            <a:r>
              <a:rPr lang="cs-CZ" sz="1400" dirty="0">
                <a:latin typeface="Times New Roman" pitchFamily="18" charset="0"/>
                <a:cs typeface="Times New Roman" pitchFamily="18" charset="0"/>
                <a:hlinkClick r:id="rId2"/>
              </a:rPr>
              <a:t>://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2"/>
              </a:rPr>
              <a:t>files.solidground.cz/200000626-1801b19f5c/P%C5%99ihl%C3%A1%C5%A1ka%20Za%20pokladem%20Kr%C3%A1le%20kr%C3%A1l%C5%AF%202009.jpg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2, 7)</a:t>
            </a:r>
          </a:p>
          <a:p>
            <a:pPr marL="342900" indent="-342900">
              <a:buAutoNum type="arabicPeriod"/>
            </a:pPr>
            <a:r>
              <a:rPr lang="cs-CZ" sz="1400" dirty="0">
                <a:latin typeface="Times New Roman" pitchFamily="18" charset="0"/>
                <a:cs typeface="Times New Roman" pitchFamily="18" charset="0"/>
                <a:hlinkClick r:id="rId3"/>
              </a:rPr>
              <a:t>http://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3"/>
              </a:rPr>
              <a:t>nd05.jxs.cz/569/001/f587aeeb07_87541021_o2.jpg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1) </a:t>
            </a:r>
          </a:p>
          <a:p>
            <a:pPr marL="342900" indent="-342900">
              <a:buAutoNum type="arabicPeriod"/>
            </a:pPr>
            <a:r>
              <a:rPr lang="cs-CZ" sz="1400" dirty="0">
                <a:latin typeface="Times New Roman" pitchFamily="18" charset="0"/>
                <a:cs typeface="Times New Roman" pitchFamily="18" charset="0"/>
                <a:hlinkClick r:id="rId4"/>
              </a:rPr>
              <a:t>http://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4"/>
              </a:rPr>
              <a:t>www.skolajinak.eu/wp-content/uploads/2012/04/dotaznik-zaliby.jpg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2)</a:t>
            </a:r>
          </a:p>
          <a:p>
            <a:pPr marL="342900" indent="-342900">
              <a:buAutoNum type="arabicPeriod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Český jazyk a komunikace pro 5. ročník,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Mulhauserová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Hana,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Hanaml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2011, str. 55.</a:t>
            </a:r>
          </a:p>
          <a:p>
            <a:pPr marL="342900" indent="-342900">
              <a:buAutoNum type="arabicPeriod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Čeština pro 5. ročník základní školy, PhDr. Skřivánek Z.,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CSc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., Jinan 2000, str. 69.</a:t>
            </a:r>
          </a:p>
          <a:p>
            <a:pPr marL="342900" indent="-342900">
              <a:buAutoNum type="arabicPeriod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Obrázky z databáze Klipart</a:t>
            </a:r>
          </a:p>
          <a:p>
            <a:pPr marL="342900" indent="-342900">
              <a:buAutoNum type="arabicPeriod"/>
            </a:pP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68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2023</TotalTime>
  <Words>1244</Words>
  <Application>Microsoft Office PowerPoint</Application>
  <PresentationFormat>Předvádění na obrazovce (16:9)</PresentationFormat>
  <Paragraphs>250</Paragraphs>
  <Slides>10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102.1 Přihláška, dotazník</vt:lpstr>
      <vt:lpstr>102.2 Co už víš? </vt:lpstr>
      <vt:lpstr>102.3 Jaké si řekneme nové termíny a názvy?</vt:lpstr>
      <vt:lpstr>102.4 Co si řekneme nového?</vt:lpstr>
      <vt:lpstr>102.5 Procvičení a příklady</vt:lpstr>
      <vt:lpstr>102.6 Něco navíc pro šikovné</vt:lpstr>
      <vt:lpstr>102.7 CLIL</vt:lpstr>
      <vt:lpstr>102.8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krivankova</cp:lastModifiedBy>
  <cp:revision>207</cp:revision>
  <dcterms:created xsi:type="dcterms:W3CDTF">2010-10-18T18:21:56Z</dcterms:created>
  <dcterms:modified xsi:type="dcterms:W3CDTF">2013-03-18T17:51:06Z</dcterms:modified>
</cp:coreProperties>
</file>