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967"/>
    <a:srgbClr val="CCFF33"/>
    <a:srgbClr val="DEFF81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23" autoAdjust="0"/>
    <p:restoredTop sz="94649" autoAdjust="0"/>
  </p:normalViewPr>
  <p:slideViewPr>
    <p:cSldViewPr>
      <p:cViewPr>
        <p:scale>
          <a:sx n="110" d="100"/>
          <a:sy n="110" d="100"/>
        </p:scale>
        <p:origin x="-162" y="-7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23.2.2013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23.2.2013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23.2.2013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image" Target="../media/image2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wmf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wmf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yeti-studio.cz/wp-content/gallery/vizitky-letaky/hajdlova-vizitky.jpg" TargetMode="External"/><Relationship Id="rId13" Type="http://schemas.openxmlformats.org/officeDocument/2006/relationships/hyperlink" Target="http://marekhrkal.cz/reklamni-slogany.htm" TargetMode="External"/><Relationship Id="rId18" Type="http://schemas.openxmlformats.org/officeDocument/2006/relationships/hyperlink" Target="http://resources1.news.com.au/images/2010/04/27/1225858/668293-mcdonald-039-s.jpg" TargetMode="External"/><Relationship Id="rId3" Type="http://schemas.openxmlformats.org/officeDocument/2006/relationships/hyperlink" Target="http://bata-boty.info/images/bata-boty/bata_boty_1.jpg" TargetMode="External"/><Relationship Id="rId7" Type="http://schemas.openxmlformats.org/officeDocument/2006/relationships/hyperlink" Target="http://fringe.sff.cz/img/news/2010/07/nova-cinema.jpg" TargetMode="External"/><Relationship Id="rId12" Type="http://schemas.openxmlformats.org/officeDocument/2006/relationships/hyperlink" Target="http://www.superspy.cz/jen-pro-muze/8378-19-ukazek-jak-reklamy-nehorazne-lzou-neverte-jim?page=0,5" TargetMode="External"/><Relationship Id="rId17" Type="http://schemas.openxmlformats.org/officeDocument/2006/relationships/hyperlink" Target="http://lorincz.tomas.sweb.cz/Unicef/unicef-logo.jpg" TargetMode="External"/><Relationship Id="rId2" Type="http://schemas.openxmlformats.org/officeDocument/2006/relationships/hyperlink" Target="http://www.superspy.cz/jen-pro-muze/8378-19-ukazek-jak-reklamy-nehorazne-lzou-neverte-jim?page=0,2" TargetMode="External"/><Relationship Id="rId16" Type="http://schemas.openxmlformats.org/officeDocument/2006/relationships/hyperlink" Target="http://www.tyden.cz/obrazek/pan-vajicko%5b1%5d-48dfd5dc32aed_275x18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klamablog.cz/wp-content/uploads/zoo-autobus.jpg" TargetMode="External"/><Relationship Id="rId11" Type="http://schemas.openxmlformats.org/officeDocument/2006/relationships/hyperlink" Target="http://www.novysmichov.eu/img/obchody/bata_01.detail.jpg" TargetMode="External"/><Relationship Id="rId5" Type="http://schemas.openxmlformats.org/officeDocument/2006/relationships/hyperlink" Target="http://www.soriano.cz/fotocache/bigorig/Hello%20Kitty%20divci%20batoh_KT18326.jpg" TargetMode="External"/><Relationship Id="rId15" Type="http://schemas.openxmlformats.org/officeDocument/2006/relationships/hyperlink" Target="http://upload.wikimedia.org/wikipedia/en/thumb/b/b5/Skoda_Auto_logo_(2011).svg/180px-Skoda_Auto_logo_(2011).svg.png" TargetMode="External"/><Relationship Id="rId10" Type="http://schemas.openxmlformats.org/officeDocument/2006/relationships/hyperlink" Target="http://www.rave.cz/data/2010/07/tiskovky/999bea5cc4ed7f0ee2c04415ab73e20e.jpg" TargetMode="External"/><Relationship Id="rId19" Type="http://schemas.openxmlformats.org/officeDocument/2006/relationships/hyperlink" Target="http://www.online-letaky.cz/foto/male/letak-4c38b85a3da96-nahled.jpg" TargetMode="External"/><Relationship Id="rId4" Type="http://schemas.openxmlformats.org/officeDocument/2006/relationships/hyperlink" Target="http://www.omlazeni.cz/recenze_images/1676_d_0_1334051315.jpg" TargetMode="External"/><Relationship Id="rId9" Type="http://schemas.openxmlformats.org/officeDocument/2006/relationships/hyperlink" Target="http://www.private-prague-guide.com/wp-content/tomas_bata1.jpg" TargetMode="External"/><Relationship Id="rId14" Type="http://schemas.openxmlformats.org/officeDocument/2006/relationships/hyperlink" Target="http://cs.wikipedia.org/wiki/Rekla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48259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101.1 Reklama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Andrea Fibichová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7346"/>
            <a:ext cx="1093398" cy="15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6" descr="data:image/jpeg;base64,/9j/4AAQSkZJRgABAQAAAQABAAD/2wCEAAkGBg8QERQPEBEWFBUPFhUUEBYUFBcUFBcUFxUVFRQYFBQXGyYeGBkjGRQUHy8jIycpLCwuFh4xNTAqNSYrLCkBCQoKDgwOGg8PGjIlHyUsLCwwMCosNCk0NC8rLywsNCovLCwsKS8vLCksLCwsLCwvLS8qLCwsKTQsLCwsKSwsLP/AABEIALcBFAMBIgACEQEDEQH/xAAcAAEAAgMBAQEAAAAAAAAAAAAABgcDBAUIAgH/xABHEAABAwIBBwYJCQcEAwAAAAABAAIDBBEFBgcSITFBURMXImFxgVNUkZKTotHS4RUyUnKCobGywSMzNEJDYnMUY3SzJIPC/8QAGgEBAAMBAQEAAAAAAAAAAAAAAAMEBQECBv/EAC4RAAICAQIEBgEDBQEAAAAAAAABAgMEERITITFSFEFhgZHwMkJRUyIzQ3GxBf/aAAwDAQACEQMRAD8AvBERAEREAREQBERAEREAREQBERAEREAS642VOUbKGEyHW92qJv0ndf8AaNp+KgmSWcCVk5bVvLo53XLj/TcdQI4M3EbtvFTwx5zi5Ir2ZMK5qD8y1EX4Cv1QFgIiIAiIgCIiAIiIAiIgCIiAIiIAiIgCIiAIiIAiIgCIiAIiIAiIgCIiAL5kkDQXONg0Ek8ANZK+lDc5uNmGnEDTZ1SSDxEbfneUkDyqSuDnJRRHbYq4OTK/yrygdW1Dpdeg3owjgwb+07T8FxkRfRRiorRHzMpObcmWtm1yjM8RpZDd8AGgTtdFsHe3Z2EKaqhMBxZ1LURzt/kPSHFh1OHk/RXxFKHNDmm4cAWniCLgrFzKtk9V0ZuYV3Eho+qPtERUy8EREAREQBERAEREAREQBERAEREAREQBERAEREARYa1xEbyNoa63bolUlSZY4hHYtqZDs1OOmPI66sU48rk9H0Kt+TGlrcupeaKrsNzrVDbCoibIN5Z0HeTWD9ymmDZa0VVZrJNF5/kk6Lu7ce4pZjWV9UdryqrOjO6iIq5ZCIiAKlMu8V/1FbIQejEeSZ2N2+V2krhxWtEEEsx/pMc7vAJH3rz+5xJJO0m57TrK0sCHNyMv/wBGekVD3PxERaxjhXBm2xQzUYjJ6VO4x/Z+cz7jb7Kp9TbNViGhUvhJ1TMuPrMNx6pcqmZDdU/TmXMKey1evItVERYR9AEREARYqqrjiaXyPDGjaXEAeUqHYtnSpo7tgY6Y8fmM8p1nyKSFU5/iiKy2Ff5MmyKna/OTiEnzXtiHBjRfznXK7GbbGKmeqeJpnyARE2c4kA6bNg2KxLDnCDkyvDNhOahFdSykRFTLoREQBERAEREAREQBERAEREB8vbcEHeLHvXnqohLHuYdrHFp+ySP0XodUpl3h/I10o3SESt7H6z62ktHAlpJxMz/0Y6xUiPoiLXMYlOTucCqpbMkJmiH8rj0gP7X/AKH7laGCZQ09YzThfe3zmnU9v1h+uxUMtigxCWB4lieWObsI/AjeOoqlfiRs5x5Mu0Zk6+UuaPQaKL5H5bR1o5N9mTNGtu543ln6jcpQsecHB7ZG5CcZx3RIxnGqtCgkHhCxnlcCfuaVTatTOxJalib9KYHyMf7VVa18FaVa+pi571t09AiIrxQC7GR9VyddTu/3A09j+h/9LjrPQSaMsbvovYfI4FeJrWLR6g9sk/U9CIi+JpmsaXvIa1ou4k2AA2klfNH1R9qGZTZx4ae8VOBLINRP9Np6yPnHqHlUaywy/fUEwUxLItjnbHSe63q37+Chi06ML9VnwZORnfpr+TdxXGqiqdpzyF53D+UfVaNQWkiLUUUlojKcnJ6sKfZpKa8s8v0WMZ3ucSfyBQFW5mxw/k6PlCNdQ8u+yOi38Ce9VcyWlT9S3gx3XJ/sS9ERYR9AEREAREQBERAEREAREQBERAFAM6+EaUcdU0fuzycn1Xa2nudcfaU/WtiVAyoifA/5srS09V9hHWDY9ylps4c1Ihur4kHE8+opcc19f/tn7fwX5zYYhwj9J8FueIq7kYHhre1kSRS3mwxDhH6T4JzYYhwj9J8E8RV3IeGt7WRWCZzHB7HFrmkFpBsQRsIKuPIrK4Vsei+wmjHTGzSG57R+I3HtCg3NhiHCP0nwWzhuQOKU8rZojGHRm4/aajxB1bCNSrZDptj+S1LWNG+mX4vTzOznaH7CA/7p/IVWCuPLXAJ66mjYxrRI17XuBdqHQcHAO36yFCebDEOEfpPguYt0IV6SZ3MpsnbrFESRS3mwxDhH6T4JzYYhwj9J8Fa8RV3IqeGt7WRJZaYXewcXN/EKUc2GIcI/SfBZ6LNpXNljc7k9Fr2F1n67BwJtq4LjyKtPyR1Y1uv4stZzgASTYDWbqo8ucszVuMEJtCw7fCOG8/28B39k7y0w+sqIhBS6Ia/985ztElu5o1bDv7FA+bDEOEfpPgs7EVcf65vmaeY7Zf0QT08yJIpbzYYhwj9J8E5sMQ4R+k+C0vEVdyMvw1vayJIpbzYYhwj9J8E5sMQ4R+k+CeIq7kPDW9rIxRUjppGRMF3SODW9pNlf1BSNhiZC3ZE1rB2NAChOROQc1LOZ6jR6DbRBrtLpHUSdW4au9T1ZmZcpySj0Rq4NDri5SXNhERUTQCIiAIiIAiIgCIiAIiIAiIgCIiA4uVWOS0cQnZCJWg2k6RaWg7DsOq+rvCiHO4/xUekPuqxpoWvaWOALXAhwOwg7QVH+b3DfAeu/2qzVOlLSyJVuhc3rXLRffQjPO4/xUekPupzuP8VHpD7qk3N7hvgPXf7U5vcN8B67/apuJi9r++5Bw8vvX32IzzuP8VHpD7qc7j/FR6Q+6pNze4b4D13+1Ob3DfAeu/2pxMXtf33HDy+9ffYjPO4/xUekPupzuP8AFR6Q+6pNze4b4D13+1Ob3DfAeu/2pxMXtf33HDy+9ffYjPO4/wAVHpD7qc7j/FR6Q+6pNze4b4D13+1Ob3DfAeu/2pxMXtf33HDy+9ffYjPO4/xUekPupzuP8VHpD7qk3N7hvgPXf7U5vcN8B67/AGpxMXtf33HDy+9ffYjPO4/xUekPupzuP8VHpD7qk3N7hvgPXf7U5vcN8B67/anExe1/fccPL7199iM87j/FR6Q+6nO4/wAVHpD7qk3N7hvgPXf7U5vcN8B67/anExe1/fccPL7199iM87j/ABUekPurPQ5z5ppGQx0gLpCGtHKHfvPR2Dau/wA32G+A9d/tW7hWStHSvMkMQa4i17lxtvtc6l5lZj6co8/vqeo15Ov9U1p99DqjrX6iKkXwiIgCIiAIiIAiIgCIiAIiIAiIgCIiALBW0gljdGS5ukLXY4tcOBBGwrOiDqVPiuA4zDIWMknlbta9j3WI6xfUepanyfjnCq853tVxrWxCrMTDII3yaO1sYBdbqBIursct9NqKEsOPXc/kqX5PxzhVec72p8n45wqvOd7VMHZ1KMGximBGogtaCD19JfPOtReDl81vvKffd/Gvgr8On+V/JEfk/HOFV5zvanyfjnCq853tUu51qLwc3mt95buEZwqWqmZAxkgdJfRLg0DUCdx6kdlqWrrXwdVVLeisfyQT5PxzhVec72p8n45wqvOd7VM6nOdSxvdG+GZrmEtcC1twRqP8yxc61F4ObzW+8nEtf+NfBx10r/K/kiPyfjnCq853tT5PxzhVec72qwKLLiCWCaqEcgjp7aRcGjSJ3N16zrHlC5vOtReDl81vvLittfStfB101LTWx/JEfk/HOFV5zvanyfjnCq853tUu51qLwcvmt95Odai8HL5rfeXd938a+DnDp/lfyRH5PxvhVec72p8n45wqvOd7VP8ABct4qt+hDBMfpOLWhjfrO0vipIo5ZMovSUESwxYTWsZsh+RuTlXGeXrJpC7+SIyOIF979diercpgiKlObm9WXq61CO1BEReCQIiIAiIgCIiAIiIAiIgCIiAIiIAiIgCIiAIiIDg5QZGUtZ0nt0JN0jNTvtDY7vVd41m7rKe7mN5ZnFnzrdbNvkuriRWasmyvkuhVuxa7ebWj9Dzs9hadFwII2gix7wV2Mi3Wr6f/ACfiCFctdhFPOLTRMf8AWaCfLtXLpshaGKZk8cZY6M6TbPdo37DdW3nRlFpryKSwJQmmnyTI5nMyWJ/86IbABOBwGoP7th7lAsLwySplbBELuee4De49QGtX89gcC0i4IsQdYIO0ELkYFkrTUbpHwtN5TtOvRb9Bv9t1FVmbK9r6+RNdhKdikuj6nEytw5lHhLoI9gMbSd7iXtLnHrJVUK/sYwiKqiMMt9EkE6Jsbg3Gtc+iyIw+LW2naSN77vPral2jLjXF7ubb1OZGHK2a28kloU9h2DVFQdGCJz+sDojtcdQU5wLNXsfWP/8AXGfzP9nlVhsjDRZoAA2ACw8i+l5szZy5R5HurArhzlzMNJRxwsEcTAxrdgaLBZkRUepfS0CIiAIiIAiIgCIiAIiIAiIgCIiAIiIAiIgCItTEsVgpmcpPIGN3X2k8ANpPYupN8kcbSWrNtFDJM6lEDYMlcOOi0fcXXW4M4tAYnSh7joWuzRtJrIFwCbEa9xUrosX6WQrIqf6kSdFw8nssKeuc9kLXgxgOdpgAWJtqsSunX4jFAwyTPDGje4/cOJ6go3CUXta5kkZxlHcnyNlc3KTFHUtNJUNaHGMAgG9jdwGu3ao/NnToQbNbK4cQ0Ad1zda2UWWVHV0M7InkPLW2Y8aLj027Nx7ip4UT3LdHlqiCeRXte2S10ZnyOy5lrpzC+JjQI3Pu0uJuHNFtf1lzn5zJxUmDkY7CXk73de3KaF9u1cvNX/Gu/wAL/wA8a3JKnBf9UQYZ+V5axN+jynKbfnbNJWpVVxsa26rTyKcbbJVRe7R6+ZZqL8UdxfL6hpnFheZHDURGNKx4F17X71nRhKb0itTTnOMFrJ6EjVfZQZyJ6aplp2wxuETrAkuudQOu3aulS50KF5s4SR33uaCO/RJVd5YTskrZ3scHNc4FpBuCNFuwq7jY+s2rI+RRysnSCdUvMu+nk0mtd9IA+UArIsFF+7Z9Rv5QuLjGXVFTOLHPL3ja2MaRB4E7Ae9U4wlJ6RRelOMFrJ6EhRQ+mzo0LjZwkZfeWgjv0ST9yy1ucqhieWdN+jbpMDXNNwDqOl1r3wLNdNrI/EVaa7kStFgp6tr42y7GvaH9LVZpAdr4aio3XZy6CJxa0vltvY3o+c4i/cvEa5SekUe5WwgtZPQk882iL2uSQAOJOoLUw3FWzawNtyCL2NrXGsDX0m+XttwKbOJh89o3OfESRoue0AA7jpAkDv1KQ4fh7I+k0g3A0bABtrNFwBxDW6+oLsoOHKS0OQsjPnF6m6iIoyUIiIAiIgCIiAIiIAiIgCIiAx1E7Y2OkcbNY0uceoC5/BUjiNfUYnVCwJdIdGFm5rdw6rDWT2q3MrWONFUhu3kn/hc/ddVrm0mY2ubp7Xse2O/0tR8pActDE0jCVnmjNzNZ2QrfRkhpM00Wh+1neXka9AANB6rgkqI5VZIy0Dhc6cb7hjwLa+DhuP4q7VEM6EzBRaLraT5GcmN9xcuI+zfyrlGTY7Em9dTuRi1RrbS00I9mokDZahxNg2NpJ4AOJJXBx7GJsSquiCQ52hTxjcL6u87Sf0C6OQTHGOuDdppnAdvSWpm9mY2viL7aw5rb/TLSG/qO9XGlGydmnNJf8KSblXXXrybf/ST4fmnj0LzzO0yNYjADQe1wufuUYysyMkoSHaXKRPNg+1iHfReOPXvV0KL5x5o20Egfa73MEfHS0gdXcCqVOVY7Em9dS9fiVKttLTQh2ar+Nd/hf+eNcKb+PP8AyT/3Lu5qv413+F/541wpf48/8k/9yvr+7L/SM5/2Yf7ZPs5mUjoI20sRs6cEyEbRHe1h9Y37gVFskshJK1vKvcY4rkAgXc8jbog6rDis2dJjhWgnYYmaPYC+/wB91P8AImZjqGn0LWawNd1OGp1+u9/Kqu5046cOrLiir8mSn0XkRXGM1IDC6llc5zRfQkt0uoOFrHtVdvYQSCLEXBB1EEbQV6KVEZUzMfWVDo/mukdYjYdxI7TdSYd07G4yIs6iFaUo8ifZdZSupqaKCI2knYLkbWxgAG3WTq7iolknkTJXXkc7k4mmxda7nO3ho/ErZzkMdy8JOw08ej3F1/x+9TrN/Mx1BCGW6Gk1/U/SJN/KD3qPc6aE4dWSbVfkOM+i8iP4pmoaGE00zi8DU2S1ndWkANEquZonMJa4EFpIcDqII1EFeiVRmWUzH1tQ6P5pedY2EgAOPnAr3h3zm3GXM8Z1EK0pR5Ewy4rnsw2kjabCZsYfbeGxA27CbeRcHIfC8PnL/wDWSAOBHJsc/kwRbWb6rm+66n9RgEdbh8MLzY8lE5jhrLXCMWNt41kEKva/NxiEROjGJRxjcPyusV5pnBwcN2j1PV9c1NWbdy0O7lLm5Y5rZMPbpEmz28oC21tTg5x47r71IchKGsp4HQVTbaDv2PSDuiRrbqOqx/FVXLT1lG4FzZYD/Kekzr1EairGze5XSVWlBOdJ8YDmv2Fzb2Ol1gka991y+Fiq67l+/mdx7K3b0cX+3kTRERZhrBERAEREAREQBERAEREAREQH49gIIIuCLEcQdqpfKrJeagm02X5Iu0oZB/LruGk7nD77K6V8yxNcC1wBB1EEXBHWDtU9F7qfoV8jHVy9UVTR506xjNF7I5CNQc4EE/WDTY/co7jON1FY/lZnaWiNQAs1gJ2Abtdu1W7LkPhznaRpmX6i5o80Gy3mYBSCMwiCMMNiW6AsSDcX46+KtLJpg9Yw5lOWJfNbZz5Ff5pR+2n/AMbfzFczLPJKSjlM0YJhc7SY4f0yTfRdbZY7D+qtahwengJMMLIy4WcWNAuBsvZbT2AixFwdoOsHtCj8W1a5pcn5Evg06lCT5rzKnw/OhWRsDHtZLYWDnXDvtEbVwscygqa1+nMbhg6LWizGDfYeTWVbc+ROHPOk6mZf+3SaPI0gLchyfpGRmJsEYY/5zdEWdv6XHWBtUiyaYvdGHMieLfNbZT5FbZqv413+F/541wpv48/8k/8AcroosDpYHacMLI3EWJa0A21Ei/DUPIsZyaotLT/00WlfSvoC+le978b61zxcd7lp1R3wUtkY69HqcjLzJU1kQfF+9hvoDZpNPzm346rj4quMEylq8Pe5rNQv+0ikBtfZrGotPWFeC0MSwGlqf38LHniR0vOGtRU5KjHZNaomvxXOXErekir8Yzk1c7DG0Nia4WcWX0iN40jsHYoo5pGoi3bqV40eR9BEdJlMy42E3fbs0ibLPUZOUcji99PG5ztbnFgJPaVYjl1w5QjyK08K2znOfM42VeS5raSMx25WFrTHfUHAtGk0ndewt1hVvhGO1eHSODLtN7SRvBsSOLdx6wrya0AWAsBqHYtLEcDpqj9/Cx9thcOkOxw1hQU5O2Oya1RZvxXOW+D0kVjimc2smYY2NZFpCznMuXW32J+b+KiL2kbRbt69avCkyNw+I6TKZlxsLrvt2aRK2anJ2jkcXyU8bnO2ksBJsLC57AFPDLqr5QjyK88K2znOfMiWVmDTzUFLNBpF0ETNNrSQSx0bbkAbbEDylR3JHLp1EHRytdKx50vndJrrWNr7RqGrqVvRxhoDWiwaAGgbAALABcyuyWopyXS07HOO11tFx7S2xKghkR27JrVE9mNPcp1y0ZXeWOXrKyIQRxFrdIOc55F9WwADZ2rq5rMCkYX1b2lrXt0Iri2kCQXOHVqA8qldJkdh8R0mUzLjYXAv/MSuyAk8iPD4da0XqK8afE4lj1foERFTLw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63500" y="-83661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11" descr="C:\Users\fibichova\AppData\Local\Microsoft\Windows\Temporary Internet Files\Content.IE5\U3KINN94\MP90044217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58012"/>
            <a:ext cx="1343117" cy="13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75" y="1493770"/>
            <a:ext cx="1008112" cy="121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01" y="1131590"/>
            <a:ext cx="1506642" cy="111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fibichova\AppData\Local\Microsoft\Windows\Temporary Internet Files\Content.IE5\Y13B456T\MC90005613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5" y="2792444"/>
            <a:ext cx="1322530" cy="132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0" y="928720"/>
            <a:ext cx="2027539" cy="152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101.10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97663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Andrea Fibichová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4.- 5.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Reklama,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stručné vyjadřování, výstižné vyjadřování, funkce reklamy,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klamavá reklama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 téma reklama popisuje, jak postupovat při tvorbě reklamních hesel. Učí žaka vyjadřovat se stručně a přesně.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101.2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ibichova\AppData\Local\Microsoft\Windows\Temporary Internet Files\Content.IE5\18PA45Q5\MC9000486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8" y="1211554"/>
            <a:ext cx="933877" cy="9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fibichova\AppData\Local\Microsoft\Windows\Temporary Internet Files\Content.IE5\18PA45Q5\MP9004331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22" y="1089603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82" y="2610016"/>
            <a:ext cx="1004907" cy="98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23" y="3733864"/>
            <a:ext cx="1868484" cy="100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9" descr="data:image/jpeg;base64,/9j/4AAQSkZJRgABAQAAAQABAAD/2wCEAAkGBhMSERIUExQVFRUUGBYUGBgXFhoVFxgWGRgXGBgYGBoZHCYeGhkjGRQYHy8gJCcpLCwsFh4xNTAqNSYrLCkBCQoKDgwOGg8PGiklHyQpLCwpLCwpKSwsKiwsLCkpLCwsLCwsLCksLCksLCksLCwpLCwsLCksLCwsLCwsKSksKf/AABEIALcBEwMBIgACEQEDEQH/xAAcAAABBAMBAAAAAAAAAAAAAAAGAAQFBwEDCAL/xABJEAACAAMFBAUJBgMFBwUAAAABAgADEQQFEiExBkFRYRMiMnGBBxQVFlKRobHwI0JUk9HSYnLBM4KSs+E1Q1Njc3TxJCU0orL/xAAaAQACAwEBAAAAAAAAAAAAAAAAAwECBAUG/8QAKhEAAgIBBAEDAwUBAQAAAAAAAAECEQMEEiExEyJBURSRoQUyYXGBQvD/2gAMAwEAAhEDEQA/ALuJhk192cEgzpQIyIMxAfnD2ORNo5f/AKq1HL+2nf5jRKSA6t9O2b/jyfzU/WMenrN/x5P5qfujj1JRbQfCJuw7G2mYARLyO80EUcox7ZaOOUukdT+nrN/x5P5qfrGPT9m/ESfzU/dHNR8ltrOf2Y7zT+kRF5bF2mR25YP8pBiFki+mWeKce0dW+n7N+Ik/mp+sL09ZvxEn81P3RxzMk0NCKHgRSPFOQ90XFnZPp6zfiJP5qfuhenrN+Ik/mp+6ONqch7oVOQ90SQdk+nrN+Ik/mp+6F6es34iT+an6xxtTkPdCpEEnZPp6zfiJP5qfrCF/2b8RJ/NT90cbYYVICDsn09ZvxEn81P3QvT1m/ESfzU/dHG2HlCpyHugA7J9PWb8RJ/NT90L09ZvxEn81P3RxtTkPdCoOAiQOyfT1m/ESfzU/dC9PWb8RJ/NT90cbYeXwhYeXwgA7J9PWb8RJ/NT90L09ZvxEn81P3Rxth5fCFTkPdAB2T6es34iT+an7oXp6zfiJP5qfujjbDyHuhU5D3QAdk+nrN+Ik/mp+6F6es34iT+an7o42pyHuhU5D3QAdk+nrN+Ik/mp+6F6es34iT+an7o42pyHuhYeQ90AHZPp6zfiJP5qfrC9PWb8RJ/NT9Y42wjh8IWHl8IAOyRf1m/ESfzU/WM+nrN+Ik/mp+scbYOXwjGEcIAs7JN/Wb8RJ/NT9YdWa1JMGJGV14qwYe8ZRxZh5R0P5ErwC3XLX/mTf/wBRBNlpRiG62kUhQAOI5cvDZ55tptTEhR086mVSaTGr7o6jipryuVyx6MYlE2YSBlmXNTTIk50yMV3JNWNxxuyI2e2PSTLlTWB6zqtDShVtDSmtRFkybsQaLELd1lDvLloPsrPQsTnimU0/u5+MSV9X+JBQKMROZFadX9TCXj8kkvc0PI4oj7Vag7mVLXI5VoQcq41IZaDKlDnvjXI2WVKE5nPKtUFTnQHjEjY9qrPMarAy2pSrAGo4EiJVkBFaimtYTkx1yhiyNelgHfnk6k2mpYUO5lyI/WK8vryT2iW32JExa7+ow7wcovuVNB0zjc9lDDMA8iIrFyj+1lZqMv3I5t2v8ndou9Ud2SYjjtS60U8Gr84FSI6utt0K6FCqspBBV1xqRwod0V1tF5GZU5S1l/8ATzd8tjilOf4Sesp5Q/HmviRnnh4uJSsZEObxu6ZImvKmqUdCVYHcYbUjSZxERiM0j3Ks7MaKpY8ACflEgeKwompexduYYhZZ1KA9g6HSGU+5LQnbkzF70P6c4KAZRkQW3B5Lrda06REVEOhmMFr/AHczFm7DeTOz2VQ1oWXOtANc81QVywg7/wCIwuWRIZHHKRW+z3kpttqVXIWSjZgzKgkcQoz99Im7X5C7QF6lolOeBVl+OcXU+ClaDjGoqvhGZ55XwaFhicvX3s/Pskzo56FDuOqkcVIyIiNMdF7cXPLtMky5gBGqvvU7iPrMRz/eVgaTNeW4oyEg/r3Uh2LMsnHuKy4XDn2Y0jEKFDhAoUKMwAKkZAj3IkM7BVBZmNAAKkk7gItTYnyZYVWfPAdq0wKc5Z4muTEbxuiG1HstGLk+AZ2W8m8604WcNLlnCchVyp+8BXJctYtew+Se7pMus2SJhGrMzGvcKxP3ZdyyRQEsak4iBXOmQpoMtIxerMcNKFQakGtD4/WsZ3mUnS6NPi2oBrx2HsDk4bOqDdhZgfE1iFtXkb6VS1mmYKaCYaqTwBAqPdB0y4pgFAgZqD2R4xPyLOstcK11rzicuVRXpKwx7nyczX3s5aLI5SdLKkb9VNdCGGREH/kzvApIRa5YmPxizLRdpczceF0mKVKkacMjUHhAPZrulybTglqFXI0GlTrSJx5lN7Qng2x3otCz2iqr3Qo0WU9Re6FDzOExgIN2s8x8c18OJ+qoCChJyqMzBwYFpa9Zv5m+ZjNnk1Rq06uzYiy5EvIBUQaDcIDUVrTaCWGpqeS8In7/AJxYBBoM279wjQJIkyzhrU8qElh1aNy5c8o16eoQ3PtislylXwMbJcaNOopbCmbg01rko+tIm7RPLvh0Rfif9I93fZOilhd+rHix1htNlEA61oY5+qzOTpdI3afGk7fYxt20mCakiSMUxiFCjjvJ4KM6nlBdZTlhrUjU84r/AGfuJktTWhmLkVVEKUKMwAJxfeGEZcKmDizDB2jmc/HfCoOi2aPsP5ssUiEvu0BUQ/8AMljwxQ/e2iAray9mZkk4CGxhgdQ1NMPicxupFp5I3wKhjfue9ufJrIt+KYp6O007daq9BQBx3bxpFB3ndcyzzXlTVKuhowP9OI5x1EjxDXzcFmnzFmTZCTJgwgMQagA1Ghoc+MXjqNq5Kz0+7or/AMn/AJIxOVZ9tBCHNJQyZhuZzqBy1MWlOuKyLLCCXLkqMhTClP1h1LmYUZjoqlv8Ir/SK4kt0jq01jimVYvTHhGLIGpoF57t0DzS/cinjUeAul7OS2r0doRzXOpDnu6rRstWyrMAGfLfRaGnCvDlAnbrgky5ZmS53SGuQTDUA78s8o3bNXjOxkLOmYVGjEEV3ZNUceENjmnl6ZCikG13yJdnlFFBAFSa5knnDO0zEc5kAiu6tRwPKHNz2trQk3GFIVsAYCmLqgmo7zugeve7p0jF0NHXUK7Go5Bs8uUY8znB8m7TRjJ10x7LsBaVUzD2RQ8ga55xqnS2IRhMb7u8gZ0z5mAJ7zvCWChlMciBSrDOvDdn8IjbTf144UVwyqKU6tKkaePKEVKXx9zoePb/ANIsi8XoFStaVqTvip/KbJUWlGGrSxXwJA+EEl33laSazEmV4lSflATtfa3nWgkq4VQEWqkab8xxhmjUvM2+qMn6hFQxV/IPwoyVhUjsHBMRtkWdnYKoLE5ADMkx4Ai2fJvsYUPSTZYLEZ4vuKRUBSDXGa+ERKSirZeEHN0jOw2wBlkM4ImFQ6zBQqnJc9dQd+UWlLGFQK1oKV0rzjxZLMstAqiijdrEXeO0CISAC5AJIG4Df3Rzc2d5OjfGEcZLCfnCadWB2z7SYgGwHCSRUHgKmJSy2xZgqpqIx737j1tl0b5lnU8jxEeWnOvB/wD6n9DHidPpEFbb4YTZaDRyR4gVisslDoYXInZl6AUBU8xv/wBYEbUR55kKAhTQ6isFEo4h1s++Bq8ZYFtoMhhQ/CNmjdz/AMM2qVQr+Q7svYXuhQrJ2F7oUdU5QTmBfpBifvb5mCeAq02kAzDpQt8zGPVOqNmljbaN6SgczrXFqPDKNQk4plSahMxU16x4HhENd+0xZmoThzpWgPgf6RMy5oVK8c/0ha1CknQ5YXfQ8Z432dVMQptx3Zxts1rYioyjOsqsfLE6CBJSjQRH3gKULEAE0HHOG8m9KEg6iI5LX008N2gld+Q4RaeWLVIrDDJO30OrZYlCklnHOsBVi2gx2wypcwhVUklxixGtOry5xJ7U3yZpElTkag04Du90M7LcSG0yCtPsFIPe1PktT4wrZFs6WGG2FzC6z2dyKlwe4UhMpBpGbBNNSo5n9Ie2xOyd4izx8cGGUmpUyP2htOCxTjvKYR3saQFXRcYmySxmMM8hUZ0oBkd8WRIsqTFwuqso3MARUb84dS7BZyKCXK8FX+gjZg6urOfkaUuStpmyNKlZnZodM6nQAjfDuxXe8kTOkqxyGIGlKjKvGsHU3Z+Qf92B/KSvyMMrTsqjKwV3WvEhhwrmK/GNKnFc0VTiY2Vk4bJLO98Uw/3mJHwpDu0yQwoY3yZAly0QaIoUeApHkpGPLT7GwdOyImXPU5e6IeRcgn2muRWWOB1GW8UNTw4QT28Pg6gqd/XCUHeY93Td4lp2WVmNSGKsRupVRT/zBDTxUdxM9RJujVJuZRziMvOyibaFlUDIgxMpWoJ1FTTu+MEjHCCToBU+ERFzSCXnTGBBY0zFGA1prQjhSF7EuEMhk7kyOvHY2yThSZZ5Tc8IB8GWhgB2i8i6kFrI+E+xMNR4NqPGLcn9Ud+kRF6WgogetetQ1rQa+znrviFknF1FlXGMlcimdm/JtaPOaWmUUly+sSaENwCkZNnn4RcV3tLRQqZAbt9eJ5x6s14y3xFWyUKTUVFWqMPfWMKZUxqaMN1KED+ohebLOboZihCKZ7vK1YZTkcIGZiIWC4auFJFVGooatTUUrSCefcrMhCtiBFKH/SBybdk+WBiUhk7LLRgFoczwOdNIX6l2imSO7o9PZgF65JJGHCoodNfHeIaSRMlzAZeYetUph09nKnhGt7UaE9TpOsQxoDXgFrTiRpD3ZuxsSJlKA0UYmJGI8CeJqcort39EQk4yVo9PepLBCGDn7pU1PdxjzNuGa06S7dXAS+ADExBBAqagLrWCOValSYtDjLHDgwjGtKgsCN3KJw2epJ36e6HYdKk7mOy6ySVY1QNJINCKOrUOHHQrWlRXDApNns9rxHeq0yIqtMjnFprZc8R3ad/PjFdX7YklXgwQUBVGOZObVJ1+UdDHihCdxOdLNknH1hpZewvdChWXsL3Qo1CQmMVlabVWZMFfvuPcxizTFCbT2e22SdNmMBMlNMmMCmqgsTRhSum+MOrg5JbTo6BxUnuCMXUMauKGm7fX+o74ezrTjmBPuqB74BLFtocjr3H5wRWO8CZizKVVhhbv3GObOclSmjrLCrclyatsLbOwiRZlYsaYypoVDZBieANPdBZcN2pJly5KA0RcycyzntMeZNTELZ7rDWxZ5NQqMKcyR8gPjEOL1mvaCVZlJbQE5DhSu4RPlqKX3IWm8jbT9g9tdhbEWUrmN40iKaULNJcDM5kniTnGidtYZL4G+1AAqTQEeI1iStFhE9ARUBxWh1oeMVUlLmKKKM8deToq6zX1OZ6y5Lu7cQQANBn+sHNzAypQDNimNVnbcCdacaaeAiVuzZGTJDUXNsySa1h6LIibqw98LqhuTVRnwhXRKIBY6tGy8bWBqclFTDK27QpLFCQDuXUnuEaLvsE20MJkwYU1CnfwJ/SKSyWtsTLs58k+iZu5j0DuRSoY57q6fOGy2VTL62uedc8uUP77mhLOQN+EfH/SI9j1E50/1BOmcbVLZBRvk5cvXNv2NFktcxSULMCBXU0y/wDMT93zi0sFiSSTrwiAtTYsVa7hXLv9xpEtdrYZKCtcv6mGSy+nkrGHI9d48IY1Y6xkzMIJzyFctfDnGe7Y6qQP3xItTTRhRGlgZoQcTnPJqjIg6HNc6wTXbKdJMtZjYnVVDNxamfx+UQlyoxnzDVwig0UmYBUkgZO1DlU1pvggBjblycKNdGaMeWxveswiU2GhJyAJArnnryjzdlnwSUB1pU6nM98R1/XRMnOpXCRSlCaFcxUjjEvJl4VA1oAOOkZrt2aOFFI02pc1POIC87O3XbE6YWxAota1yzXec/hBFNGIUiIvGyM+HrvLK1oy760190Z36ZWxsX6aB9p8wgKJqMNWqhRxSlG5jjE3ZLuZZpLFchXKu/v3Zw0ezT6ECakyoK0ZaGhFMjTKJayqQoLdoha8qDT4RTJtbTReMpVRvkTCp+EPLUVVcR0iJM/rU5xsvG1FaNhxIta0zYHcQN45RfHPhorOHKYzt9hkuRMeWvVzJKhuruY7ytTu0hJPaYcMgBQAFL7lA+6u5uUarJY2mhcY6OWMwgNCSePAcomkIAAAAA3DSG2oi2nI82KwJKBIzJzZj2j47o3WK8kmAlGDAGhgUv8AvszG6GTU7jTeeA5QzSzvJMtkJUlWZi/VFQez7tBviN5Pj4D+ZaKxX+0preJ/kl/1gmum9DOl4sOHOh4HuMCt/t/7h/cT5GHYJ3MTlhUQzsvYXuhQrL2F7oUbjKE5iub8vOWDMBP3nBrpqRFjGK7tvkiss2Y7zplom4mZsLTKKMRJoAo0FYRlhuSH4Z7GyqNpLbYS7FTRuMvXxpkYjLh2zaQ1DVpZOhOfhF2yPJVd0vSzK385Z/maRI2fZKyy+xZpS8xLX9IzuMdu1qx6y5LtOgAmbbSllK0s1JK1Ugg4dTlGqTOlidMnhlK0xqK59YfrUUi0vRSnLAtNKUGkM5mx1nY1MiVUadQZd0YZ6Vvo6uLX44rlcld3XdUyc4mTDhUmprq3hBpMvdEGoFMuAh62x0nFUq3djanurSNp2Qsx1ko38y4vnERwZUyMusx5HbB6XtgrvglVmP7Kdb3nQeMObTOZSvT4lU7kFaci5303KIJbJcMmV2JaJ/KoX5RmXcEpCxUEYtRWqnvU5Rphp+blyjHPUw6iqBiXdVnBZjITGpFGBJY1qQcR1ES6WkqQoYM1K9GSMYGvyh1Ou7oxiRMeDMICBWlaAYuFTQRBXfMnOJsgy6KzsWmklXVWOIgjUuNAdMovPHHdxwZoTyN+p2hbR3mGloB7WfIgHIw1a0dgAA0oKDM5Bj+kEV63FJngBgajRgaMN2u/xgUvK458kjo1LCuTSwcVDl1lqc+YhGRT4NENjs2TrwOFjpVqU4UGcSl33rjCDkPkIHjdFowrWU+ZNa5ChpuJ1pE/Z7GV0UgDlC8spcJF8cY8tktKmx4va1hZL1IzU0Boa8cjqI0y5lIjNop2JUQYcRNethqBl7RAzhmCVyViskSW2dkBJVRQ4jiqBkRoNwOgiWDxHWQYVVeAAj1arXgRm3KCfhDJZLdlFjukiB2ivlumojEYBTI798a7Lti65OAw46H9IhrMwmMxapY9YAGhJroDGDNk1owmKe/9YySy0zvrTY9qhKN0GNn2llOPvKRrUfpDyXalcVUhu6BJRLWSQHwdKagtkaCJe5rOJUoAb+t310+EW8l8M5+XTwirjZKs4ERV9YmCKBUEivLmeWvjSNtqtoRSx3fXhAnYbzfpZsxtJlAVxYlDDJaHRaig8Yo38CYx55CG7rR9pNb/AHcoUHeBn8IlrFaA8tWGjDF78/6wPrIxItmXqtNBL0NcKntZ/CsSajouoMlUADkN3hEQe1DJwv8AskHmUge2jv7CDLTtHJjwHAc42X5fglrRc3IyHDmYgbNY2ws5THOxDJ9ApFcVCc6xfcL2j2x2MSUJmTBLZxkwarKOFP0jTYFm2j7MvilK1WbPPgKmG1uLO/RS6UOFnC5qrfeodw5CCOwqstAi6Ae88TFd3uWUbJBZgRQoyAFAOECN5zsdtJ/hURK2+30qIE7ovHp53SUoCSB3A0B+EatHLdk/wVqse3Ff8lo2XsL3RiM2XsL3RiOuckKIbsYcGIuZOoSOZhOSVIvCNjgkR4xQza1Rqa2U3xneVI0LGyRxxrefSImbetN8Np97wqWoQyOBk353GRaYghb6xsS2Qtaixj09E0J0e+kiHFshG1wxZ0L8JMNNEa2mLENMtvOGs+98Iij1CReOnbJ82pY0TbwUcIFPWeWXw41LcKivuje1sZuwjHnhNPjSFPUtj1pa4ZKXhegKmkR1jv3Iqc9CO41rERbrNanyACjmc/hWB3aAz5BXGeo2XVqBXgYQsuRytG7HpoVtsKLNfAM5xXqE1B3Dj4aw8k2aWZpmLONSRUVQilR1c1qBlxgEsF8AZmJubewmSiysVqj0IGJgzMaUA1NTTKK4nJN2L1OJJ0HIfhENtXbsMgivbNPDUwPXEJjzwHZlGBiUONchhVejxAGqnrFqmtaUibaclHE9w2GikNQAUHaG/rChhsuBOBpSUmiCs2AS8eFnI7VGoV8IcS7xkTqKyMWOQOVfeIZWydZkasiayNyqy/CGMi/KTMQkuWFRily2oa8VIGcZ3Ft2dluM7aJ61KsyfKQMOrkV4AZkmCF7TFf3NaHSY7mVPYnIHomGpqdYmxbrQ+S2dxzeiD9Ys9yMueG5pXwhxflqWdLaV0mAn3kA7uVflEPIvCVJYrUMxoxAzrTIAjduPhDr1QmTirTpmHDul5VHAscz4AQQXZcUmV2EVTvI1PedT4xK6ozbYxdsYXBeYxTHIbEaZlSMvdpDy27RSssRwnmCB8RE9LUCPUwKwoQDF1jajVi5ZIuV0Vst6qLUJjsCtTQjMDLq+6Hd/XoHCS1oWYilNcPM8zEjfWyNmm1OHCx+8nVPwyPjAPbLltNmmB0rOlrmKdoDmN9OUTFJ8XyMai+UHN32YSUA1JzY8Tw7oxaLbhgETb5lyZSDzFPnDK37dM4oopWF/TZpOqGbsMFzJE7tLtTgQqvbYUHIHfGjYXsr/MfnAU7u5LEMSeVYNthkIChgQak0Ioadxjr6bDHEqXZytZn8vCXBcdl7C90YjNl7C90Yjcc4JzA9apmZ7z84ITFK7R+VKRKmTUUtMZXdaKKUIYg5nujLni5JKI7C0m7DqfagIiLwv1EFWYAcSaRUV6eU+0zKiWFlD/E3vOUC1svObNNZjs5/iNfhGZaSUu3RoeqjH9qstO9vKRIXJXLkeyKj3mIab5UQT2H+EV5WMQ76PH7i3rMnsWpd/lGlMRiZkP8AEMveILbBfYcAgg13jOOfwYlLo2gm2dqo1R7JzH+kIyaFd42Ox619TR0DJtnPWHQnViu9nduZU6iscD+yx17joYLZdp4GMLjKDqSNvpmriyUmpUaxGNc+Juuaivwh3LmkiNwSoirSfZeLcSI2bsaS2d2A6VnfEdaUYgAcqUgslAN3QGT7jmSZkyckwnpWDNLIFBoCQdxoIk0v3BLLanQL7TnJR7/6xaMlGVMM0d3qTN+1d/JZ1EuWFM1hqRXAOOerHcI0SLqNosmG1KrJMXECmUwDUMRShI1y90ensoMvCSDMV0mM5UMXnkghQDu0B4DLjD2TbBMZpbASzKYFwswGpYdlNDhbfXujdaaOf6oO0yur32KnWUdLJPnMg0NVHXC11oNRTeIZptDIaUVqEGGnZL0IavZrnFiPd02TMxWQLg+/JZqJj4SidGprSGMu67HaXaYkpFnffRlAYHQ1Gh7xCZRT5N0dR5OMn3K+9J0mShJnirHCHQsMOYqGRyRmOHCLRsd32dFBZQ7EAlnozE0y1gN2nuCzYS3Ukun3skHjSI319lhFUz6kADJSf6QU3TirJnsxxpyDe/L6lyejCgVeuQoKU30iKt9/AZkjdy35wC2raWzs2PpJhbd1QKe+Iq2XqXNVLeLBj8hFXpsmSXPCGY9RhSq7LXs1+qRkQx4DOHgvxYpdLbMGjMO4xtkXvOU5TGHecoq9HNdMnyQb6Lfa/OAjdIvavCK0kXxaKD7SUeW/4Q5l3jPOpX+7CHinHtovUfYs2XenOPZvHKK+W9nReuQO8/0jdZ9oZVc5lYr617ErCnyg4BL66QmuveprTdvgcsF/SnaiNU8zT4QRWK0VpnEJ26aKzhKBom2LjLU/zKD/AE1j3Ls0sf7uX/hWvyiVWdnTUR5nSRqKCHJP2Ym77Q1lKBXCoz5CB68CTbf7qwSrIO81EDl5qBbcvZT5Rr0l+Tn4MmsfoDmyjqL3QozZOwvdCjrHJCaOONo//mWr/rzv8xo7HjjjaP8A+Zav+vO/zGiAI+MQqwoCBQoUKABQoUKAD0pgluPbufIorHpE4HUdxgYj0IrKEZqpIvGcoO4l23PtbLmAMDlx1pyYDMQUy7ejLiB7iMx8I5pD03xvk3jMQUWY6jgGIHuBjF9EvZm362+4nQN4XmmEjGv+IV+MRowFc6NofdoQRoRxEUXMnkmpYnvJMepdsZdHYdzERSWgvndyXWurjaX3LnzJYBFZiipU6urMc3cffoCcxnrDu22CTOVE6uJspbjOijMuSNSxrkd8VnsLt1gIkz2qD2HJzB4MeHOLKlSsy8qiTGArUVR6ZgsBz3iESjLE6Y+LjljcTzYrXOsoKOFmSJZH2yirS1fWg3nPPeIcM8megnsuBFbo5LISJpbSpIOVW0B7zGs24KAs4FVVWeYhAPTTCcgp+8td2W4Q1a6pskm0SFwgZmzuMQoeqdDSumW6GqViXBoZbS3UJ8vobdSTMbKXaVoVLDPDMppurFSbQ7K2ixvScnVOazFzluNxVhl4RZm01vmzJxE1OjK0GDOg5565b41XffrS1Mt1E2Q3alPmv92uhh8JuHAnJHyFQRkPwyiyL88nMq0KZ13MD7VnY9Za+yT8j4GAm8tlrXZ/7aRNljiyGnvGUao5IyVoyyxyi+RmtsYc4z56eAhuRGKxekHkn8j5byoOwK8amJe5rFOtCky2XLUFwp9xzgaBj0syhqDQ8jFJY01wNhqJxlcuUWVsRNWROeXaEGMkFWOemRUE++J3bpZDSGoi9ItCppRhny3UyioVvV9C1e85++JuTtDLZCGxByKYmOIRjyYZdo6+n1eJtW2v7LWuFbHOsyMsuXhIoRhFVIyIO+oO+GdsthskwGpMmZkhJqVb2Cd4O4+EV9dN6tIrhnDo37WFh8iMjBcbwl2mztKxBgV14HcfA5xlzQSfJqg91tOwhs1+o2hjNpv+WuRZRvoWFfdFUWq0zZLFVmE7qnWLH2OvexzLOAyoJiijq4BJO81OoMUeCSV3wUbSdSTse+mQdK0hi83Faq8lhltPcwVDPsmVM2lg1Ujio3HlpDXZq1tMZWYENpny/pGjSY2p3fBk19ePgtmy9he6FCsvYXuhR1TiBPHH17j/ANwn/wDczf8ANaOwRHH97/7Qn/8Aczf81oq+i0P3L+ySpyHuEKg4D3CMw4m3dNVA7IwQ0oxFFNQSKHQ6HTSkc+z1m2C9kNqDgPcIVBwHuEOmu2aJfSFG6OgOOnVzNAK6VqNNeUNawAoxfshYRwHuhUHAe4RIW6xS1kWaYjEtNEzGpHZKPhqDvDa03UiPiSEoNWkKg4D3Qqch7hGTCrEWTsj8IVBwHuEYoOA9wjIEPPQ0+rjomqho+XYOHF1/ZFN5pAQ1BdpDOg4D3CMU5D3CJa/7sWR0WFWAdFfEx1JVWKgfw4qE74ioLCKhJWkYoOA9wiauOfaJjYJSzJpArRalgBSpyzpmPfENE7sNMYXhZKGmKYqHOlVaoI939IrKKlwyXLxRcopE7Pu20hCZsmcFGZLK1BzPskcY0C2PUdZnGuWItXdUDM+EQpvOfYrVMwTGrKmOhBYsjBWIKsCaEECnjBteE4XeLTaJK9YtZ0l1FRKE+WZrha5GlAATxhL0/wAMn6uuJRVvr4Iq8rjnCVjmy5oYgdchgKnRc9BuziHtN0T5aK7IwVqYTWobuPflEtYNv5+MN07N7Uuaaow3qQRQd4guts4LZrZIl9mVNlvTesuaFcjPg5IgUOHX5JllyY3GMox5ft8cL8WgQumxFFYgMXCl2w1qFXM6bhDudOniWJrSpnQsuLGDiXDvJoTTxjbsXMIt7TGrgkypkxtaUoRThnWFYNoFmyrRY2KyvOCZks6S0mEhsB/hYildx74iEE0m/cZlnKM2lFNKr/p9/bsb23ZORPVehKvOObiSMSqD2akChPHSBU7LTyzCXKM3CMRKDFQcSNfCDe5cd2y54mmk+eAiywwOBM/tHplnnQfrGrYq9BLt0up7RKHOnaFB350i+7bJREuD2TlFJpdOu/n/AD4K8lWNmxBUJKjEwCkkAUqSAKgCvxjzJkF2CquJmNAAKkk5AADU1g92XtL+npjA5GZaOkLZfZgNWvIYVHgIZ2WxtMv4qT2bU7sRkAsslq5aAKojRRmeRKTW1ftsFbyumbZ2CzpZlsVDYWABwmtDTwhNdM0S+kMlxLy65lkLnkM6UzMHUkNaplsvCWsqZMM7oZImuiy5YCgiYcZAZsIUKvEkw0vz0mbHOe0WmW8jEisomS5lSSKAYAaUyNKjIRNC1mulUb9wWsmztpmrjlWea6+0sokHuNKGNDCZKYqQyMMipBUjwMWlfFotD2CyT1tQs4mqhJ6ToJUpVUdVUUF5jMa91MgIgNt7MZ9lstolzVtSyV6GdaBUOXLVUOpAIUVoCcziiHHgnDqXvXCXNAVhaZiIXFhBZiBWijUnLIZ6x7WzTRojDqCZ2T/Z+2f4eekGuyd5ypd2vWWhPnlnlzCR25TsrUbkMLZaZaRLbXXknm17BQAwtMmRiAzMsLL6hPsgo+WkRsVDJa2byba96Kym7RTJK4tc6Uqab4ntircZ1HbUs3uBgLvo/Zj+YfIwVeTr+zX+ZvnGjBjilaOX+o5ZyzbW+OC67L2F7oUKy9he6FGk5oTiOP73/wBoT/8AuZn+a0dgRyBtDZZotlpYI4+3nEHCf+IxrpEEp00wpu28JSrLDqKynmt2A3SB0ChWPJgTnl1o93reaPZ5UpZmLBQ06FUzK0ajDRRQZUqxqxOgAMbVO4v4j/SMeeTvaf68Iy+B/J1vr8V3tf4D+yXtIWWisMSjATK6IN9oD15nSFgTUbt+S0AFY2yr3kKzHEC5UAv5sqBs60Co3UIAAqAcVSCKAGK788ne0/14QvPJ3tP9eEHgfyV+uxfD+6LAa+ZGFlCkgGaQWlqxZXct0ZHZl1BrjTMEd1Mzb3kDEy0L4X6M+by0CVphQipDUz65FR4xX3nk72n+vCF55O9p/rwg8D+SfrsXw/ug5n3lKaSQQMRXsCSi0mk1M3pQa016lKZ0pQRsuq8ZKycDsQWL4gJa1qRhWjsaFdO0MqmhEAXnk72n+vCF55O9p/rwg8DJeuxtVT+6LJvW1WaXNmqhBdulQuktQqBqFGQhjiIYCjqE6pOppGLNfsgYhiKhujVwskVdVloCa1oSXDNhdSK0OsVv53O9pvrwheeTvaf68IPC/kp9bia5T/BYd2X3IVnaYMVRJWjyxMVlSWFZQKgqxKgYq0pzjxabdZKlZajCsuZ0bNLxETOkZkr7S9GwWrA0I0yiv/PJ3tP9eEI2yd7TweFk/W4run90WHY7ysiVombCWWrLDiuH7REBPZxaE8eQqz2UtkmTbJM2czKkpuk6q4iSoJVaDiaQEeeTvaf68IXnk72n+vCJ8LJ+vx01T5/lB1fd5ybXbWm4DIlTXBf75FT13oN5GdBvgkvLygWaZaHrZ2ayzJaypilgGboyejmqB2WAJGvDPKKh88ne0/14QvPJ3tPE+KS9ystZhdXF8fyWo8+5pH2skWi0TBmkuaMMsNqC/VGIA7s60iLuba6ZLtUyfN+0WfiE9aUDK2tBuI1HdzMV/wCeTvaf68IXnk72n+vCB4WyY63Ek003/bLht1tkmQ0qxuWExg0yYRhZqdlKHMKN/E8oHUuli4xEAE5kjICozPvgKu+/LRJcOpJ4hhiUjgRvi0NnNqrJaZdJstJc0aqRRW5qTu5axjzYJx5XR0tL+qY1Fwp2+26PW29vkPamnSWLIQobqkUKjD1eIoBAheVrDEYSerodDXl7oabZ3t9u8uzkdECCMC76ZjFSpAMDvns72n+vCGw00pPe+2Jl+q48cfFFNpcexZV5bTy2kOyAi1WpVl2hqZBEoCU5zaKW4YTxjzbdqUMlmQMLXaFEq0TNBgXIlP4pgC4j/CeMVv55O9p/rwheeTvaf68Id4ZfJiWswr/l/j/1Btcl7pLWZJnoZlnm4SyqaOjr2ZksnLEASKHUGJiym6pIcmZabRUHDK6MSlDEEBmNaFlqaEcdIrHzyd7T/XhC88ne08HikTLXY27Sa/posy1W6yzrJYZU20zA1nRwQsgzAMTVAqWUVCgDKG9v2klLYzY7KrhHcTJsyZTHNIpTqrkgyG/dzMV557O9p/rwjHnk72n+vCDxSIWsxL2fd9osO5rZZRZHlzpk5XafJmFUVSuBD2qkagM+/UDIw+vy9rG8q3iXOns86ek1AyAK9AKs3VFKFn4fdyir/PZ3tPGPPJ3tP9eEHhYfWYnLdT/BI31/Zj+YfIwU+Tn+zX+ZvnAFNnTGFGLEa0MH3k6U9GtRTrN84dCO1UYtTmWbJvRddk7C90KM2QdRe6FDBATmIq95GJSIUKIAra99myzH9YjvVI/RhQokBeqR+jC9Uz9GMQoAoz6pH6ML1SP0YUKAKF6pH6ML1SP0YUKAKF6pH6ML1SP0YUKAKF6pH6ML1SP0YUKAKF6pH6ML1SP0YUKAKF6pH6ML1SP0YUKAKF6pH6ML1SP0YUKAKF6pn6ML1UP0YUKABeqh+jC9Uz9GFCgAXqkfowvVI/RhQoAoXqkfowvVI/RhQoAoXqkfowvVI/RhQoAoXqkfowvVI/RhQoAoXqkfoxLXLs5gYQoUAB7Is1FA5RmFCiAP/9k="/>
          <p:cNvSpPr>
            <a:spLocks noChangeAspect="1" noChangeArrowheads="1"/>
          </p:cNvSpPr>
          <p:nvPr/>
        </p:nvSpPr>
        <p:spPr bwMode="auto">
          <a:xfrm>
            <a:off x="63500" y="-83661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Obousměrná vodorovná šipka 10"/>
          <p:cNvSpPr/>
          <p:nvPr/>
        </p:nvSpPr>
        <p:spPr>
          <a:xfrm>
            <a:off x="3131840" y="4516859"/>
            <a:ext cx="232763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Vymýšlejte další příklady.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7cípá hvězda 13"/>
          <p:cNvSpPr/>
          <p:nvPr/>
        </p:nvSpPr>
        <p:spPr>
          <a:xfrm rot="20704175">
            <a:off x="4162051" y="958329"/>
            <a:ext cx="2073975" cy="2002348"/>
          </a:xfrm>
          <a:prstGeom prst="star7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7cípá hvězda 14"/>
          <p:cNvSpPr/>
          <p:nvPr/>
        </p:nvSpPr>
        <p:spPr>
          <a:xfrm>
            <a:off x="7471091" y="1211555"/>
            <a:ext cx="1619672" cy="1846178"/>
          </a:xfrm>
          <a:prstGeom prst="star7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2411760" y="690968"/>
            <a:ext cx="2521346" cy="3824175"/>
          </a:xfrm>
          <a:custGeom>
            <a:avLst/>
            <a:gdLst>
              <a:gd name="connsiteX0" fmla="*/ 0 w 2785013"/>
              <a:gd name="connsiteY0" fmla="*/ 4312 h 3716678"/>
              <a:gd name="connsiteX1" fmla="*/ 1009291 w 2785013"/>
              <a:gd name="connsiteY1" fmla="*/ 116456 h 3716678"/>
              <a:gd name="connsiteX2" fmla="*/ 1483744 w 2785013"/>
              <a:gd name="connsiteY2" fmla="*/ 780690 h 3716678"/>
              <a:gd name="connsiteX3" fmla="*/ 1992702 w 2785013"/>
              <a:gd name="connsiteY3" fmla="*/ 1099867 h 3716678"/>
              <a:gd name="connsiteX4" fmla="*/ 1811548 w 2785013"/>
              <a:gd name="connsiteY4" fmla="*/ 1574320 h 3716678"/>
              <a:gd name="connsiteX5" fmla="*/ 1880559 w 2785013"/>
              <a:gd name="connsiteY5" fmla="*/ 1945256 h 3716678"/>
              <a:gd name="connsiteX6" fmla="*/ 2311880 w 2785013"/>
              <a:gd name="connsiteY6" fmla="*/ 2083278 h 3716678"/>
              <a:gd name="connsiteX7" fmla="*/ 2035834 w 2785013"/>
              <a:gd name="connsiteY7" fmla="*/ 2989052 h 3716678"/>
              <a:gd name="connsiteX8" fmla="*/ 2725948 w 2785013"/>
              <a:gd name="connsiteY8" fmla="*/ 3653286 h 3716678"/>
              <a:gd name="connsiteX9" fmla="*/ 2760453 w 2785013"/>
              <a:gd name="connsiteY9" fmla="*/ 3687792 h 371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5013" h="3716678">
                <a:moveTo>
                  <a:pt x="0" y="4312"/>
                </a:moveTo>
                <a:cubicBezTo>
                  <a:pt x="381000" y="-4314"/>
                  <a:pt x="762000" y="-12940"/>
                  <a:pt x="1009291" y="116456"/>
                </a:cubicBezTo>
                <a:cubicBezTo>
                  <a:pt x="1256582" y="245852"/>
                  <a:pt x="1319842" y="616788"/>
                  <a:pt x="1483744" y="780690"/>
                </a:cubicBezTo>
                <a:cubicBezTo>
                  <a:pt x="1647646" y="944592"/>
                  <a:pt x="1938068" y="967595"/>
                  <a:pt x="1992702" y="1099867"/>
                </a:cubicBezTo>
                <a:cubicBezTo>
                  <a:pt x="2047336" y="1232139"/>
                  <a:pt x="1830238" y="1433422"/>
                  <a:pt x="1811548" y="1574320"/>
                </a:cubicBezTo>
                <a:cubicBezTo>
                  <a:pt x="1792858" y="1715218"/>
                  <a:pt x="1797170" y="1860430"/>
                  <a:pt x="1880559" y="1945256"/>
                </a:cubicBezTo>
                <a:cubicBezTo>
                  <a:pt x="1963948" y="2030082"/>
                  <a:pt x="2286001" y="1909312"/>
                  <a:pt x="2311880" y="2083278"/>
                </a:cubicBezTo>
                <a:cubicBezTo>
                  <a:pt x="2337759" y="2257244"/>
                  <a:pt x="1966823" y="2727384"/>
                  <a:pt x="2035834" y="2989052"/>
                </a:cubicBezTo>
                <a:cubicBezTo>
                  <a:pt x="2104845" y="3250720"/>
                  <a:pt x="2605178" y="3536829"/>
                  <a:pt x="2725948" y="3653286"/>
                </a:cubicBezTo>
                <a:cubicBezTo>
                  <a:pt x="2846718" y="3769743"/>
                  <a:pt x="2741763" y="3690667"/>
                  <a:pt x="2760453" y="3687792"/>
                </a:cubicBezTo>
              </a:path>
            </a:pathLst>
          </a:cu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7cípá hvězda 12"/>
          <p:cNvSpPr/>
          <p:nvPr/>
        </p:nvSpPr>
        <p:spPr>
          <a:xfrm rot="21357342">
            <a:off x="5796136" y="549224"/>
            <a:ext cx="1728192" cy="1596845"/>
          </a:xfrm>
          <a:prstGeom prst="star7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48" name="6cípá hvězda 2047"/>
          <p:cNvSpPr/>
          <p:nvPr/>
        </p:nvSpPr>
        <p:spPr>
          <a:xfrm rot="445547">
            <a:off x="4793930" y="2742335"/>
            <a:ext cx="1718497" cy="2029879"/>
          </a:xfrm>
          <a:prstGeom prst="star6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49" name="7cípá hvězda 2048"/>
          <p:cNvSpPr/>
          <p:nvPr/>
        </p:nvSpPr>
        <p:spPr>
          <a:xfrm rot="20383741">
            <a:off x="6905402" y="2812189"/>
            <a:ext cx="2140340" cy="1935510"/>
          </a:xfrm>
          <a:prstGeom prst="star7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82" y="1046805"/>
            <a:ext cx="864699" cy="48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56" y="2092726"/>
            <a:ext cx="763753" cy="54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fibichova\AppData\Local\Microsoft\Windows\Temporary Internet Files\Content.IE5\J3XSMXA3\MC90036060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1404394"/>
            <a:ext cx="1029992" cy="87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fibichova\AppData\Local\Microsoft\Windows\Temporary Internet Files\Content.IE5\J3XSMXA3\MP90044249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3" y="2547226"/>
            <a:ext cx="1260305" cy="83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cípá hvězda 7"/>
          <p:cNvSpPr/>
          <p:nvPr/>
        </p:nvSpPr>
        <p:spPr>
          <a:xfrm rot="914984">
            <a:off x="1355474" y="2132716"/>
            <a:ext cx="1500231" cy="1368152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Reklama je všude kolem nás.</a:t>
            </a:r>
            <a:endParaRPr lang="cs-CZ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7cípá hvězda 2"/>
          <p:cNvSpPr/>
          <p:nvPr/>
        </p:nvSpPr>
        <p:spPr>
          <a:xfrm rot="20062522">
            <a:off x="6098991" y="1892122"/>
            <a:ext cx="1512168" cy="1492282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Reklama může být na:</a:t>
            </a:r>
            <a:endParaRPr lang="cs-CZ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fibichova\AppData\Local\Microsoft\Windows\Temporary Internet Files\Content.IE5\J3XSMXA3\MC900437099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25" y="1879551"/>
            <a:ext cx="738712" cy="7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ibichova\AppData\Local\Microsoft\Windows\Temporary Internet Files\Content.IE5\Y13B456T\MP900313772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16" y="1269995"/>
            <a:ext cx="1122415" cy="73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fibichova\AppData\Local\Microsoft\Windows\Temporary Internet Files\Content.IE5\FAPRPUS8\MP900403695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56" y="1440981"/>
            <a:ext cx="624078" cy="7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fibichova\AppData\Local\Microsoft\Windows\Temporary Internet Files\Content.IE5\FAPRPUS8\MC900215255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181" y="1811105"/>
            <a:ext cx="922667" cy="7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fibichova\AppData\Local\Microsoft\Windows\Temporary Internet Files\Content.IE5\UYJHXV1T\MC900406242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636" y="2181002"/>
            <a:ext cx="652195" cy="6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fibichova\AppData\Local\Microsoft\Windows\Temporary Internet Files\Content.IE5\J3XSMXA3\MP900448497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095" y="1230719"/>
            <a:ext cx="945471" cy="6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fibichova\AppData\Local\Microsoft\Windows\Temporary Internet Files\Content.IE5\UYJHXV1T\MP900422961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92" y="3237142"/>
            <a:ext cx="993511" cy="72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42" y="3606872"/>
            <a:ext cx="1211028" cy="9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56" y="3757274"/>
            <a:ext cx="1424087" cy="106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 descr="C:\Users\fibichova\AppData\Local\Microsoft\Windows\Temporary Internet Files\Content.IE5\UYJHXV1T\MC900311030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83" y="3259842"/>
            <a:ext cx="1057898" cy="7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2392"/>
            <a:ext cx="680424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101.3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1043608" y="987574"/>
            <a:ext cx="1462491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cap="al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Reklama</a:t>
            </a:r>
            <a:endParaRPr lang="cs-CZ" sz="1400" b="1" cap="all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633891" y="1880533"/>
            <a:ext cx="1440160" cy="6192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200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eznamuje </a:t>
            </a:r>
            <a:r>
              <a:rPr lang="cs-CZ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nás se zbožím, s výrobky</a:t>
            </a:r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cs-CZ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633891" y="2700306"/>
            <a:ext cx="144016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obízí </a:t>
            </a:r>
            <a:r>
              <a:rPr lang="cs-CZ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nás k rychlé koupi zboží…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645057" y="3543858"/>
            <a:ext cx="1417828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řesvědčuje nás, že výrobek musíme mít…</a:t>
            </a:r>
            <a:endParaRPr lang="cs-CZ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2908192" y="1880533"/>
            <a:ext cx="1663808" cy="475193"/>
          </a:xfrm>
          <a:prstGeom prst="roundRect">
            <a:avLst/>
          </a:prstGeom>
          <a:solidFill>
            <a:srgbClr val="F6F9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originální, 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nápaditá, poutavá</a:t>
            </a:r>
            <a:endParaRPr lang="cs-CZ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2908192" y="2586179"/>
            <a:ext cx="1663808" cy="396044"/>
          </a:xfrm>
          <a:prstGeom prst="roundRect">
            <a:avLst/>
          </a:prstGeom>
          <a:solidFill>
            <a:srgbClr val="F6F9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stručná, krátká</a:t>
            </a:r>
            <a:endParaRPr lang="cs-CZ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2908192" y="3147814"/>
            <a:ext cx="1663808" cy="432048"/>
          </a:xfrm>
          <a:prstGeom prst="roundRect">
            <a:avLst/>
          </a:prstGeom>
          <a:solidFill>
            <a:srgbClr val="F6F9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srozumitelná</a:t>
            </a:r>
            <a:endParaRPr lang="cs-CZ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Šipka ohnutá nahoru 29"/>
          <p:cNvSpPr/>
          <p:nvPr/>
        </p:nvSpPr>
        <p:spPr>
          <a:xfrm rot="10800000" flipH="1">
            <a:off x="2650116" y="1131590"/>
            <a:ext cx="1129796" cy="715967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771800" y="107645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 být </a:t>
            </a:r>
          </a:p>
        </p:txBody>
      </p:sp>
      <p:sp>
        <p:nvSpPr>
          <p:cNvPr id="33" name="Zaoblený obdélník 32"/>
          <p:cNvSpPr/>
          <p:nvPr/>
        </p:nvSpPr>
        <p:spPr>
          <a:xfrm>
            <a:off x="2908192" y="3810406"/>
            <a:ext cx="1807824" cy="432048"/>
          </a:xfrm>
          <a:prstGeom prst="roundRect">
            <a:avLst/>
          </a:prstGeom>
          <a:solidFill>
            <a:srgbClr val="F6F9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ehce zapamatovatelná</a:t>
            </a:r>
            <a:endParaRPr lang="cs-CZ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Přímá spojnice 34"/>
          <p:cNvCxnSpPr>
            <a:endCxn id="19" idx="0"/>
          </p:cNvCxnSpPr>
          <p:nvPr/>
        </p:nvCxnSpPr>
        <p:spPr>
          <a:xfrm>
            <a:off x="1353971" y="1635646"/>
            <a:ext cx="0" cy="2448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stCxn id="19" idx="2"/>
            <a:endCxn id="20" idx="0"/>
          </p:cNvCxnSpPr>
          <p:nvPr/>
        </p:nvCxnSpPr>
        <p:spPr>
          <a:xfrm>
            <a:off x="1353971" y="2499742"/>
            <a:ext cx="0" cy="2005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>
            <a:stCxn id="20" idx="2"/>
            <a:endCxn id="22" idx="0"/>
          </p:cNvCxnSpPr>
          <p:nvPr/>
        </p:nvCxnSpPr>
        <p:spPr>
          <a:xfrm>
            <a:off x="1353971" y="3348378"/>
            <a:ext cx="0" cy="1954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>
            <a:stCxn id="23" idx="2"/>
            <a:endCxn id="27" idx="0"/>
          </p:cNvCxnSpPr>
          <p:nvPr/>
        </p:nvCxnSpPr>
        <p:spPr>
          <a:xfrm>
            <a:off x="3740096" y="2355726"/>
            <a:ext cx="0" cy="2304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27" idx="2"/>
            <a:endCxn id="28" idx="0"/>
          </p:cNvCxnSpPr>
          <p:nvPr/>
        </p:nvCxnSpPr>
        <p:spPr>
          <a:xfrm>
            <a:off x="3740096" y="2982223"/>
            <a:ext cx="0" cy="165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28" idx="2"/>
          </p:cNvCxnSpPr>
          <p:nvPr/>
        </p:nvCxnSpPr>
        <p:spPr>
          <a:xfrm>
            <a:off x="3740096" y="3579862"/>
            <a:ext cx="0" cy="2305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Šipka doprava 54"/>
          <p:cNvSpPr/>
          <p:nvPr/>
        </p:nvSpPr>
        <p:spPr>
          <a:xfrm>
            <a:off x="3923928" y="1065988"/>
            <a:ext cx="1584175" cy="41468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 za úkol</a:t>
            </a:r>
            <a:endParaRPr lang="cs-CZ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Zaoblený obdélník 55"/>
          <p:cNvSpPr/>
          <p:nvPr/>
        </p:nvSpPr>
        <p:spPr>
          <a:xfrm>
            <a:off x="7437160" y="973143"/>
            <a:ext cx="1538950" cy="6625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vydělat firmě (tomu, kdo zboží prodává) hodně peněz </a:t>
            </a:r>
            <a:endParaRPr lang="cs-CZ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Zaoblený obdélník 56"/>
          <p:cNvSpPr/>
          <p:nvPr/>
        </p:nvSpPr>
        <p:spPr>
          <a:xfrm>
            <a:off x="5631056" y="1076458"/>
            <a:ext cx="1461224" cy="4320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rodat co nejvíce zboží…</a:t>
            </a:r>
            <a:endParaRPr lang="cs-CZ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7077119" y="1019222"/>
            <a:ext cx="36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</a:p>
        </p:txBody>
      </p:sp>
      <p:sp>
        <p:nvSpPr>
          <p:cNvPr id="3084" name="Zahnutá šipka doprava 3083"/>
          <p:cNvSpPr/>
          <p:nvPr/>
        </p:nvSpPr>
        <p:spPr>
          <a:xfrm>
            <a:off x="5211176" y="1995686"/>
            <a:ext cx="728976" cy="25997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9" name="TextovéPole 78"/>
          <p:cNvSpPr txBox="1"/>
          <p:nvPr/>
        </p:nvSpPr>
        <p:spPr>
          <a:xfrm>
            <a:off x="7077119" y="1758089"/>
            <a:ext cx="36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</a:p>
        </p:txBody>
      </p:sp>
      <p:pic>
        <p:nvPicPr>
          <p:cNvPr id="308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55" y="2642647"/>
            <a:ext cx="853923" cy="116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60584" y="2733922"/>
            <a:ext cx="1584176" cy="707886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Boty od Bati zajistí takové pohodlí Vašim nohám, že  už nebudete chtít jiné!</a:t>
            </a:r>
          </a:p>
        </p:txBody>
      </p:sp>
      <p:pic>
        <p:nvPicPr>
          <p:cNvPr id="4" name="Picture 2" descr="C:\Users\fibichova\AppData\Local\Microsoft\Windows\Temporary Internet Files\Content.IE5\FAPRPUS8\MC90044039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17" y="1660472"/>
            <a:ext cx="939552" cy="9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Zahnutá šipka doleva 3085"/>
          <p:cNvSpPr/>
          <p:nvPr/>
        </p:nvSpPr>
        <p:spPr>
          <a:xfrm flipV="1">
            <a:off x="7884369" y="1772738"/>
            <a:ext cx="930992" cy="2959252"/>
          </a:xfrm>
          <a:prstGeom prst="curvedLeftArrow">
            <a:avLst>
              <a:gd name="adj1" fmla="val 25000"/>
              <a:gd name="adj2" fmla="val 3103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3075" name="Picture 3" descr="C:\Users\fibichova\AppData\Local\Microsoft\Windows\Temporary Internet Files\Content.IE5\Y13B456T\MP90043098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089" y="2733922"/>
            <a:ext cx="889803" cy="13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87" y="1623071"/>
            <a:ext cx="139593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94597"/>
            <a:ext cx="1495592" cy="102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7" grpId="0" animBg="1"/>
      <p:bldP spid="28" grpId="0" animBg="1"/>
      <p:bldP spid="33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101.4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79512" y="107613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415592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100392" y="1137686"/>
            <a:ext cx="92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100392" y="415592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84677" y="1322352"/>
            <a:ext cx="81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Pozor 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1871440" y="1234374"/>
            <a:ext cx="1968102" cy="5452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lamavá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reklama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992188" y="113768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chemeClr val="accent3">
                    <a:lumMod val="50000"/>
                  </a:schemeClr>
                </a:solidFill>
              </a:rPr>
              <a:t>=</a:t>
            </a:r>
            <a:endParaRPr lang="cs-CZ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4571999" y="1234374"/>
            <a:ext cx="2007840" cy="9773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Výrobek je jiný na obalu než ve skutečnosti! 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(Má horší kvalitu - vypadá hůř.)</a:t>
            </a:r>
            <a:endParaRPr lang="cs-CZ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4586619" y="2283718"/>
            <a:ext cx="2014197" cy="11469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Říká o výrobku věci, které nejsou pravda!</a:t>
            </a:r>
          </a:p>
          <a:p>
            <a:pPr algn="ctr"/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(Např. uvádí vlastnosti, funkce, které ve skutečnosti nemá.)</a:t>
            </a:r>
            <a:endParaRPr lang="cs-CZ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4624364" y="3548856"/>
            <a:ext cx="1976452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Složení výrobku je jiné, než výrobce uvádí na obalu výrobku! </a:t>
            </a:r>
          </a:p>
          <a:p>
            <a:pPr algn="ctr"/>
            <a:r>
              <a:rPr lang="cs-CZ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potraviny</a:t>
            </a:r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7505723" y="2309037"/>
            <a:ext cx="1189338" cy="1206028"/>
          </a:xfrm>
          <a:prstGeom prst="roundRect">
            <a:avLst/>
          </a:prstGeom>
          <a:solidFill>
            <a:srgbClr val="F6F9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Koupili jste si někdy (nebo Vaši rodiče) takový výrobek?</a:t>
            </a:r>
            <a:endParaRPr lang="cs-CZ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hnutá šipka 28"/>
          <p:cNvSpPr/>
          <p:nvPr/>
        </p:nvSpPr>
        <p:spPr>
          <a:xfrm flipH="1" flipV="1">
            <a:off x="6597644" y="3515065"/>
            <a:ext cx="1329988" cy="676580"/>
          </a:xfrm>
          <a:prstGeom prst="bentArrow">
            <a:avLst>
              <a:gd name="adj1" fmla="val 25000"/>
              <a:gd name="adj2" fmla="val 2451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Ohnutá šipka 29"/>
          <p:cNvSpPr/>
          <p:nvPr/>
        </p:nvSpPr>
        <p:spPr>
          <a:xfrm flipH="1">
            <a:off x="6597644" y="1521535"/>
            <a:ext cx="1329988" cy="78750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Šipka nahoru 30"/>
          <p:cNvSpPr/>
          <p:nvPr/>
        </p:nvSpPr>
        <p:spPr>
          <a:xfrm rot="16200000">
            <a:off x="6862457" y="2473873"/>
            <a:ext cx="388937" cy="8763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" y="2318653"/>
            <a:ext cx="3797940" cy="153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AutoShape 4" descr="data:image/jpeg;base64,/9j/4AAQSkZJRgABAQAAAQABAAD/2wCEAAkGBhQSEBUUEhQWFRUVFxoaGRgYGB0YGBwcGBkcGBYbGRwYHSYfFxkkGh0YHy8gJCcpLCwsFx4xNTAqNSYrLCkBCQoKDgwOGg8PGiwlHyQsKSwvLSwsKSksLCkpKSwsLCwsLCwpLCwsLCwpLCwsLCwsLCwsLCwsLCwsLCwsLCwsLP/AABEIAMQBAQMBIgACEQEDEQH/xAAbAAACAgMBAAAAAAAAAAAAAAAEBQMGAAECB//EAEcQAAECBAQCBwUFBgMGBwAAAAECEQADITEEBRJBUWEGEyJxgZGhMrHB0fAUI0JS4QcVYnKS8TOCkxYkQ1NjokRUg7LC0uL/xAAaAQACAwEBAAAAAAAAAAAAAAADBAECBQAG/8QAMREAAQQBAwMDAwMDBQEAAAAAAQACAxEEEiExBRNBFSJRFDJhQnGRgaGxIzNS8PEk/9oADAMBAAIRAxEAPwC7ZjhzOxMmSSQkhSlM7liABQ8+6kD5/wBD0pqFKLtUmrv3QaiS+ZyD+WXM9wEHZ/iz7NPwn1Lw5E5zS0NSkjA4G151NyJQWEoWskkADmQaUjJ2Q4yWQAcQlRsNRc0qwCqxfcpwiJCPtE8hNAEPtfa5JjnFTBhnxuKBmKJAQECktJFG1MxPxgsme4Gm0hswmkbrzjGYnGyCAubPQ9tWoO12e8Qp6R4wf+IWfF/eIuOISnGKM7FInkgESZKELAY/xMxJpWA876KypMqWka/tc2iJSV6gCfzOH0gXPfBYs+Mj/UZ/ZClwX3/puVeT0wxg/wCM/elPyiQdOcZ+dB/yCH2J6CoSZUnUuZiFsVpQUhCE/iUSUkgbDiYRdIskkYfEpky5s2ZVpmmWFlJI7KUhLalE7bCDfV4h/T/ZD+jyhw5dJ/aDihcSz/lPwMSp/aNiBeXLP9Q+MGz/ANnqJcnrp2K6lLWmSwFdzBd+QhHlWSpnqW07RJT7MxUpfa4slLsOZMd38E/pXfT5g8pmP2lTd5KP6lRMn9ph3keUz5pheOg6jh14hU5MqUl2M1CkFQH4gASQDsCHMBS+iGI+yfapnVypbP8AeKKVEbFm32F44HAd4XaMweVYk/tKRvIX/WPlBuX9O5c1YSJcwHjQj3x591CerSpK3Uq6NJBT8DtFlyfLupS6ncs5G1HCfrjCnU24uLDqaPceE90tmRlTaXfaOVcBnyDsvy/WOv33K4keEVeeVhykqWNKWQOsQXaplKQ4Uom+oX5RIvFrStby5ik9Ypk8AiQCQKMp1HucUjJZjSPYHBw3C1JJYGPLXMOxVm/fEr8/oflHScylmyx6xTpeZK11Q6dCPZsFLWKqUoUYU+UTzFdl/ZcLZ2WAQSkKDe2l6+cAmZPDRdVI8DMackNu1bBjEfnT5xgxSfzp8xFFxebFBnKKUdWFLTKLfjQAQFMauDvumGM1agoBKNQ1FwBqUBpqUoCgVV4WEHdDO1wG26A0Y7muNkVzsrYF8x5xt4pf2uWQ4U7I1nShRCQFFJJeoY3BfxiRM9LKVqZCVqS7khQQEupwKCtooWZLbtnCuGYrqqTlXAxkVCZi9CFq1kiW5UEKOxA0uaUcQR+8SC4WopBKSQSQ6djuCzUPGASSyRs1vYQERmHHI7RHICVZoyKunNJuyzem/pEsrN5pPtClbD5QEdQZ5BTB6PKPIVjeMeK4nP5jbE90Sfv9fBPr5Xi4z40M9JmHwn5McKlg3DwlTn690J9YkOfEXQPP9IsM2L5Qj0yceEfNwANnB9IXTeyWND3wywON6xLgNVoEzrLpczSVoSoijqANIaaQ4WEi9jo3FruUP1w4iMgX9xyP+TL/AKR8oyLUoVty+uOB/KhQ8yPlAub41KZ7lOsJI7Ls7EtHWUzf9+v+BXviv56SFlSXId3F7mGISHEtJo+Fz2FtOqx5TDMelCVTELXIWvq6pQJidDtcgiphZmHS1U+fLVPwyuplnUmWlaS69it2BA2EJf36lVCGNKio8njr7Qk2UPrwgMuPkxndtrVxvT5xeuj8FWJPTEGcqeqTOUoJaSg6AhDirssuSbnhAuW9IzL6yfMkzJmLmOxIHVoGyU1dvDlC4rSB7QHdEasYgcT4RRkWQ7hivLFgs5lTdXSvqpKhJRNOInH72etFnuQASSBYDaO8jzXL8KkmX13XKBedMkqUdRuW27h5wgmZiNk+Z+UCTcyVwT5PDseBku5ACy5cvAZw8n+iYZjKlT5hmTcwK1G2vDLZP8oBZPhDPE5ulcpEo43CdWgghHUzpaTpsFAGqeUVj95zOIHgI6Rj5pLCvLSD8IOemzNFkhLeoYzjTdX8KwZjmRxE2UqZjMAtEqokkzEIKhZSg3abYWgTpMJ+OWkrxWB0I9mWmeUpf8x1JqfdA2HkTFe2EAfyh/SC15WglilPkPjGRNktxnjcE/hbMHTxksvcD8ikLlnRtco6ldRMItoxMv0BasGSp4VUXBYjgeB+t4GXkUu+hHigHzgiThUpSQhIQHfsgAP4Rm5+T9V7yd1rYGH9INLSKUi06T2t6lvWI5eMQozUspAk1Lqd01sw5D+oR3pe5ehqYW43K1LWSmYlAmJSFgu9GewqOyDeCdL7Ly5s5rbY2luqmdga6AXvvsjMHm6Z2opM1GhIUrUp+zuQxv8AOIjm8tWgnrR1pZLhJsoJr2rO4pwMQZlgVLWTKUhCVIEsgljpSoadq9lKPIxvFZUJk6QElPVIASXUElgsvR3qK03UY3DD09+5dsfzxSxe91Jn6dxtxzaYZhNElIM5Sqq0tod93Yt5841jloluqaoBOpgSjU6iK6Rcc+UKczy0rCNADhRcKmmzBmE1Z51ET4uRMmYjrFaAiWewlREx6u5EtV3qX5CrQGLGxnNY/ucXe6NJlZQe+Ptbmq2RUlMuaApICw3V2ZIAOttDBr9zCNy1SpiFLT1a3Kklkke2ylA2vQwLlqJkues6XlzXJ0hglVSnsqLirjuVHGRIVKlKRMlzgSp+zL1AjSBVi/GCTwOLHOikvit0OCca2slirnVsjcVNlknrVSQpSbFRBYkHjR2HlEspaVhSklChqUpWlertKHfSiXbkYVTJCxixMCZyUhAAUJRUfYAbSUneG/XFUuqlFiQSuX1Zs4YaQDR6jjAM3H04wLnkkgXuj4WTqyiGsAAvelhl/wASXsRrSD4h3EaVgz2aPvStPC8JsNIPX4hRloUNTPMSfzFtLJPCsD4vBzZcpWhZ0qU60SwQkDYh6kVazWeBej45IaJKJpGHWckAv7dts7qwDDm9R3V82jSK0Ac93uhXmSZCZRVKVKFB1egjrHo3snW7X1fKOJeInLmy0YglAKCQNWjWpi2sgjtWce54oOiteNTXVV3fO3wrnrbmENc0EmuDtv8AKdKQzghq2PxjRu7NbwEL1zVSsTJQgk61AKluVAhwxZRJSWfyeJcnnzJspSlFUwiaQLqYaR5CsLzdILIe802Pit0eHq7Xz9hzaPzeysvR9R0qB408oNx47HjC3IHClA0cW3oedoa4xPYMGxf9oLN6k2sgpXG4zTGQwkFJKxpRiyR+QjzMDzV6iLuN7RGuY08uWoO/eBZ2YJBoSfDd4zMou7hAXocPttjBPK5xWUS1e0liWcih9KRCnIgPZXQgsCH2a7xHiM+SkOUrV4coAV0ya8pZ5gcucHgzMxgprtvyg5GNhPNuAv8ACZYnIlqLa00PA8BAyshmD/iIPn60iIdNybSJh/tyEdDpgv8ADhld5/WHPVc0bbLNdgYF3uphkKiW1g9wMSf7PJ3UT3AD5wOOlM3/AMuvzT84Jk9IJirypg8Q0Cd1PNP6qUjFwG8MtSSsnl8CTzMEiUAzABtgGjmViyboUO8iJlTYzpsieQ+9xKbiyMeH7IwFCxYhr77x1oDXeOFTWrXuaNJxBeE+2UwerfAXZXcV8j6RGpXNTcGMS9arviKZiFDb0ju2qerOHAQ2IxyENqceB+mgedn0kB9RFOEHaibg+IpES5JNtNdqGLCNvlVPVpPhAJ6RyCLq8q+FYJTiULY9v+kh/SO1YP8AhSPAfKCGVspvGIe1nhQOqzeEKucasgng1/WB5ePW1JEweIpXh6wxCVcXjFcxFNuKUeqTJdPxi2J6pSi3Av7mEcyMapSg+GUAdyUhvKGQYxHpFmi4I+FQ9SlPwg1TVuGlpA3OuvgBBeBnA/4mlA2BU7n3AR31Y4NAuKwlWSkKB7vdvBo/edJRYMyR76UsvFFU4y0AkM76qDi7m3dxiUylg1TpY3CnI2J7PCFXRfIh9rKlzO2oEJCqpv6FhFtxuH0e0KPsKeHAwwWAGwply5ozp8IOVlpKSsKZQs7BR8bvyip5r0jEolJlkgE6gQ4JFHZQZ+MXfA4tKVslm+RffaLT1QKH0pNOAO3OGojr3s7JP6s1VCj+F4xg+mkoHsI0n+FKUPvsPfSIZ3SvDgj7pNb9gBvK8enHEupQMuVS33aeG9K7ecRYfEoUtKTKlEOHPVp3IpbgfWGRqG+o/wAqvfB5aP4Vf6GdKZeIxBQkMooJbkkD6blFzxkvVLUkvVJFCxtsRaDJuAlpS6JaEkG4SAfMCB5goe4xVjA0UEGeUyu1FVj9xSuM3/WX/wDaMhi0ZF0FLMTLfEKvQJ3hLNxEszdCUKmLt2T4tW8N5kx5szjT3RXZGD6qYrrUzCkuEmWa1NbctotBDFJM8SHgbBFyJJGRM0D9ypVoYscPNDkJ8TsImMlr4ef4cBTaOhiJSiHXjE6WIJc1AIpdjWNzcWgEhM3GnzAduYe8M/SwkgV/lKd+SrKjl4pBqJE489L2pE4xYYnqJzAkHsvUXFLQJhsaEpQNeLDNqAoLF9LfxNEkrFSxaZjB4can/urEvwoL4/uqDIkP/imVjE1+6mjf2bD6B8oJlZikAdiaAQ4Om4gCdiwDMKZmJOpIAd6mrvxASzeMTjMtOkIm4kpFC4agDBvFh3RHp8FCv8qPqX/9CbSZqVuA4ULghjyeOiTC3LJJM1UztaSLquSd/OJ5s0FRLkf3jFy4WRzFrDYTzSXRB7hRUikngY40HgY4KnHtFuURauZpzMK6VRThR3Hr8olYkWHnAhAO9zz+uMSPp/FfakcWrlPo/M0aMsAOloHViSBRvrekcLnKNH4GkD0FciFTa2+to5mqAJr4UeO8rkghaluSkWJfixHO28QY3EEK5NuPqkcY6RdFMtdJmUqSB3NGlLa28DLnak6qNxsO9o5lo5vWjekQGIe4U5W/KBcZnCJYqXPAF/7QJneaGWTKQe1+JTvpLeyOY47GK6F6S5qTx53j0OF0buN1y7fhWa1OJ3SpZpKRvckk+Qhr9smiQFqCesNgWAD13PCFWFwBmpSUoWxGztRx5UeDc9wi9KQEkgUFKPa+12h2TDga9rGD9ynYQGAuTOi0BSWSrkQW8QfWHas5IlpWpiD2SksXIvHmOLkzJDKLpO3fuPDhDkYhWIwbdYJTqSVKdmAOlZpZ3pCmXhdsgx7gphrxIKcneKziT17SiSUsSn8tbd0XVWfyZbIWpiwLMTQhxYcDHjuLzCRImJTI7YQ4CjR3FS441pB+I6Q4jEaVIw6nCUpNFEdkNSBx4E43aP5WdK0X7V6MvOsK5OpNR+RRtbwjJea4QEVRxpLV4N5R5lJzbEJUBMlECn8J/wC6HZJ/Ekg0oafXfAchmRj/AHBBIKvyukchQZKy5oOyRXyjsxQJCwFpNRUHyL8Yv4ikEhfdqED1UZBfVGMhmlCqs+U01R4sY7QpLF0klqco6nDtGO0BKiliSTdxT0qzR52WQvfvyvSljWCgjsNg+yA3e6Ar11iOzhy9Egt/0xfZ+3EP2dD0Sm/GZv3pjfUo3CW71t3u0H7h4ShaCVIvDNXTQf8ATDc/xxEMRLfYf+n5fjiPTLAsg+K/lHTS2ujzX8oqZHeCrBjfIWxiEOaD/T5fzx19oRan+n/+45Bl/wAFtyvfwiOeUfhA7xq8mMV7jwOVPbYTwuJ2JdPspDcAfnC8Sgdm9YJxCqMLnlwgMrLbxMRLtykcwjUGjwphKD0eOFAHyjlC+Itz4XjiYs10tXf0HdBEit6GD6r/AF4RGq1PUv5ARKJPmA9IhCms7c6c6RYFctCaWt6R11QNd/L6ERlVfjx74mSGfu7qxBXI3KpQGscUfEQgzPMpZxEuUtQShbalvYH3VYPtDaUop7T1+HCBsx6Oy8SAsApUzO4DcHBizCLty0Ment0+URjMKJakSU6ihaXBoRS4CgGNK+MLsxP2X/DJMxQodkCtR/EfSGPRaUpMpUiavXpUooLWAanfeF+eSFFkgalqU1LkksAI0cBkbprKvPBQ1JJlmVrxE1MuWHUbnluTHpWS/s7kSgCtPWL4qqPAWg7ob0VGFlOpjNWxWfckchFnAaNbJyyTpYdln2l6MtCUkBkjYAQH+7NEoIBBNXJHEuaQ7VCLpJnaMPJVMWWSnbck2A5n5naEW6nu25XajwqL09w0hABnAFVSlKDpL722fePPZmIdgSyBQAcLtz8Ylz3OV4iaZsw1NhsBsByHzO8KiXNXPIR6bHg7bd+VJeUwl5qEf4SUg/mUNSvB6DyjmZnM5XtTFnvUW+US5ZlS19op0y01UoijeNzAc/GaieD0fht6QxsSuWji1Hc+cXDo1n4VKMrFdqWhJKVfjRzSdxQukxR5g3EM8mmBQWglipJHe/DmHPnA5oWys0kIEzy1thW6cVS5pQpuIVsQbGsekYdToSeIHujyPIMIUYYBcwKmdYtkAkqSlhVTixIcMTePVcqJMiW99IfwpHje32pS1EFFthHtGRjxkGVdlUJiXmEOwe/zgrCYcOS6mdgpJA95hRjsf1azQ1Vtw3gFWYzFElBoLu3fQeDR53QS7V4W/kZDWO0K39SRUqmMw/El/wD3RkyXxVMIa2tB9NUVL94L2ILXYP3X3jibmhAqpr0HdQ8hF9NpT6lqtRwIqGN76kW873jRwiAAXNt1o+cVSTmClJqtue9fCIzmtWC1UqaD074jR4pW+qH5VoBl8F+Y4V24x11surBfJyPWkeQHpViyslMxTORagrTa4i44bMlgAKUVKSHUWpBH4j2i9kx3Wlti1ZJ8wFiCKcIhSqtnhSMf2qM1Kg+7lBkrEDSWNRxFbj0fflFG7CljyO1uLlOqtCB3fLnGIllmAADtUt4twpxgFGLIoAX77fVfSCBOcOC4I/tBCChqeYFJABLUrY8/c0aQsF6A90R9bqvtyrwiWUgF6lm3LDwjlyjxE1KbqSHs8dGcBs78vGF2IWgzNEwMghkzNwaVP5gDfkTAEzHKw6jLWHSDSz8mO6TfxjY9MLog9hsq1J/qr38IKysvOSkvpUpiG57xX0Z/LS5BFRbSX2gZXSJSim4CSD36a/XfAYOnTSO3FBSw0bV+n5UlKhoIS1+JifozlKetK1HUpJYPtxPfAK8xSrtJNFAEPwMS5PmfVYhP5VFjCcT9EukLama4xEq9ANHLxuOSY01hKLEzmBegAcnlHh/TfpOcVOLH7mWSED8xtq8fdF0/aP0hNMJJPbmPrbZPM7Ox8Hjy3qhNXpSWloufee8xt4EFDuOUgJeZSlDUzCN4PECWoFgWgnMcYG0I9lMLFKjZG/Kjgp1m3SuZOldWGSjgAzwkSI5vEsmSVFgHMcABwuJJ5WAxyLwxxGVKlpdQqbJ3J+UAykveODhdBQfym3RvFLOIA1EkpUKnlUR7PkSvuRsxMeJ5BL+/8D6sPjHs3RpRMmtK/CPK9Td/9Qr4RWN9hpOWjI3GQqgrzHOpwEwPXUSGrUPW1qQBKkqTYaQpzfm1++C86llak6R+YEXd2FOcALwy0gAggkbmgD0cCxjDjNtC0+oipyppk5WoJATS4TUtsXPP3RpkaO0wPrT490RyMOrcsDR6+kELwlKkarVs/hXnFiQFnoSeKMEk1cqrZnr8I7l4hTHgLADhUcyYZYPJ5jFRATLuVr7Afk9VeAiTE55h8I/VqClfmIdv5E8eZg0cb5DQCMyIu3VLyjKJ8qa05KkIX2mUGd7FoumHy9E1KtSyjSNgC5NjWIJmcfaQFOp+fD+8dy54Frm/AiNTtOdsVtQ4pdGCOCgxl87S5XJA4magFuYJ9IOwEhSgVapRSm5TMSW72NvBo8/myF61O7BRvxeJC4LvWvKGm9FDxZcsd+gEilcMwzZMs1UkhTeyQoV3BHhGS89l/iVQVoz0qKRRdBJFS3CCVYS1TTnfzgkXSIyDaEQFb5PSCSVBtTAk1LXiM9MQFABFbXbltU8YrksjeDMrwGuYVsWQnUGLkqDAAPTd/CDS9Mx2NsKW7p3PnmctTAdkOBW3DterRJj5OuQdf+JKLd6TtzY++JOjuA7SaENUvZ1VQAxvpryeDs/wf3kzQzOA1h2Q6vhDUGmMBjVYhVZeBZIVUX24d1ha/GDsly9IRMnzyEyZTllFusWzpQNzVnArG14MrWEVAJHNwTencYsnSnov18mVKkqSkSgWBBYlQu6bUBPiYpm5XabpvlXjic47JHmOfrm4NJShYmrB7QUwTwYBNQQ7B6UgHoplU1WMla8QozDMA0VLhtSlVoUad6NG8aJksGQVOlGkXo6RQh4N6J9Jxg5iphlJWSnTqsoJd2B/K8LHp4dGHR8rnZBshy9tTQAQl6VdI0YPDqmKNWZI3KiKD490U3G/tgVoPVYftbFanA4UABMUPNukE6etM2cvWtzpQ1En+Xy74tB095Nv2CVW81zRTKKi86dVX8KTZI4PTwDbwmXOITpBpvzgqdhSgapntq9IXTlRvMAaKChxNqNa4b5H0VXiiRLmStQ/CV1Pc0V+ZOryiRMyoZ3v48oCZrsNVqU8/DGWtSFhlJJBHAgsRG5U4pLgtG+r1IUt1KWC6jcBJYAk7kqP08QJBNhBg8VuqEJrgphWoqUXaxPj8IDkijwbLy5Ylgq7IOxLFT8BvEGIWlCeropeol0lwxAID8RvwaByTNZuUvF7nu3U2VySqclI3Ifuj2Pour7q/n3kbR510dwiJYc1UQ/dw74vXRDEkhSSG0vTlQg+seLyJ+7kalpMHtI/CtUZHLxkGS1rzPOWTNRuxUzAl6g/GBvsqlDUy3fZJe92PG3hFhTNWV6ZV1BdQHLUfYt398Az8SGIJOo0cHgOfOMOJvtBC1OpG5ilowx0hQChq2JqdgSKAcYcSeow4C50xKySkDT2kp1ONSy9UghzFcxuJUs9XLFvarV/lCrMpqikJSkgJDqADMB9CsbmL0vUzuSfwkQQCuc86ST8Qe2tw7DTQMCRSAZGWrWQA6lGwZyTbvjXWBm3ibDpXQhRHPePQ48TYtmi1z5CeSm+QyCAUlgUn69YfS8ETuISZIAmYnUToftHl849JlpwZRbSdiHf3xmZepkhNLbxOoNbGGlJ1dElT8OsIlSdS7TVDtPu5KvcITyv2QzVFl4qSk8AFKPwi6ZZh1eyZydAeiaE+JtEeKxkwq0ISw4Jq/eRcwJuVP8Aa3hZ2R2tZdfK85zboOcPOCCtK6UISW994zCdHNSqFy9tIZuDWAdq84us7JVzJjLJSQWYp+RME4PKBIU5KVGnJq09Y2GSgMsndY7sg6iANlX8H+z1alt927O704mqRfziz5Z0J0LPZBSsAKFmFXIHAv8ARhnJnLS2kAOLU8a2FYMk4g6tRUTXhTu5wlJK8ogkSj/ZlUkqKU9hBUUi5U9XD1p8Ir2aywnTrSr2XfhqJNTd49CUylpJJDAsOIYmOzlSVObnanpABO5vKYY8eVSMuy1CU9YUhNKA3bnyPDcwXMXpBUvsgAsOA3JPGHuZYQS3IFTV2c8gI876R45ZcKDDgoHw84UZiS5kluNBNOzo4QABuUnzaeJsxShuflC/Q0N8dl3UyUFXtTA7coUhJUWH1xj1ULQ1ga3gJJ1uNlRI1uQgdo2a/wCkaQpGHcqZc7zSn5nnE07HdWCmUaGhU1T8hCKYknnF78LgtYrGlZJNTAUwxOVGwEN8myBE2WZsyZpQDUD2i5o3AEaqXpFJJa9oXEhu5SNOF6zSlKSVEtS5JYD1hn0dyJK8QqVPCgUhTpFCClySSaUIZv4uUWjAY2Th5K5UqQVJnpVqWoh0kOzC+kAgXDkRX9KZWKK5agUpSVhyQwIaruVGtty0Klt7uFKokDvtKIzLGo6haJUtMtFAoiqikEkAuXfVXwEVxOMU46sWLh6+LWEGTMV1w0pSAHd3ru/K30IIwOGswFfr9PGEczNDPbGVMTSG05CLwcxfamLJJ4msH4KUEBmZ2DkPavhcQWZIADuDuzeHftWJAAEsTzJNaOwbxjEdM9/JRA0DhSJRTdyWt9HaLd0HxBCylRdyz/5TT09IqskijF2tu/Pzhz0XU2IQTTtJbblTzikYDnUVJcWiwvTYyOH7oyHdIQNZVDM0oNCxLihrV+fB4Axk8gOFVAvRwSOIibMcOTMSnftNVtyl+4B4T46VoSyauS5qxcUNNixYRn4EQe5rStTPNzuKLyzCEoLJ1cwrSrm394RYzCLGpKgUjmdrnv2tFh6OT3dIHbYEbP4RFnKpbqCjXdxvX+8exq9gkL3VbMrS4SzED02rziaXhWTWOQAXAJLVDivP5+ESSp7F4egbTUllOdYA4RWHDNxixZHgFzKBRQ+9x5bQry9AIPe9O6LDhUOkO9KB3AtyvA5w1wopATODvamWEwaUjtTHPOoHlBKp6Uq9ksLVuxta0CYGUQCAkvzLiCk4QP2q0elmfnGc5gFhX7jiQSu8/wA9ly8KZsvszDtu5LV8fdHmqc/XUr+8JLnUeN6jeHvTMaNZFUKZn4/pFUw+AUuZoSx5izXeMZxO4d4W81jNi3yrf0P6QLVO0fhUFFXLhF7khKhRVduW/wA4qvR3JkSA6amjqPEfCLBJxS9RcBq/RhmBpLLSWWWseAi0r03VqLu5+DQ3weKoHLDgW5RXpWtS2DAAPtBMqSsEh3p4/wBvlF5IxSXZIU+xMwEbWjzfpItKZh61WpKe1oAqeCaBgOJeLmpKiC12ZiefExTukuH60pCVI1Fw5DG9a8H+MFxG+6lYyhrg5yp2cZqqdMK102AFgBYCFIKlFhD6dlyUqIoocX8riB5GHQHJ232fhG3QDaCNHMJOErVJYVgROHUtYSjtElgOf0IY4+fWjU5Q76M9HNUuZOWTpSnVMb2tDOJaf45gFTsnvgcjg1tlGBR/RrI5MpImzwDJJLKNlqT+Mv8A8FBsPxlzYRWDL6udNBUlSJrqCgAAou7pYMAK8AzQ3zPpF9qlJUUpShOpOgMyUhtIZxRrWtFQnY5aitEr2VDQTvpcKbxYU5Qq5whb3H8pfX3XFlbIjG5+lKNMsuC7gir0Lv6U4QplYZS1apnlx4QdhMnOvtCgDvt7Lj5eEHScCogkmgrau5q1Wo3jGHk57pNr2TDIwwe1AokFJVzbg3N4MRKKEguQQKHgpxR+7hBMjKyoupql28iIIGV1ooUu/AOHA8vSMx0gV0EZ9AVXq71NO+JJKtSiCO0b+RbzgqblyqKTUJO4Ll67b90T/YeyGLHnUncUfg3kIprC4pfOLfiIb4W7toPyLFtPSSoqIUkB34ufHvjhWWhaiCrSbOb8n8ILwmTJlqcdqzkVrTlFmyNBCg8L17q+UZEH2o8R5RqH+61B0qhZnJHXKBbeu9a34PtCTHYEqkEIBUpLKcNRKXvV+MNOkeICMRWrOQncvRvKvhClWYTJYVMQhASUEaSDQNVxu7esLYTu3ME/lHVJahy3FaFJUhgHvz3B4Utyi6YjAy8bIVMkhHWJDLSUgnmUuHtFKwGBKJMucoFSJtFBmA4EVu7sW25wdKzVciaFSySkkMrgeCm35Wj1tF4BbyEo7fhK52CKVEW0mjUNa+HGIuqMwHaY4pYKcbcFct/SPVZWFwuOQFTGlzGqQdIMUXpL0UmyFuU6kbEWYWrx8YJFkAnSdiqaQ4bozDSinSC1hqalvaFdu6Det00YCpYatz3+MVjCZmuUQJoC0ioZ3A2IUXfuMWHA5rKml6+yKKAcludOf94I75WVJA9ptFDMAogElJFn52tBUrMAj2tRIqH8r3iCdh9R1eySAOy3g9I0rBsRUuagXduQoDe8BIaUuS5I/wBpmPUJMpQYpKiCW3uAed6CE3QrE6krUaAMPeTDX9pGXqODQtRL6wybncOYQ5EsysI7XOrvH9njCy2+6gvSdOJMdnwvUssxITLBmggEMCD7/wBYLlISPx6w1Bd2im4LpESlTl0lOkd6gw8IsfRoCYggk0a3j6UgOLM5rixyJn4bdPcbymCUk1bTXa7cmFYlGIVbtADwvxO0DzsYSCElwkvRz3s1GhZmGYJ4gAni3fqFz8Y12sLl58mtgjcXjjoUkrdVQW4DhycQnRi0hJUoUNC3lV9mMDYnNUvR1FvaIpxNP0hLjs4KufBqDl4w3HFQpXbA95tyjzrMUFR6oEA7mh8gYUzsaqgjc+aVEkxLlmWmeoIQxmEskEskCrqUrYCGwA1tlPsaGighMZLMtgarNSm5D2BbertFnynUMOsYpXVSij7rtEHrVAqCqXX2QH2oN4UZBICcWuXNTqW6kkKSSxTVwbpVqA2s9o6zLGAhZmWSXTcsQS1rW+ngcnvFeAhvm0uDfJSHGzFSdctButgQXLAcByPrHODwrdmymJ4XFH+tzEOCWVzCoj3sBzh2mVpAJsaagR7LuD6tw848vm5Be6vCcAoIgOl2dzc+5n9eUEzZhq9G47/lc7CAVStRUVMwABu3mbFqwaiWns6iruo5SA4sLinnGS5cVrBT0ljVgovuK1Abi9YIwklyVILoFO1uO61/jAsuWkK1AnSDYHdu6rGrtttEiZ1VAm9WdgCeG53rzPCKEXwq2j1Y3SotRmYBgCQCT3GsdE9hR1BhU9o7+y1HsTCObiFqcoFEm5alBX6e8TMrq66hq2v6ClDueMV7asjJag4dkkgEWLBmUT9cIlw8paFOVPw4P7iPnAow5sNwC30Kl3ESBRI0uKAJUA1N3D1Bb4R1VwqFWv8Ae03+D+qMhEx4zfT5RkX1FQpulywJygqzAuLgvtvvCGROcqrqcMRZwbs9risNunI/3y7DqyTwIrQ14t5CK1hZwQsFS6FgTcsAHA4VesGLaNhNSe51p9gc1CpPVlZCEpKFMlyAP0asB55lCsHMKpawtOmWTqavWOw0/iFFHlSEs6aULUtAOkvqD1INPA3bxibMJ4my5UwKKiGSVqUSQAAEU2YA+MepwcjutFcjlJ0WE35T7CYtK5RFUKNtTlJ/lN/D1iXC9KMVJOg1SbpWNSSG+rQbOlSVIQhSj2UhluSanUSLhyffG5GSTJw7IUkAO6gCFJcsSl6w8SyvcEsJPdQUv7+wc5LLlGUTuiqT/lO1LQHOyeQQCmYl3pcKbg1oWZzlkuS1QokXlks/NCw48C0JUzWNFGlncHjtEsiFW0pjVfCtww65baZimpUmhbveJMJmE4CgSrwIPENFYlT1qNCe5/p4MmCakHUlY7wQPDaLdvwVQtaeQm+aZxMmywhaUafrj3wgx6CpOhAAAHpEnWKVdz+kCY2WsXCuTvzgRxY3Os8o8chYNLeFrLlmVQkEXYbM9X+rxY8p6WGSlWhKSSLFz7u/eKfWOwHtEnCiLtVIpyHluknZOpHSCY69Sj2i5ALJu5oNo5+1F4VYZHaateFT4CLnl3QrETEAow6gCPamq0+ITT1eCPLI+UtQHCrq5zxCUkwViZHVrUgkFixKS48CLxZcqkSRhyVJ1DUopJAStrJJuCbxLnhosKhfQtVQ5VMKdWks+nxJb3xZMuybDpwk2XMKftNQwUCoKFUAcGcVD3L2EbxGMEwsl0sXoWuoEkfVHMLMVhpSDNWgjUSwZQUzgOSeLuduUUeC/YmkEZHwEDNyqZKxKZh1qcuC4KlqIdT1s7u+3fCPNcwM9elLaAXtVRNS53iXMM5WVaUKI7JS71ZVwODwFgZCtQ0/X6RlZ+XQ7bSmo2XT3DdEyMBqXpCjuGFK8DxrDGRICQLpUkVLbM+x5PHcnDATUrsLkAVFAO+9fCO8SpyrSXO4cB9gz7s0ecc+yj3a0JSlFtRDAklr0Yhtz84kw+ECVFYWl2JYvUUDpJszh+6JkKa7liySzgFi5PJ6QWvJh1g0MWcuKkAivZe/yFKwPV4UAFR5lIASCHFRRNmIqaVJBc84FVISbq4G1gqxe9WtBczCrWqiKJDBwwPmK0Nxwgj9xqVQ00AMRvxBo7XgetreSijHkdw0pd1DagG0MdR8nAG9I5mYhyC5bS5e92SeV/H3P04ADYMkgjcNXbvP1SIVZIgkG6gdntesC+oZ5TDenTu8JZKwiisTNHZapAajOCxPf5mC5kpQIKA6XqTV3vypDaXICQzW5muw8hEsrDKUNKEk9wNPhATkWdgnmdIIFvchfsyuA8/1jIZ/ZpvPy/SMiO6/4V/S4v8AmknT0ffkNq+6BA7ib8Q0VqThAo8NRF3IYXFBwj0+fl0uZjU9YgK+7IrUX4b8YYzcvlpmSxLQgA6/wJ3l78WL0jUdyaWWYXGj8hePSsATwCUvzJ3AoKm1ecQnKZqKypayVXASSD3hm4+UeyonIGITqKQlKV0ZIFTL4cgWgk46WFD7xDJBpuOyobc/fBI5DGdQcoMB8heZ4XCz5srWuUtJQO06CmwdzQABiIaZbn82TOUdJXKWlLFS6JOnYtRPJgefG4ZljETZcxKSSVS1oDJU7qSAADb+0edYfopiUAjQtQZtxQVrsS3dG1H1ON40SpT09wcXRreOzV1Il4oBYCXSU/h1nUQ+5hhlmQSChSiElKkMDcg6qrqeyW7I2cQJ+4zPSlOlRKRTZTbjwvDDCdGpkuXoUFMdiRRm9kbbPDR6hjltByqenTt3HPwh8HkGGSoqXqWAkEJdlKIDq0lNrgebmGE/JZU5BRhpE+WvSFfeTOyQQ9qubDk4gdGASKaiBR274Ml4qYicZiFqIYUVUBqhm9kPWkKydTgu2vRoun5R+5qAyfIZaMRMl4krSZaOsdBAdIDm7F+ESdJ8pkGUhciapTgn7yYDQCwF9Re3KN5rhET1rmTT2tKQGoObNU047kwFg8mlJWFKNBVlWMU9XgvUX7podJyK4UeJ6EIT1RTMOlWnW47QJ2YWItWFyOjqdBZausL6UWftMCX5P4kRa8TiErY+lrcW+MQdWg3S4o+/dEevwgclSOkZJ3Ki6P5fJwOKSZk9Cpmh2FNJLApc0JL07nix9IM6mTigYeaUJAWStNXp7Ib2ifeYr2KwyFq1mWmjB2+G8Epu6EnyYc4Tf1iFzw+iSj+jSV9wVLxEgpJdJBBYuN4b4GaEydOorqHOk6EBTuK8D3VtDhY1ntMDzI2teOFzxp0FSNP5QQ3eybmGT15rh9hXHo21F4VdnZgEvoSaWUHBtcbgv8RCXFpmTVPLllAJA3qWZ3NXNSTzi9IQjTRHas4ST6tEstFS4NqUAHqfhC03WJ5dmMIXR9Lx4vueFSMJ0ZWUk6WIs/OG+H6LlIOrSHFHseZvbjziwANep74464JIJYtZyaRlO+of4R+xiDl1oSTlSQxdyx2ptetAB8Y6l5XLSVEgCjer+FYkGKA/s/vjn7W5oPUD3QMYszvKvrw4/wBK2jL0UIRQced7Qbh5If2dI422rXiYCViZhFETD3JVGSpM5VpCz/MW98W9PkPLlHqEDftYj/ZHmBX1rHFDz7v02jJWV4lV0y095J90EJyOebzgn+VPzi46aPLlB6vX2tQypRtU+DCJDLIYhk0sSIJR0XJ9qdMPpBEvovLFyo95gw6fEOUu7q8p4pAYbCFZZJSo3u8MpGUTRaYEA7AE/GDMFlaJRdAqfGDhBm4sbeAlZOoTv8pZ+4pn/PP9P6xkOXjIv2GfCF9ZN8pPNlBWKQDYpPoR84JlZbLE5SdII2erdlRo/MCMjITIGo/utIk9sfsjMJhEaiNCaBX4RsUN7zEeYyBpVswTb+ZEZGQYgaUrG4l/KIw6R95T8fyiBIdBcmrPzdAeMjIG7ZiIPu/qqrlE89aQCzIWQRegJiz4jDgsTVy1STe/uHlGRkJ4m7P6rSzNpB+yAxOHSlJZKR2jtwdhA07FOgp0pADWDGMjItIBpKpGTqH7pSjCjSDXf0Mc4qZoQpgCyjfv5RkZCbWilqyOKTTc1U9AkV4fMwVIxClfiZ+AT8RG4yG4mN+ErO91cqcSiza1+be5o4OXIV7WpXeon3mNRkaETG/Cx5pH0d0TIy+WkUSB4CB8fjjLB0hPiPkYyMhoNHws4vcfKSHpJOJbsjuHzhploXNbVMWH4aR/8YyMi/hQSU/k9HUEOpcw96vkBBCMgkj8L96ifjGoyKKtlEScoki0tPk/vgpMoCwA8IyMiaVLK7CY3pjIyOUeVsJjYEZGRyldAR00ZGRKhZHaRGRkQuUrRkZGRyhf/9k="/>
          <p:cNvSpPr>
            <a:spLocks noChangeAspect="1" noChangeArrowheads="1"/>
          </p:cNvSpPr>
          <p:nvPr/>
        </p:nvSpPr>
        <p:spPr bwMode="auto">
          <a:xfrm>
            <a:off x="63500" y="-898525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101.5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67944" y="540967"/>
            <a:ext cx="226825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Vymýšlejte  nápaditá reklamní hesla (slogany).</a:t>
            </a:r>
          </a:p>
          <a:p>
            <a:pPr algn="ctr"/>
            <a:r>
              <a:rPr lang="cs-CZ" sz="1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Například:</a:t>
            </a:r>
          </a:p>
          <a:p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ČT1   „Vítejte na jedničce!“</a:t>
            </a:r>
          </a:p>
          <a:p>
            <a:r>
              <a:rPr lang="cs-CZ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Gillette</a:t>
            </a: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„To nejlepší pro muže!“</a:t>
            </a:r>
          </a:p>
          <a:p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Milka  „Nejjemnější potěšení!“</a:t>
            </a:r>
          </a:p>
          <a:p>
            <a:endParaRPr lang="cs-CZ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7762507" y="1746517"/>
            <a:ext cx="1368152" cy="1153440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„Rychlejší než vítr!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97" y="2400343"/>
            <a:ext cx="676825" cy="79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22103" y="2571750"/>
            <a:ext cx="5078324" cy="180049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Zkuste vymýšlet podobné reklamy.</a:t>
            </a:r>
          </a:p>
          <a:p>
            <a:pPr>
              <a:lnSpc>
                <a:spcPct val="150000"/>
              </a:lnSpc>
            </a:pP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„Raketa od firmy Mars vynese Vaši hru na stupínky vítězů!!!“</a:t>
            </a:r>
          </a:p>
          <a:p>
            <a:pPr>
              <a:lnSpc>
                <a:spcPct val="150000"/>
              </a:lnSpc>
            </a:pP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„Bonbony  </a:t>
            </a:r>
            <a:r>
              <a:rPr lang="cs-CZ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Bonpary</a:t>
            </a: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cs-CZ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</a:t>
            </a:r>
            <a:endParaRPr lang="cs-CZ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8" descr="data:image/jpeg;base64,/9j/4AAQSkZJRgABAQAAAQABAAD/2wCEAAkGBhQSERUUExQVFRQWGRQaGBcXGBgaFRUYFxcVFxcXGBUXHCYeFxkjGhcYHy8gIycpLCwsFR4xNTAqNSYrLCkBCQoKDgwOGg8PGiwkHyQsLC8sLTUvKS00LCwvKiwsLSwvKSwsLCotKiwsKSwtLywwLCwsLCwsLCwsLCwsKSwsLP/AABEIANIA8AMBIgACEQEDEQH/xAAcAAABBQEBAQAAAAAAAAAAAAAAAwQFBgcCAQj/xABFEAABAgMEBgcFBgUDAwUAAAABAAIDBBEFEiExBkFRYXGREyIygaGx8AdCcsHRFFJigrLhIzOSovEkNFNDs8MVFnODk//EABsBAAEFAQEAAAAAAAAAAAAAAAABAwQFBgIH/8QAPBEAAQMCBAMGAgYJBQAAAAAAAQACAwQRBRIhMUFRYRMiMnGBkaGxFCMz0eHwBjRCUmJyksHCFUOCstL/2gAMAwEAAhEDEQA/ANxQhCEIQhCEIQhCEIQhCEIQhCEIQhCEIQhBQhCFy59FDzmmUnCNHzMEEar7SeQKEXU0vKqnTPtTkx2IjHcXABQ8z7S7/YiMHwkeZS2RdaQ+KAKkgDfh5qOmtIoDM313Nx8cll85pU55xcTxNVFR7ZJ1oQtRjadwhk1x7wEyf7S4Y/6RPB4+iyuNah2nw+aZxbUQhbBD9qMD3ocQcKH5hS0jpzJxcBGa07H1b4nBfPsa1N/rkmUS2Bt80WQvqtkUEVBBG0Yjmul8uWTp1MyrqwYrm7s2HiDge8LT9E/bhCiUZON6J2XStqYdfxNzbxFe5FkLVEJGXmmvaHMc1zXCoc0ggjaCMClQkQvUIQhCEIQhCEIQhCEIQhCEIQhCEIQhCEIQhCKriI7ApC0rQZAhuiPNGtHedgG0lUaZ04iRD1aQ240FA53eT9FIhppJvCNFBq6+KmsHnU8FT7atSJMvLoz3OxNGkno2jY1mQ5V3qODQMgBwAUrPSbaVby2/QqNbDJyHrvWnjjYwaCyxz53Sm5ddcEbgkIsjDdm0V2jA8wnrpNwzw5mn9K8+wOIqC1w3HDmkPZv7psU4O1jGcXA56/NRESxgOw8t3GtObSPmmUeDFZmcNpFW6/eaKt7wpt1QaOFDv18F7VRZKCJ/h0P54KfDic8fiOYfniqnMzz25tOORzaeBGB9ZKOi2i46z3ZclcY9nAklhDXHMEVhv+JmXeMVDztjQ/e/gO5wnb2u1cM9yqJqWSLcac1fU1dFOLA2PJV4xj6xXN4qelNGL+IvxPgbdb/+kSg5AqblNEKZiGzjWK/m6jRyK4jppZPC1dTV9PD43hU2BLueaMaXHcK+OpPpax3k0qK7G1e7+llad5C0CT0Xa7C4+LxxYPyNo0clKvs1sEfxIkGANhIBy1MbnwXbooYftpAOm59lD/1GSX9Xic7qdAoTQ2anZJw6OI4QyesyLQsI1kQxUtdvvDfXJXyX9p5H8yE0jWWuI86hViBPSsRxhwoj3xLrnA3KM6oqRjjkmz5GGTeLGk7wD4ZJ6KCGqbeEnQ63BCiyYjUUj7VTRqNALLQJL2qybzQl7TuaYg7zDqrdLTLYjQ5hDmnIjIrDotow2YFwH4RieTVqWgbqyg3OePGvzXFTRthZmDrm6k0WJPqZcjmZRa4VkQhCr1coQhCEIQhCELNNOfaa+XjugQLgDaXohF7ra2gZCmWNVSontJny6om2BtcqNr9KpP2m2IJadfR14RP4mIxF8uJB25ZqltdjkPXelQtX0f8AaxGbHhw5hzXw3uAc4tulgOF+8KAga8Fr4eCAQag6xkV8w2VKMjR4cN7uiY9wDnAVp3DEram+0SUgsbDYYjrjWtBLCKhoAGqpy2IShpOwurrVcPihoqSAN5oqDM6fOiA9G4U2tphzUHOW5GdjUv3VId3HsnwUxlE8jMdumqq34lE15jHi5Hu/PT3sp72j2yx8KGxj7xv1IG5pz5qgw5kqUbHEavvai0jrA7CDkVybJIxY0ub9x2f5HE1HA4cFbQEQRi2reY+5UU4FXMWyDI/kdj69fK3VIGN1RhjQ1Na1+ic9JVuHVwGoEcnfKicy9nQ3NB26seRC8bKNgmrf5esVqGHaK+7tG9dzTMygkXbz5dUzS0sudzGnK/8AdIHe5jXS/IcUzZFdUNcKE9lza3HHZji07j3EpV1lEkkVY/7w17nNycOOO9SUV7aUNKd1PW9MmWkGu6MmppVp+80Ycxkm3E3DH6g7Hj7/AN08y1nTU/de3xN4EcSAb6c2n00Uc6j6siNAeMSMaEanMJxp4hRceEYbqHLGh+XFTFpMLxebg9pvN4628CMEzikRYdRhXwI+hUhjnNd2bt+B5j7wmntY6MVEQs0mzh+67p0PD1CZhycSvaCYsftzGB4jNPJN3WHFSQbqI9tgVPlsFjobIsUiJFu3GNaSaPN1pccgKpra1rfZIUNzYbHxIpiUL6lrAygwaDiSSOSb26a2hI/DK/8Adcm+nB/gy3GZ/UxYuSrmmBa9xsXbbad7TTyC1lPQU8T43NbrlPXXu6/FRE7pdNRRR0Zwb91lGD+yhPNRK66B129dddrS9Q3a50rShNAhjKkDWfFDGMb4ArUu4lTOiX+4/wDrjfoKkrRh3nAXIr8Oy03YeZzO1ObNs2DLsDusYxZRznEBjL1L4YBnlSpTacMN5xc934WkhvftVvSAxxu7TS549PzyWbqyaqpaYAXAA3IB38/xTZr7mF6FB3MF+JwJ2rYtAf8AaD43/JZO1pY2rITWDae0tY0A/wBoPjf8kVLgYiBzHPr+dk5RwuZUBxts4aEE303tfnzKsqEIVSr9CF4SmMxagBLW4kZ7B6w5oQnr3gCpNAFE2lpXLwBV7z3NPnSnivRNEnEkpywNeKHHcUqS6+fvafpO2bmy6G03Q1ja1rWleSp0CPjit5009kkCZa6JLgQY2JwwhvOxzcmk/eHfVY+NG3se5kXqOYbrmkdYHPhliDrBSpbpsIpvNLdRB5fNKvESIcalS0KSYwUA79aUMQBCEpZMd8MdY3qbe1TZX5HDgrTZ0WHFbUZ41GylK/41cFSototbrARZ1vARRcOPgafOn01p6CZ8Lrt24j88U1VUsVazJKBm/ZdyPAHp8t1fY0s0EOYA14wB+8PunaOOS6bPAgOy45g6x3KMhT3SNDhgCOW0VTeHAeIxIDix7ak+61435YhXmQMc2Rvhdv67H71ks7pY308uj47lvpu3+4/FPJu0hDIdjdcQHbicGv8AkV1EmK4EVBBBG7Wko8kHMc1xwIOWaUgwg0AZ0AxOZpuGCdZEGOcLd0/Pj6KHPVCaKN5d9Y3S/MDwnzG3so+z4rrzoRNXMOG0sOXrelpyRc664ENcwgip1HBwNMe5PS7bh62Zrh0UcfW/6LpsP1fZuNx+beySWuJqfpEYsTvyJIs7TkeXVcvaAk2wajAU8l30p4et6TiRAO0acSpBIGpUFge45W38gkXSDTnSp2fVEORY0ggGo3nyXLrRb7tXHcF50kV2TQ3jiVHNVHfu6+Wv4Kybh1Va8lmD+IgfA6/BSczLQHxIMdzohfCawBjQALzHOcC5x1Y5BJutdjWgPbCcWlxaXtDi29nQaskwdJOd23k7hgPXclIUmxuTRxOPmqtmGtIIyaE37xvbfYDzPFWUmIRsLS+YkgWswWHq53lwaubUtQzMN7HElrRUYAAUOF0atiaxLIhQ21a3rAtxJJPaalZztP8A/jA/uTid7B4t/W1TIIGNaRlGl9hbiVEq6h2dvZucGusbFxO4HHRIwZdry4uxo9wxOGB2J0xoGQA4JGTyd8b/ADS6kU0bAwOtqfvUXEqiV0pjLjlFrC+g0HDZJTXYdwWn6Aj/AEg+N/mFmE32HcPotR0EH+jb8T/NQMS2P/H/ACVrgg0b5v8AkxWJCEKjWpTO05m4w40Jw4bSqXY1ltgueWRHuv0Lg43iXY1fXaa48ArFpFPNhB0R4q2EwvptNQAOZA71VrI0mbOse4M6ONCoS2t6rTWhDqAkYEEEYEb0qFO9KoaDpDNNmAHy9ILjdDmm89prRrngGgafDapCLG6t7aK+FUqyUdQdYXqVpTV503oSKbl56uapXtP0fvwjMwgOlhN6w/5IYxI+JtSR+YbFYJeMcjgRq9ak7itvM2+skt0i+bYukB1BMYtqvdrTzS6xvss5GgjBodVnwO6zfA0/KoZKul26LVdy8QhwIwIIO6oxSQCWGCBukKv9jW0wQ29SletUGuJzwOQGwKagTTH4h+Wog1VFsKJWHTY4juwPzVjso9buWnpyCxtlhsQj+te52pupkxRsJ4/QLgxj/j6pmyM99boAFaVJ2I+yE9t5O4YBAnLvs2k9dgufoLIvt5Q3oO8fhp7lKxJpozcPMpH7aXdhjjvOASsOVYMmjicT4pUpckz/ABOA8vvP3JO2oovBGXnm42H9Lf8A0mvQxHdp4bubnzXTLPYMTV3EpxVCUUse7tT11/BcuxWoIyxkMHJoDfiNfcr2DAc4lsNlSASQMGtG1x+WtcsfUA7QDzUto3FNI7CG0AL6jM3rw622gbQKHl+w34W+QVbQVks1VNE8WDLABWGJ0UUFJDKw5nP1J56DT0K7QhCu1nEynM3/AAN/WnE72fzM/W1N5oYv+Fn6wnE3kPjh/rCiR/t+Z+ZVtU7xfyt/6heSuTvjd5pdN5MYO+J3ySr4gbmQOKchIEQJTFaxz6p7Wi5uuJzsHu8wtT0GH+jZxf8AqKyWNNBwLWgk4asMwtZ0GP8Ao2cX/qKqa+RsgJabjT/JaLC4JIMjJRYnObHe3c4KwoQhU60KrOkEO857XCrXNLXDWWubQ036xvCq2j2j7ZUxSInSuiANaLpbdaCT1q+9WmWHVV1tmHR1do8lFwXAO5470qRNrQgFsPDUB30Wd29GjstDpYd4xHOa6ERXrA3QGDaARcI3HitSmYooaqPl5U0qxxb5VQhPHu/iGmGArrx2VUjLxOo4cCFGS8C7rqTiSnsLAIQsf9sdmn7TBiD3oZaeLXfRwVEZI7VqvtaFTL7f4v8A41nlxKlCbMlQNSaTGZTyZmQ3AZ+SjS5dALklTtgnqH4j5BWayO13fRVuyWUYN+PNWKxz1+76LSUujAFjsQOZzyE+s/sn4neacJrIxAGEkgC8/Pih9pMyFXHYP3SxTMZE3MeCaqqKeoq5OyYTr6e+ydITGLNRLpcGhoG3E8inrDgDuCdjnbISAD7KHU0ElOwPeQbm2hBsettPivUIQn1BCl9G4Lj0xoQ0tDQ4jAuBfWnAkKHbALKw3FpLDdJbWho0beKMbt0vfdqTdvENqcTln3lNjPQ2igPc3H9lnqWllp6uWpme0B3D5LW1U8dZSR0lKxzi22tttNU6QAmf2qI7sMoNrvpguYsI/wDVi0/CMPXJWrqsWu0G3PYfFVceEuvaR4B5Dvu9m3+JC6mAS6IG0JuMoKjU8HEr3oYjiC8sa0EG62pJoagFx37Am7Z6HDwY0necPNIRrVcdYaN31KrzXQRjvG55DUb81f8A+g1tS4GNmVgAAc+wOgAvbW2ye/ZnCtXhjSSd+NdaRL4Ldrzv/dRMWfGslx9ayvZRkaM67BhuedjWlx8MlXPqy77Nnub/AAOi0DMNij/WJ7niGANv5kan3UqbTOTQGha57P3VkYZOZL/1FUSxfZnNRGgxbsHLB2Lv6W5d5Wn2DZAloDYIcXBtcThWpqcBkmO3mkuJCnKmmoog36K0A8Tx9SdfipFCRjzbGCrnBo2k081Bz+m0BnZvRD+EYf1H912yJ7/CLqulqIovG4BS9oynSMI15jiqvDFDTfQjYVG2h7QIrsGBsMbe07mcPBQT9Meje0x3Ete66Xn3TSoLqe7hTdVSzRStYXOUBmKQyShjL68Vb4sJJwpm6boxG7UlJeeY9oJxNM6A+sEg+OCfXcO5Q7KzunjIoS3T4KLdNBRNv6Vw5aGXONTk1oOLnagO/XqXeRcF3JU72pWzem2saa9GwA7nPN7nS6qNEmnHWnE5EMWI+JEd1nuLjTaT5au5N3PaMhjtKNF1YppEcvZdtXAHavHrqXhuvA0JpsCVurguHmzSrFLuU7Yx6/cfkqzLzLdZA44easVivq8U2FaKBwKyVWwhpT18lDZiauJyG/cAu2Q4ubbjPw6+8oZFaXue4gAG62p2Znn8166021oxrnncMPXcoeWAEm+UcANz15qzL60gMDDIbDMXatH8IuQ0WG53uuXzBdDiAijmjEfNOr4a0VIAoM8NSZdC95LnAMBbd+lfWpJEQW5uMQ8/XNAnezvutta504723XT6CCcdlHe98xawZ7EtAIDr2sCOZTp9pNyaC87hhzK8vRnZAMG/E+u5NH2wRgxob63YJhM2kT2n13fsFElxFp0zF38osPfdWtN+jjmDMY2Rjm85z/SLN91KPhwx/MiF52A/L/C4NpsbhDYBvPqvioF8/sHP6BNo9oU7Tg3w/dQzUynwNDeu59yrP6FRMFppHS9PC3+lth81OTFquObqbhh4DEpg+fGqp8FX41uMHZq48h44pKXm4sZ1G9UayBl3pkxvld33FxTormU7CII2sHQKeiTp2get6RMSuuqk7K0daBV3M4kqbZJNAyCtosL0uTZZiq/SIl1jd3qqkFZfY1pI6DPiE5xMOYF0gnC+KljvNv5l7NWMx4wF120fMa1DaO2WYU7ABqHtjQssu22hG0KLUUz4N9ualUddHVDu78l9NgILUL1Q1PWQWzOPdMRSXE9d4FdQBIAA2UTIxk9t+HdmYwp77/E1Cj1sIgMjbch8l5rUF3auvvcrl4r6qo+2pUuYKHX4UKkl4QldGHaJY6h0ZuFXpC0JmXFGEOZ912Q3NIxaN2SkP/ekQDGCa7nCniE+dAB1JB8gCozqJhVpHiz2ixULP6bTBwZDDd5NfBVeajxYj78Uuc7fkBsAyCvjrLG5eCy/wqM/Ds3FTWY0Gjwqiw5SI/JpO84DxT6Bo449o8vqVcmWWdlOOCVbZ7dteCcZQRt8WqZmxh58OirECwGN1V3nFSMGyt1VLvdDZmQDzPJNotsNHZBPHAfVdvlpqfxEBJBTYjXH6qNx67D3Oi4bYoPapyqnMvJQoOIDWk68AVFzFrP1kNG7DxzUdFtEb3H1rKr5MWZ/tMv1V5F+i81r1kwYOQ1P591MOfAaSaF526lxEtd1KNAYNw+v0UE+eccsPFR8zaTR231OwYnkMFW9tMdG2aOg/vur4w0LDd+aUj94m3tt8FOTFo1zcXeP7BNHzx1Dn+yr8W3x7je930H1UhZlnxYxBeTQ+6MB308lzHTGV3M9UT4s6BndsxvICycujk5u8fkFw59PVArPI2IxgxAqnplm5UFOCuG4XYbrJy/pAXP2v6rPJybOo04KFjRCTitCtvRNkVpMLqv2e67cRq4hZ7MQSxxa4EEEgg5ghQZ6d8J7ytKStjqm3ZvxC5hMLnADWr9o5ZAaBhx3lVTR2WvPrs8ytKs2EGsJ14AfM8vNTsPiHjKq8ZqSB2YSxOoDgvIt1oq49wXIfQF2s4NTJ0S9mcXXfA4q4JWZZHdPYUZpNAaEaipfRuyBHnYBNKw33jXW1vWp/VTmVWZhpHWGBreJ2DUOSsmik9SYgP8AxAH83VPmo1Q3tInNPJTKZxgnZIDpey2ML1eBerLLdqItPReBHJc9vWPvNJB79RVdnvZz/wAUXuePmPoryk4rqYnIDFSI6qWPwuUGegp5tXtF+eyyC2bLdKuDYpaK5EOBBFaV3d6ZhM9ObXMd8R5xvHqjY1p6o5Y8Sqd/6k6Eeq9w3AnyyVy6uMRDZBc21WcZhDagOfC6wuQL8vNX1CojNO4rDi0PG8UPMKUk9P4D8Htew/1Dwx8E+yuhfxsokuEVUf7N/JWeiAaJnK2xBidiKw7q0PI4p4pbXh2xVa+N7DZwsmE7a91xaG4jWfoo2NaL3e9QbBgPBFqGkR51V7shrVdtO2IbTS/e3Nxx3kYeKyFTU1EszmZjYEr1+goMPoqOOo7IF5a066m5F+O3opOLOgZYnw5602fOOOunBQsG0XxXXYTRxONBtpkrPZejxdi8k7Scu4LumojJsPVQMQxt0Y7xt0Giiy/afmk4kamrmrrCs5jcmjvXEzZMKIKOaOOR5qzOGG2jlmhjzS7vNNlm09OOOs02DAKMcVZNJ9HHQOsKuhnI62nY76qttbUgbVVyRujdlcr6GZkzA9huFL6P2Z0jrxGAy47e5aNZsmGtqoHR2Ro0DgrPGfgGjgPmfWxX9HCI2X4rI4nUmaTKNkCrsBlrKTiRoba1JNM/QXE1FAqwahntOvuTaocTsJbXgBU/RSy5VzI777J/CcHCrTXdrVM0/swAtjtHa6r/AIhke8VHcrCYlyIHa3mpGoCmC50tgh0pEOy64f1D6lR6lokhcDwUyieaepYRsdPdVnRWBgN5qrtWjFVNGGYN4K1xshxCSkbaILvE3ZpyEhaESgAoaNGBGo4n5phBi69ZTi1xUOpeJ10yA3qOltSdcbOsm423jurBCgNLOsK15J9Y0G7EhgZdIynMYJqzsjgpbRuXvzMFv4wTwb1vknH2DCeihR5nSBnMhbAvV4F6sevRkKu6e2p0ElFcO04BjQM3F5pQbTSvirEqxppKdL0bfuiI5u55AY13EBz+aUOym6Rzc4y81ldj6ERJpvSx4hYD2WgE0G4AjLLnTaWmkPs4iwWGJDPTMaCSGg3mjWTDJIcAMy013LUJeEGsa0ZAADuC5iu1JkzOLrlOtha1oaBZfOM3LU4euY+ijYsOmS0f2i6PiDE6RgpDiVqBkH4l1BqBAJ4g7VRYkvjtT4NxdNkWKZw49FNQrViQ4bSyI5ta5E+Sho8G6QUvEiUhs/N5roOLdiuXMa4WcLriftF8Q1e9zjvJKasYXEACpOAXj3VU7onZ1+IXEYNy4n9l3GwyPy81xNIIYy47AKx6OWIIbRUdY0qd/wBFZzRoouZCEGgnYKDidfcKlesxq45DzWniYI25QsFUyumeXEr0Q9bjQbNf7JNsRhOD/XeE3dHvEE/iw4JB8IFoqMGiv5jkF2XckjYuakJiWD2FjxVrhQ+toz7lmBs0wpowz7jj30yPKi0izY7i26/tBVvSWXpONd96GOYNPKigVkYeGv6qzwyZ0T3xHiD7qasWHQBPuko4u+6PNN7KHV7krqdhXEYKc3RqrZDeQqMnIxBAqDsIOO8FLyYqQFH2iKRMmjDIfPen1kdpNNN3WUqRto7qSjyTSCASDt9akhaFnxI0u6FDY58RzbrWtFSTeGQ4AnuKdq1ez6UvTRfqhtJ73YDwryS1JDInO6JijDpJ2N63WaStjRpSL0MdlyI0NJbUGgcKjEYHBTkbs12K2+1uxCHQptowFIcTnVjjzI5Kown1amKF+eIKZikZZPdcTra8KVp95xwFfNMYcmAabyOQ+qkLoIunCmIKbiSfUVcMCTUa/opRGqhRvs210rJzBNAKHbXV9VoHs8s69EfGOTRcbxNCfDzVQsezHRXthQhVzteoDWTuC2Kx7MbAhNhtybr2k5nvKr8QnyR5L6n5Kywql7Wbtbd1vxKeheoohUC1yFDaSt6jXbHAc6/MKZTO1ZXpITm66VHEYhI7ZKDYquiDVNZmWcMaYJzITAIxzGe7apBpCjWT91QtMJExJSLgDdYXY406OjxTf1acCsbMHf6BI+S+gdNojIclMOwBMN7RvLxcHi5fPUSLr1YnmSQpEWyaems86o5JKN2G9/muoxqQN4Xk62jWfm806uEzV/0PlLsFp+8SfGg8lQQMVp9gQqQYfwt8QCrHDm3kJ5BU2MvywgcypZ7qM9a/8JtORAGtZWmuu/el5jIDeE0tRxAdi0CmAIqcleu2WThF3BMmxbxx/bZVSktLVFa0HzUHKFWKEaNAXEeqfqbt0CaQZQw4ta3g6vcdijdJZR7osNzWPc1jHX3BpLWAuFLzhgO/ap8evFaJotYoiWa+G7KOIvcCLoPhVRq14ij9QpOGtM0/k0/csssp3VCcMHaAwJyTSXgugxHQnij2OLXDeDRPHYEOClMIc0FQpmlshCjZmWDqUyqAN5zc4+ta9lG3SCM6E8aak7jwCSHMoQK9XKhP7pKBIu6pcaBvj3rnLqnu0BbYlO5SZv43aDzWp6AWYYctfI60U3t90YN+Z71RdGbDM1GDAKQ24vO7ZxOX+Fr8NgAAAoBgBsAyVZiU2giHmVa4NTXcZyLDYJOfkWRobocQBzHghwOsH571j9u6Gx5JxIa6LA917RUtGx7RiDvy8ltC5IVbBUPgN2q8qqRlS2zlgIitOsKTsrR6NMOAhsdQ+8QQwb7x+S2UyUOtbjK7borzolrqnuxRxHdaqlmCNB7ztFD6OaMslGUHWee0/Wdw2DcppCFVPeXnM46q9jjbG0NYLBCEIXKcQvCvUIQqfpNIugEx2NJZm+6CSzaboFS3hUjZTKCZpjBDbzo0IAay9v1qtMLVWrZ9nclMuL3Qg15zcygJ4jIpMjXb6JMzm7arGNOtMzOkQoN7oWnrPIIvmhHVBxIArTjXYqZHkidg+mxb+32KSN+84xnD7t8Bv9ra+KsDvZ9IGEIX2WFdGVBR/HpB1q76rvQaBAcTqV8vw5INxzPrUm9ps7Pfx1LfrV9h8u+pgRokI7HUe3hqd4lV5vsAivf/ABJqGIY1sY4vI2UdQDmUXSrEmw8VptgPrAhH8DfABalYPscs6WoTC6d496Mb39lA3wUF7QrKEGZa5jQ2HEaKBoAaHM6pAAwGF1WOHSAS5eYVNjMZfAHDgVXY5yO8JCdhipwxIqSdQpROHCoSUVl9lNY8Qr9yyMZsQoeFLkcMKd+Sl4M0LvWwu4HWmD3Ox6preGG4BO5aSAcXu16k2242UqaxF3KQloJeWtaMXkADXiaYraJCSEKEyGMmtA5BUT2f2IXvMw8dVtQyut2s92XE7logVJiM2d4YOHzWgwalMcZlcNXbeSoun2g7o5+0QAOmaOsz/lA2fjGW8YbFnTYuJa4FrhgWuFHA7CDiFv5CYWhYEvH/AJ0GHEIyLmgkDYHZrimrnQjKRcJ+swxtQczTYrEC0KasHRaNNEXQWs1vd2abvvHgtOldEpSGasl4YO8V/VVSoYApEuJkizBZRIcFAN5HXCY2LYrJaGGQxxce047T6wUghCqCS43Kv2tDAGtFgEIQhIukIQhCEIQhCEIQhCEIQhCEIQhCEIQhCEIQhCF4ofSmwBNy5h5OHWY7Y4A0ruNSDxUyvCF01xabhcPYHtLXbFYPGhvhPdDitLXtzB8xtGwhcOGtbTbGjsCaFIzA6mTsnN4OGIUAPZdLV/mR6bLzD43Kq7jxJhHfFiszNgsgdeIiyzXpCrJoxofEmXB7wWQvvHAv3NB1b1erO0KlYJBEO84a3m94HDwU4AmZ8SuLRj1T9Ngwac0p9Ak5aWbDaGNAa1oAAGQCWQhVC0IAAsEIQhCVCEIQhCEIQhCEIQhCEIQhCEIQhCEIQhCEIQhCEIQhCEIQhCEIQhCEIQhCEIQhCEIQhCEIQhCEIQhCEIQhCEIQhCEIQhCEIQhCEIQhCEIQhf/Z"/>
          <p:cNvSpPr>
            <a:spLocks noChangeAspect="1" noChangeArrowheads="1"/>
          </p:cNvSpPr>
          <p:nvPr/>
        </p:nvSpPr>
        <p:spPr bwMode="auto">
          <a:xfrm>
            <a:off x="63500" y="-966788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Oválný popisek 10"/>
          <p:cNvSpPr/>
          <p:nvPr/>
        </p:nvSpPr>
        <p:spPr>
          <a:xfrm flipH="1">
            <a:off x="5278748" y="1801967"/>
            <a:ext cx="1553386" cy="1169894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Káva</a:t>
            </a:r>
          </a:p>
          <a:p>
            <a:pPr algn="ctr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1" name="Picture 19" descr="C:\Users\fibichova\AppData\Local\Microsoft\Windows\Temporary Internet Files\Content.IE5\TNX7AXTT\MC90044130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8" y="4083918"/>
            <a:ext cx="939552" cy="9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fibichova\AppData\Local\Microsoft\Windows\Temporary Internet Files\Content.IE5\TNX7AXTT\MC900440404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11" y="1170105"/>
            <a:ext cx="1124165" cy="112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:\Users\fibichova\AppData\Local\Microsoft\Windows\Temporary Internet Files\Content.IE5\U3KINN94\MP90043072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45" y="640549"/>
            <a:ext cx="663527" cy="6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ný popisek 5"/>
          <p:cNvSpPr/>
          <p:nvPr/>
        </p:nvSpPr>
        <p:spPr>
          <a:xfrm>
            <a:off x="6660232" y="996272"/>
            <a:ext cx="1440160" cy="1215437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Bonpary</a:t>
            </a:r>
            <a:endParaRPr lang="cs-CZ" sz="12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5" name="Picture 23" descr="C:\Users\fibichova\AppData\Local\Microsoft\Windows\Temporary Internet Files\Content.IE5\TNX7AXTT\MP90042311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90" y="2413102"/>
            <a:ext cx="843558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C:\Users\fibichova\AppData\Local\Microsoft\Windows\Temporary Internet Files\Content.IE5\96L04NMN\MP90044843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57" y="3492159"/>
            <a:ext cx="1116777" cy="74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640583" y="2261653"/>
            <a:ext cx="8749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„Vstávání má smysl!“</a:t>
            </a:r>
          </a:p>
        </p:txBody>
      </p:sp>
      <p:sp>
        <p:nvSpPr>
          <p:cNvPr id="41" name="Oválný popisek 40"/>
          <p:cNvSpPr/>
          <p:nvPr/>
        </p:nvSpPr>
        <p:spPr>
          <a:xfrm>
            <a:off x="7283209" y="3084115"/>
            <a:ext cx="1368152" cy="1153440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Vůně všech moří!“</a:t>
            </a:r>
            <a:endParaRPr lang="cs-CZ"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911921" y="1451579"/>
            <a:ext cx="85058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„Chuť čerstvého ovoce!“</a:t>
            </a:r>
          </a:p>
        </p:txBody>
      </p:sp>
      <p:pic>
        <p:nvPicPr>
          <p:cNvPr id="4098" name="Picture 2" descr="C:\Users\fibichova\AppData\Local\Microsoft\Windows\Temporary Internet Files\Content.IE5\Y13B456T\MP90040061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285" y="594569"/>
            <a:ext cx="684076" cy="85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ibichova\AppData\Local\Microsoft\Windows\Temporary Internet Files\Content.IE5\J3XSMXA3\MP900430458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24" y="3784420"/>
            <a:ext cx="1361532" cy="9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ibichova\AppData\Local\Microsoft\Windows\Temporary Internet Files\Content.IE5\UYJHXV1T\MC90032087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8" y="1207842"/>
            <a:ext cx="1008599" cy="101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fibichova\AppData\Local\Microsoft\Windows\Temporary Internet Files\Content.IE5\J3XSMXA3\MC900290401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46119"/>
            <a:ext cx="1255448" cy="133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fibichova\AppData\Local\Microsoft\Windows\Temporary Internet Files\Content.IE5\FAPRPUS8\MP90040049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72" y="3433465"/>
            <a:ext cx="1192270" cy="139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101.6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8810" y="1193868"/>
            <a:ext cx="8054916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Představ si, že vlastníš továrnu na hračky nebo na cukrovinky…. Zkus vymyslet vlastní výrobek – na výrobek reklamu, aby hračka (sladkost) zaujala co nejvíce dětí. Nakresli  ji na „plakát“. Můžeš přidat i reklamní heslo.</a:t>
            </a:r>
          </a:p>
        </p:txBody>
      </p:sp>
      <p:sp>
        <p:nvSpPr>
          <p:cNvPr id="4" name="AutoShape 2" descr="data:image/jpeg;base64,/9j/4AAQSkZJRgABAQAAAQABAAD/2wCEAAkGBhQQERUUEhQWFRQVFhQUFhAUFBQXFhcSFBUWFRQUFBkXHCcgGBwjHBQVHy8hJCcpOCwsFSAxNTAqNSYrLCkBCQoKDgwOGg8PGiwkHyQpMCkqKyosLTAsNS41LiwsLiw0LiksLC0pLDUsNSkpLC8pLCosLCksNTUpLCkpLCksLP/AABEIAHUAsAMBIgACEQEDEQH/xAAbAAABBQEBAAAAAAAAAAAAAAAFAAECBAYDB//EAD0QAAICAQMCBAMGBAQEBwAAAAECAxEABBIhBTEGE0FRImFxFDKBkaGxI0JSkgcVM8HR0uHwFjRDU2Jyk//EABoBAAIDAQEAAAAAAAAAAAAAAAADAQIEBQb/xAAvEQACAQIEBAQEBwAAAAAAAAABAgADEQQSITETQVFhBSJxgRQyscFCkaHR4fDx/9oADAMBAAIRAxEAPwDXDJrjKMkBi4R1yWMMlWEIskMQx6yJMWLHxYQixYsWEI+LFWLCEbFj4xwhGxiMfGOEmQyJzoyVkCMmROZyDDOhGc2GEJybObDOrZzYYXkS6MkBjAZMDCESjJYgMQyJMWSGNkgMIRsWRklVfvED/wCxA/c5UfrcINb9x9kBb9QK/XCSOgl7EBgiLxKkpqGOWRjwKU7SfW2WwKxm1+oN/wAIRqPvStHNNRPFKsVliPXgAe+EDpDGJjXfge54/fAywyyodsski9xqYSu37wtDAnx8CweQfocoTxaaaniYl0Nb4ydUt3VTwyVIv1K8epyCbC8BqYb1PWYYxbSLx7W357chB1pJP9MM3ND7ov6KTvI+i/nlOedYYyu2PyZAwk3jyAb7lVUvHzzfC9hycqf5uJaEUrOAQV8vYxsehlCkV8qHyxLVkAuNfTWMFNibbTvr/ELq2yMJv9VZZ9wX+raypeC9f1yVzsV2XuCAsaMT+BsfvnTrvVGZdhjQpGd/xSdmF88b2PfkcDtnKBvNRPIb+LINzeXEu1RxQ3P68969QKvHUy+UOw8vU2lHyhSoPmHrKsSvGQIjIrsRb7zRJ4+IN8P484b1XUNVpEVp1ikUmrVxG4PzulP5YB1OmWFm+2s44sBi53muy7NoJJBHPAzl0WeNVeWSN1Wvg2qqgj5uTxfv6+gOWqMza0hcDtofeLw2V2y1Wy9z+3Wa3p3iCKdgq7lcgt5bAE7VrcQVJBqx6+uX2XMF4K1Pma4kDgxTc88n4T6/tnoDLl6iZSBtLXBJsbi+hnAjOZGWCmQKYuEsAZGXUInLuqj3ZlH7nO0fcfUfvniur1TLNLXIWWUAm+B5r9iDa46nTz3lGYLvPVX8T6cdnL/NEYj8zQ/XE/XCRaxOF9ZZFkRB+IU555ofEjqQUchh2EjE/wBr+n4jNHoNfNqW5Qua4E0hlXuRuRQtdweb9Mh6DqwOlpemc58guen9MJN1uV72SQqAP5BvJNjgFrr35/Wrwd1Pqrnhmcd6LTLbG+F8qLnt8uSKsd8Adc6i4laIsqkHbSFdpNduDu+VVhDpMcMRHnvsUrYdFslrIbczDt7UPfK1StKzb9rG8UCxJQjX1/j7wj0c6ULWqR7PJkBO0eo3hPjT5k39cI6Hp8UErPBqtK0DiyZ3RpE/+MbKVIv3sVXIPfM74hkgII0pmmk+AtGHCL5bAkOTtDBfTg9+DVixms6y/lpGfs6AEMfM2szEAgbQb9yR8/plFBqWKg2O9+UapRVYuwBGwHOa9+u6eOQsnm0pBL6adjHqGYUCdwLOQBzQHpycjL1CR1klEXkqQKkuKGRT/U0yrvYk+myxfc5idXqJ12h5ZgHBKRxRBgVBpqI7UeCPp75008SBPMlndQotY3mXeSfu0in4R8+1euNYUlQNe99rSaAau1lFgBqSdPp9JodEnnF2mctJXMrK5ZgE3AMZD8VcDjj2y3pfE2lhgAlSZn5+CQOsasCaACjao+Y575lOlapxG8u1zpVZRNqVaWRUPytfTct12sZrYvD6CManXSPpoaVU0sV7wshAQz0rF5WsERqtL2vviKlBXZuKdLiwG+2xlWYjLwxYgG5168pmmkl/8y+miMU0xSN0j3FmN8RBgWYfCfQXRrtk9SQ7pt8yQRo80qoHHkgEjfILGzaR613zb+HPNEumgkhMQ0ulDJuZGZpnb7MHISwhCrJxZNyt7DB3hDVJqtZ1VQ1rOa+HuFP2jTmrHJo7vX72MLk2A2Gw/SQKahs/OBuq6GddLFJS1qkYxwxiRpUQJ5tyXwR5fLEAbSfzLaOGPp2k0esDNOs3lrMGak+ONpISnB2eW67R698Ox65dPJFqxLG2hGnh00bDdcZ3KVcmviWRkVTVVsSx8JoX1z7KnTtNFp2doDrEEbgOS20zSyGOlBKjsCBXaie5h/OmRrkdI0nM2bQHrt7zlqdbB1CRJZVEcUIcqZON28izRHP3BQ/H1wN/lCaqRmeX+EpsBmAjRfQe7t/xoXnHqCeadywkBD8LzSBRf9bKCfbi+c7qx1LhIADKF5GnYubPBbeyhY1vtZ7+vpmiirYZAQuVDvc/L+Z3mWvike1JbNbmOZ63AkvCMu7qFBdqLFNsG3aSvw0Svpf0Gb4pnnP+H1/bZCbsRSg7uWveind87v8ALPRd2TijepftLUvl6RimRMedMcLmaNiQ8j6j9DniXUgV1E4FX584q6b/AFX+6exv2Oe07s8b8SDZrdUpHHnym67bm3CweD94+3fNWFNmMz1hdZS2qxNcVXYUQfdk/wCXLWg1c25IoX2fwwTIDVBmkvv25vn55VZbF96A5s8e3xVa9/Xj5jKk+l8yRRdARpZ72Nz9q4zTXUuABIwtUUnzNsIZeCCORRG3mutsWS23P6hT/NV9x3J4vvh3pus8+KYyDy2VW2tIpCxhR8Ltxe0G7oG7IHcYR6BotN0+DeSAzKGaS7diRYRfYc1xXazmam8RTS6lmCJsbcpR/Mto3UIQxRhXFEMBantnDoVOK5yg2X8Xv0+k6LVcrZjbzC1u33hDVRxaZhLqtvmKdwBXea3SadloMBIKUMVFCqNmqzhpdU+v1CaZQFpSruw8zyoh5fwAH4S4Kk+ytIw+eVuuxoV8yWRBbKxQHhlSqREBZlO1Qgvg3Zo2zFvADt9ruSgzacyBQKVQZqYD3Nnk5sV1qJxAST6TOaL0m4ZAt68pz8T+GPK1Gj0yaiZlnY/FIykoAQJCNqgEEBSB7jntZJ9Si0iajSaWPSOnl6wAzyQkJJsjYsokbma2MZ9vhBqqyfibSSNr49TtqHSfZwZmNX5sjeb5Yr4q85LPAGw83xhXxPoDIjTyy7Y9KhnhjX4dupjUkPK5veCRsCAAfxD3PdItpG7aCFY9Yr6p9G0SiI6dJOAAHSZ3jlG0CgPn7n6Zl49K46LqzK5eVZNTL5rksTLptRw5J9SYT/dxnHq3jNmngfSx/EkE2/z0ZVHmvEVj922tESa4JP1wbpw08Z0surcRymSV4lg2yO5cyyRtIRsUFrYc16c9sHORM5GkVnUvwwdek1Gv8VwwdQQyOEWTRIyMTQv7TKwA+e1rH0wOfFiw62NoY9umi0xgWh5XxGYSgxo1My/CACF5Nn55mureJUhAUUjrGkSixLMqx/dV39CATx8PJ7YG6bqC1yksWYkWxttoH6XlabtUOgsO8ZUQUxqbntN10nqLGf8Aglgonl1EcZ+5E7ht20HvQZuT23GgO+GerSfaZPM1JNbNiufKRY1ZfjaEuCQWNW/ccAUBmI/zUwRNIoP8qgDsNxpdx+f60fnk+mMSgLIpuzZWySebLGzfOMxGHNVQqNl7j/Zno1+GxZxe42mgTq8Yi8qIKyrY3qTKxUWOX4Uk97q/Sz3wl0OeSDSMmk0brK5YmSQLFGDZCuWkILUtUADXPvlPpEjIdyP5fubr8K9f983GkfeisRyygn6n/j3/ABxmIUuio+oFvUnv1mfDqA7ONzMh4M8Iy6SSSSZ0LOm3am40S4dmLMAD29M1whyjrvEsELFSxdgaKxgHaR3DMSBf0JxabxXA3B3r82UV+NEkflg2ZzczSCq6XhERZMRZ3iAYAqQQRYYGwR8j65MJlJeBd2eWeNRs183pu2Pfb70aX34IJB756fg3rPRYtWtSrZFhXH3lvvX71jaT5GvFuuYWnlQsVVirr04+XqBz8wfwytJIqzRljSsBub2HmyDdx7cZpOreDptMN0f8aMG6F7l7+g5H4ZmNZAZGTaOT5i881TIxLf8A6Hn55saoGAIMTSpHNa00ui0MWmkcyHfSgx7m3ILu3Hvx6/PM/wBT6/vcrDfxGi47n0+Af75W1EP8SOENYawbrt349rrth/TdOESilAHuKv8AH1zDVxq0RYDWdOh4Q2IcliABB0XTUiAkUqzH4QCQXs8H4e4PzIy/0Lrw02pWUh2iRGieS920MQwoH+UEc175f0w3HaF3X6VlnT+H4n3qQwUbbhViI7O41xyeRdXXyzDSxhfyHn1myt4T8ODULXFp3654yi1sR08Yfy32mSU0v8NGDFIxySSVAuqHJyhpOoP8DSytMUoosotEcVThSadh3tvyyXVNFGke0KsfxArS9yAQb9TwcpoFIHNe5AFH8zlK7N8q7ScM+ERb1t4QEgaSSSSV5GkoFnIJAF/d7e4/6Zd12rjiQRRMXBCs70qiz6GuS3vZodgMz2rilC3CVYjkgimr2UHg/pfpk9FrFaMA/e9b7k1+h9xjMIjPpUNx0iMfWw1g2HGo5y5FpIf/AGl9eSFJ579xim6Otgi1B7sosUO9qexHyNZw082HZWAg4BZrVto9aN0fka/LOk6AC4nOoYk5stQXU79fYyr1DwOyMI21JCk7mUKCeDW4DgXY4v2wtpfDUIAFyMf6i9foFrBL9blZvMcGwKIqztsnt+OXtF1+Nv8A1E+haj+Ro55nHVcUGOQkDtOtQoUSvmAJhnReHEVw1lwOyPyAffir/H9cKz9V8s/Fwfl/3+P4Y3RpjIOK2/1Vx+GWdX06Mgl6CgWWPFDNPh9es6HjctiZmxNFFbyTy9gYzta9w9fce4/f8cIdPmW/ivDmu6PppeCrED1LbSPpXI/POvSvDOlRgdsp+sruP7Sc2jxXDKcpYTI2AqnW0O+FyRGxohGIK36nncw+R4/75w6GznDANoo2PT6Z2EeaSwbUSqrlFoI+zjJDSjOgOSBwkzgdCuB+qeCNPPdqQTRIV2VWI7FlU0Tyc0IOPeRLDSefS/4cRp9xB9R3/PBuv8G6of6ahx7FtrfnVHPUjme8R+IjCfLiClwAWduQt9go/mb19hYxbUhU0M0U8W1DUTC6bwhqyfjQIvqQ+5vwoVmk0fTjCoULtUc+5J9z88Dt4hmY/FNJ/cQPwC0Mv6Hr0nG65B6q1E18m7g/W/pkrhQuokVfEnq6NKvibTM+yRVvywwKe4Y3Y9yOMw8mvpuAf359s9il0EbqGF7WAYfQgEX+eYzxH4ZiVTLAhMgNkD1T+agPX/a8oadzM2QO0D6DWRqLkUlu1Wv7+uVOobZKKbQ4+ZG4XYDfMehwZrNWCfhUjO/THBb4gT7L7nt2xyU1TUTUKFPaazoHhDUShX2qEPZxKjiux4Xm/SjWbzQeHBGtAfVvUnK/hCMwwU67C77xH/QCoAB9ias/UZpEkByzOTM3DCHSUU6InqAfwywnTIx/In12i8t3j4oqDLBiJXdwvpgTrPUhJGYx3sH+03mgeEHKM/REf/piqlPMpURivZrmYr7Sb+FePYc4W6VrCDyCb7DL8/giGQ2dwPurMp/NTl/pnhyKA2u4n3ZmY/rnEbwpidJ0vjUIhDTEqosUe9e1+mdw2QKZILndpJw0CdJynYMSYMByW7OIbJA4+LnTdkHkxXj1kSZR1GtIzG+L9KSTMrGyPiXm+BQYV8gOM3rQA985N09D3AyQSJVhcTw8a9b/ANTn2IN/tmu8PxSSLXIT1Ncn5DN3/wCH4bvy1v3rOq9KQemX4hlOEIP0+4gL6AAD6DgZN+h7uxrC0enA9M7BcXGiYTX/AOFkUzFvMdCTZ29j+GEOjeAI9MbUlm/qbk5rMkMJa5lKLQV3OXEirJg495EiOMkDkQcV4Qk8e8gGx7whJ3ivI3jXhaE6bsfdnO8V5aRBAOSvFiwkSQOSBxYsISQOODixYSY944xYsiEV44OPiwhFePeLFhCPjg4sWEI4xXixYSYrx7xYsmEfHvFiwkRXj4sWTCf/2Q=="/>
          <p:cNvSpPr>
            <a:spLocks noChangeAspect="1" noChangeArrowheads="1"/>
          </p:cNvSpPr>
          <p:nvPr/>
        </p:nvSpPr>
        <p:spPr bwMode="auto">
          <a:xfrm>
            <a:off x="63500" y="-539750"/>
            <a:ext cx="16764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5153"/>
            <a:ext cx="880744" cy="125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ývojový diagram: děrná páska 5"/>
          <p:cNvSpPr/>
          <p:nvPr/>
        </p:nvSpPr>
        <p:spPr>
          <a:xfrm>
            <a:off x="2125822" y="2089879"/>
            <a:ext cx="1872208" cy="1296595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Boty od Bati zajistí takové pohodlí </a:t>
            </a:r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Vašim </a:t>
            </a:r>
            <a:r>
              <a:rPr lang="cs-CZ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nohám, že  už </a:t>
            </a:r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nebudete </a:t>
            </a:r>
            <a:r>
              <a:rPr lang="cs-CZ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chtít jiné!</a:t>
            </a:r>
            <a:endParaRPr lang="cs-CZ" sz="1200" dirty="0"/>
          </a:p>
        </p:txBody>
      </p:sp>
      <p:sp>
        <p:nvSpPr>
          <p:cNvPr id="7" name="Vývojový diagram: děrná páska 6"/>
          <p:cNvSpPr/>
          <p:nvPr/>
        </p:nvSpPr>
        <p:spPr>
          <a:xfrm>
            <a:off x="2125822" y="3558907"/>
            <a:ext cx="1872208" cy="1219475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Tento jedinečný krém vyhladí Vaše vrásky a projasní Vaši pleť. Buďte krásnější!!!</a:t>
            </a:r>
            <a:endParaRPr lang="cs-CZ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09" y="4197233"/>
            <a:ext cx="691561" cy="79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Vývojový diagram: děrná páska 8"/>
          <p:cNvSpPr/>
          <p:nvPr/>
        </p:nvSpPr>
        <p:spPr>
          <a:xfrm>
            <a:off x="6228460" y="3730518"/>
            <a:ext cx="2016224" cy="584550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Eucerin</a:t>
            </a:r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„Už jí neodoláte!“</a:t>
            </a:r>
            <a:endParaRPr lang="cs-CZ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Vývojový diagram: děrná páska 9"/>
          <p:cNvSpPr/>
          <p:nvPr/>
        </p:nvSpPr>
        <p:spPr>
          <a:xfrm>
            <a:off x="6084168" y="2322230"/>
            <a:ext cx="2304256" cy="804672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Baťa „Proč nemít ty nejlepší!“</a:t>
            </a:r>
            <a:endParaRPr lang="cs-CZ"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fibichova\AppData\Local\Microsoft\Windows\Temporary Internet Files\Content.IE5\Y13B456T\MP9004424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3" y="2254176"/>
            <a:ext cx="1026740" cy="11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ibichova\AppData\Local\Microsoft\Windows\Temporary Internet Files\Content.IE5\FAPRPUS8\MC90023760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5" y="3558907"/>
            <a:ext cx="1466987" cy="12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4366" y="4022793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Eucerin</a:t>
            </a:r>
            <a:endParaRPr lang="cs-CZ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101.7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C:\Users\fibichova\AppData\Local\Microsoft\Windows\Temporary Internet Files\Content.IE5\XFLVUPNV\MP9004421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23878"/>
            <a:ext cx="1768493" cy="9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563888" y="699542"/>
            <a:ext cx="1554852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dvertising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41208"/>
            <a:ext cx="2699345" cy="194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58177" y="1024830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alse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advertising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62838" y="1236708"/>
            <a:ext cx="22894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lluminated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advertising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9538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288829" y="1759538"/>
            <a:ext cx="11521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leaflet</a:t>
            </a:r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427734"/>
            <a:ext cx="133878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101.8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97442"/>
              </p:ext>
            </p:extLst>
          </p:nvPr>
        </p:nvGraphicFramePr>
        <p:xfrm>
          <a:off x="179510" y="1131590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Reklama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má za úkol: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pouze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prodat zboží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lidi pobavit 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prodat hodně zboží a vydělat hodně peněz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neprodávat       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Reklama má být: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stručná, nápaditá, výstižná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hlavně napínavá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dlouhá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   únavná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Klamavá reklama je: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pravdivá reklama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lživá reklama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veselá reklama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  nenápadná reklama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Reklamu můžeme vidět: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plakátech, v televizi, na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dopravních prostředcích,….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 startAt="2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jen ve škole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 startAt="3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ráno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 startAt="3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 jídle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101.9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915566"/>
            <a:ext cx="8928992" cy="41044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www.superspy.cz/jen-pro-muze/8378-19-ukazek-jak-reklamy-nehorazne-lzou-neverte-jim?page=0,2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bata-boty.info/images/bata-boty/bata_boty_1.jpg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www.omlazeni.cz/recenze_images/1676_d_0_1334051315.jpg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www.soriano.cz/fotocache/bigorig/Hello%20Kitty%20divci%20batoh_KT18326.jpg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www.reklamablog.cz/wp-content/uploads/zoo-autobus.jpg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fringe.sff.cz/img/news/2010/07/nova-cinema.jpg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yeti-studio.cz/wp-content/gallery/vizitky-letaky/hajdlova-vizitky.jpg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www.private-prague-guide.com/wp-content/tomas_bata1.jpg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www.rave.cz/data/2010/07/tiskovky/999bea5cc4ed7f0ee2c04415ab73e20e.jpg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www.novysmichov.eu/img/obchody/bata_01.detail.jpg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www.superspy.cz/jen-pro-muze/8378-19-ukazek-jak-reklamy-nehorazne-lzou-neverte-jim?page=0,5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4)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3"/>
              </a:rPr>
              <a:t>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marekhrkal.cz/reklamni-slogany.htm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cs.wikipedia.org/wiki/Reklama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5"/>
              </a:rPr>
              <a:t>http://upload.wikimedia.org/wikipedia/en/thumb/b/b5/Skoda_Auto_logo_(2011).svg/180px-Skoda_Auto_logo_(2011).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svg.png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6"/>
              </a:rPr>
              <a:t>http://www.tyden.cz/obrazek/pan-vajicko[1]-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48dfd5dc32aed_275x183.jpg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lorincz.tomas.sweb.cz/Unicef/unicef-logo.jpg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resources1.news.com.au/images/2010/04/27/1225858/668293-mcdonald-039-s.jpg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www.online-letaky.cz/foto/male/letak-4c38b85a3da96-nahled.jpg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1,7 )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Český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jazyk 4-pro čtvrtý ročník, R. Čechura, Alter 1996, str. 126.</a:t>
            </a: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Obrázky ze seznamu klipart</a:t>
            </a:r>
          </a:p>
          <a:p>
            <a:pPr marL="342900" indent="-342900"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996</Words>
  <Application>Microsoft Office PowerPoint</Application>
  <PresentationFormat>Předvádění na obrazovce (16:9)</PresentationFormat>
  <Paragraphs>166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101.1 Reklama</vt:lpstr>
      <vt:lpstr>101.2 Co už víš? </vt:lpstr>
      <vt:lpstr>101.3 Jaké si řekneme nové termíny a názvy?</vt:lpstr>
      <vt:lpstr>101.4 Co si řekneme nového?</vt:lpstr>
      <vt:lpstr>101.5 Procvičení a příklady</vt:lpstr>
      <vt:lpstr>101.6 Něco navíc pro šikovné</vt:lpstr>
      <vt:lpstr>101.7 CLIL</vt:lpstr>
      <vt:lpstr>101.8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Andrea Fibichová</cp:lastModifiedBy>
  <cp:revision>240</cp:revision>
  <dcterms:created xsi:type="dcterms:W3CDTF">2010-10-18T18:21:56Z</dcterms:created>
  <dcterms:modified xsi:type="dcterms:W3CDTF">2013-02-23T18:07:50Z</dcterms:modified>
</cp:coreProperties>
</file>