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5" r:id="rId7"/>
    <p:sldId id="262" r:id="rId8"/>
    <p:sldId id="263" r:id="rId9"/>
    <p:sldId id="266" r:id="rId10"/>
    <p:sldId id="267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66"/>
    <a:srgbClr val="FFFF99"/>
    <a:srgbClr val="99FF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84" d="100"/>
          <a:sy n="84" d="100"/>
        </p:scale>
        <p:origin x="-948" y="-1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e/D%C4%9B%C4%8D%C3%ADn,_R%C5%AF%C5%BEov%C3%A1_zahrada.JPG" TargetMode="External"/><Relationship Id="rId7" Type="http://schemas.openxmlformats.org/officeDocument/2006/relationships/hyperlink" Target="http://www.axis4.info/data/www_city/Znaky%20m%C4%9Bst/D%C4%9B%C4%8D%C3%ADn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tulkaci3.wz.cz/decin/akce2008/8_soubory/seminar-decin-2.96711755308E+17.jpg" TargetMode="External"/><Relationship Id="rId5" Type="http://schemas.openxmlformats.org/officeDocument/2006/relationships/hyperlink" Target="http://hotel-decin.com/wp-content/gallery/okoli/decin_lod.jpg" TargetMode="External"/><Relationship Id="rId4" Type="http://schemas.openxmlformats.org/officeDocument/2006/relationships/hyperlink" Target="http://www.cestovnik.cz/Files/Podniky/max/bazen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86509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10.1 Slabiky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tě, ně,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bě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mě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87" y="4527947"/>
            <a:ext cx="3078113" cy="6074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data:image/jpeg;base64,/9j/4AAQSkZJRgABAQAAAQABAAD/2wCEAAkGBhMSEBUUEhQVFRQVGBcYFhcVGBcXFxgUFxQVFxcVFxgXGyYfFxojGRQXIDAgIycpLCwsFR4xNTAqNSYrLCkBCQoKDgwOGg8PGiokHyQsLCwsLCwqLCwsLCwsLCwsLCwsLCwsLCwsLCwsLCwsLCwsLCwsKSwpLCwsLCwsLCwsLP/AABEIAL0BCwMBIgACEQEDEQH/xAAbAAABBQEBAAAAAAAAAAAAAAAEAQIDBQYAB//EAEAQAAECBAMFBgQDBgYCAwAAAAECEQADITEEEkEFIlFhcQYTMoGRobHB0fAUQuEjUnKCkvEHFTNDYqJj0hZTsv/EABkBAAMBAQEAAAAAAAAAAAAAAAABAgMEBf/EACgRAAICAQQCAQQCAwAAAAAAAAABAhEhAxIxQRNhUQQigfChsUJxkf/aAAwDAQACEQMRAD8A9WEuO/DxI8IFRqSR9xCiTEoVDwoQCIe7hRLiUtHBUAxndwmWHLmxEpcAhzwrxHmhCqACYKhc8Dd5Hd5DAKzwoXAneRwmQUFhjxzwKJ0OE2EFhLwoMDd7CibAFhWaOeBxMhwmQqAmjoiC4V4AJM8JnhrwhTAA/NC54iyGOYwwsm7yGmbETGEymCgskM6GmdDe7ju6gwBxmw0zYXuoQyoYsiGbDe9h/cx34eAMg/eR2eIRMhe8EAybPDgqIBMh4VABLnju+hgMOYQgGqmQwriQoEN7iGIZnjs0SfhoaqRAA3NHZocmTDhh4AI3h0PGHML3BgFQxoUCH92YemXCsdEbQ9IiUSxEyZQhWFA4EKBBQlCFEoQWOiBKYkCYlCIQphWOhoEOAENhsyclNVKCepA+MAErQ0ogI7ew7t3qPX52gqXiAoApIINiKg+cFMVoXKIUiEK44QDEKYTLD8sLkgAiywoREoTHEtU0AqSbNxgsBmSFyxiO0v8AipJkvLwo7+bZx/pA9RVf8tOcYOd2j2pMUVnEzE5q5UqKUjkEpoBEuSXJSi2ephMLkghMsQ7KI0sgHCTDwDEpSI5hDsBqQYeIr8dt+TJ8SgVfupqfa3nGX2n2tmTHCP2aeA8R6q+kNRbIckjdZvKGKxKBdaBa6hqHGvCPLTPPGOM88bW6Rfj9keQ9VkTUr8K0q/hIPwifuOJjyaXjFJLpUUniCQfUQs7HrX4lKV1JPx6n1heL2Pyej1KdiJaGzzEJezqAf3hJWMlEA95LH86aHUXjykLhc8Px+xeT0evyiklgpJtYg3tE+VPEeseNCaYd30Lxex+X0ex90IXuY8eTiCKgkdOVossN2pxKLTlH+Le//TwnpPpjWqvg9QEiHd1Hm0rtniQf9R+qU/SC19vp5SwEsH95j6sS0S9ORXkib/JEGKxsuUHmLSkczXyFz5R5ivtRiWI75deZ9uHlFbNxSlF1Ek8S5PrDWk+2S9X4R6LjO3EhPgzTDyGUeqq+0UeM7dzleAJQP6j6mntGSMyG95Gi04ohzbLebt6eo1mzD/MR7CkCrxJJcknqX+MC5oV4tIgIE6D9m7dmyTuKpqk1Seo+cVGaFz84HnkSPQMF23kqH7RKkHVt4fX2jQYTHS5g/ZrSv+EgnzFxHkAXEknFqSXSSkjUFj6iM3pLo1Wo+z2N4QqjzHDdrcQj/dJA/fqP+0Mn/wCImJnJKMOEuf8AeaieOQGii2tusYyjt5ZrGW7g2/aPtdIwSXmqdZG7LTVavLQczSPLtvdpcZtAlKv2Mg2lpJqP+Zus9WHKHSdjuormKMyYqqlrLkni5gxSABaOeWp8G6jRWYLZKJYs54m8HsIR4UxlZZFNxu0CcueaTrlLBna9A7wXgts4vDZlTwpSSABnXmAVfQ8AYoMf2kWlau7cDKQeSip81IhxW08VikssbqWNAEgmwLm6qmnWO1TT4ORy6NUvtxNV4cg6B/iYCnbfnLNVqs1KU4UaMbKnLSphd7K+YMXGHxGKmgSkywliKsABU1c0004RopL4M8sLVOiJOLB1EBY3EzUAy5qRmOUg0tW2Whf5QFMQpPiBSS16XtCeoKi+z1anTWFCjwPpGdIPic9YcMUseFR9W+cPyCaNCJp+xDe9ikOPmC6iKafOCpG1H8V4amKix7yFzQInFBVveHomFRYVPAcuUXuFQSFQQMKvIF5TkJYEcYr04iNCnac1aCCFMQ3hDN3RW75dFJAvqNYznqUaQ03LgrO6VwPnT4w0ra8KJ3eAOvNlagDUpD0ZPzBnrw8h6w/J8k0R5zChKmdqcfu8QTtq4dCspJB4HMXFhWw84ejaWGsSnT8w/wDa0T5PQbR6lEX/AF9IQTeUdhtr4aaSEkkitiN3zNW49If3aVF0qYUFXvXWGtSwcaYgW+kJeJ3lBgfVyQ7tpA+KUkeFVOH6wKeaFQ9jwjgIjw+IQPHUeb/SHzNqJ0QWtVRFIrc7EOmAUYwwGOG0Eay/+5+kQz8UFKyy0HNqBXzJNEiBzrkpRvgIzQJN2iHyywZiv+Nh/Eqw6Q9Gylr/ANVTD9xJp0Ubq+ET/i5MmjpDaJqR6Wjnn9R1E3hodyI5WxzMIVPL8EB8g5niYuJUsJDJEUR7SBagmWkkOHUaBnanExcoW6Y5XJt2zqSSwiRUzeiNSxCEwkxMSMiPzhTDHrC5oAMejaCXCVO5/MBS9K8XEFna6wElJYJKS13ymlPu8UOFcqDE3Ci7soUFlWZosZc8gvxeOWMnpvBwWXxQkzDOGUIUENVnZNQw0zBj0N4J/wA3RLWAUEIyZnIuvK4A5F4oTOUUu9tH84Iw0sKQoKSXoAd46FrGmkdenr73VGibeArHdoZSjLZJZKgSC3hBcgVobcHip7X7UKikCqVJSsKa5BNOQBFucP8A8pWCSuz6OdTU0tT3EA4zaBUQkpdNhRaWD6MnkNY6GlYRTSLrA4vvMOklCWyFLEl6OMw86jnFajDqUagi3v0+EDYrGZVIGWhB0qGNCTF1sfa0ruTJnA5c2YKS93uWOjAcYd1kH9zpnTdlIQ2ZRIdiTRmLEEN84uJeFw5loCUpyhVw+YjVy7nThYRU7TxUsJSkuskAmtje73rAvZycVzwhROWpalxpUQKTY2kmki+RPGVky5Y7s7pLVAUfECDmdne4gWatS5mYIKFlvAyEk2Bbn8oXbGNRLOUMpZH7oAT1DVLvAs7baMqQhNdScrfD3eDePHDJTMQndUKni9H6FoerbiwwTNm8GzqZuDPygOfsqctZUxc1ZvS0NTsObmCWU5BIDcLxW5dsHF9IKwc4GYGp0pClalq3wSwuljryPOET2bnprlU+lFaVu0BydszEEMbWcDrV7tCc+0TtSzJEG09nJmqBoMoYgip3uPKsRzuzuQ1lqD2Ckkc6U4N6xJIxTlRZ2rSwrw4fWDsRt8zJZOctLYJQok/0h9EpA+sK85K6tAuy9k5ElQVcBmTVi9HFvOCZeO3SnMWeo4txitw+MmJdiQCon+Ut7fSJ8TiwVIypy/vE8cvwBf19KjLBDimwoTSz/wAXsHjkzyefPnBwllUuW6khKgVZQkBnoagcDEOJnyJdEg1vU06F4amrE9PHIiU1oa0oRDSr7+scMS6jkG8BzTlHEklgII2R3RmVV3i7uAciSOD3PP4QpaqQ46Vj8Pspa6qdCf8Auen7o9+kWkqQmWnKgMPc8ydTEmasNUY5pTcuTpjFR4GrSFAg21uPhGU2zsNKJoYnIQVMpyEtWnKNYIpe0a0lQD7xSacjl/WM7Loq8DswhaWO6CCKCzA3aNYTT1inwpS6QCCUsD1CUj5RboP35wkMd+nwhDpHC/nCLtDAhUawublCLvHGAR5dLx6lKTmULUyhmBHDjFtNnGhSymvoRxprFDgpIKgMzHnx5RfpWcjlgfIPo/El4x1kk1RwMJw+KcO30jVdj8EmYpbvQA3bXlcX9ow6JhJofOl+sb7sHtFCEqSoArOtA4BIavrD0ElMqLpjMdggFmVNqODsSgvVhU/34QiewWFMvNkLlJPiUwo4uYl7bz0FSMyN5NUr4AjwqHViIstn7RHcJBocgDaEmhLjSOz5NlXZg9ubElyMuW3XiBXlrAUvCmhLs4twMaHbezhMSnuwd0qelnalLC5iFWHmSkh6gMyhY/q0OEvtyKUbkUuPw2QpJEwU/OAHZhoeDRNgMdk8BY1JZIOnEnhBu0EZwi5LMdRmLmnkBQ8DWK5eySlRJQW0JfqPce0PeTLTayE4lcxYRMJISrOhBITUJ8XNN4DVQJcnW1jWNt2f2dIWkFYDJzFRKmTRLklmYDjyi8lbCwi05paAQoOFBSiCGuC9feFvtWU9O8lZgu0C1yCd4KVKmTErcFgmblCTz3kxnsLtHEqUieTNVfeZNe7KAseK28B59YD7Q7Sw6kJThe8SpJyqIcAgPYFXhKin+l2gLDYoqIlBSlKqxClbxOUlg96cvaCK7Lll0ei9mNozZuHmqWslYUpidNxZHl9Ioj2Dn95MCMqggsVWckBTAHqIq5+GmSiy8wtckV6Hzjc7B7eS58tSpgKVPYA6JDkas+p4wQRWpgxO1tlTpPeCcaiWMrVBzLD1H8LRn1BgGDM+vF3f1MbvtvtlE2Q0slh4nHRveMCq0UzI1HZzYc/EJl9yrL+z3iolgyyLir/SLWZ2Cnd7KTMUMqioBSRmyMkqYh+TcIf/AIe7dRJwxEwsM26NbqfytFr2l/xFTKQnuBmWos5KWSGNSHrZoaAw0rDjNlmd4lqJSgOXNfzEMKvY3iTC9nCVjPMyi7KyhZ/lcj3i0OPlypBxCwHKQSRUkmgSk8LARj8XttMzEJnhDEMVozbu6q5Lb1OPARnbfBUoxWT0STIShJCdS5JqVE6k6xS4DBBM9SkhmKwALa6Wo7eUS7D7RJxBUkJKVJrxBQ7O+h5RLKkjvj/EfmfiYxfOTZVWAlRYB+Q8/sQ8m8Z3tnOIEoAtvvzoze59o0bAwMlPLRwgDbElwks5D3JbTSLEJgfGjw+fyhFgcqSxSbOA+tcotFmiWYBneJPl8ExaiXpAhEIQYat2MTGXHKoIABSiFEuHLFYYQYAPJgovQ52vRmdva0E/iE5N4Cho121+PtFYqaalmevwp05QRLRnYOBUeehPGG4p8nEWmz8QmoejvYeVYMk7VyLBSTQ3B0IYt5ExRrkZSw46F62v93guXIZnPl5Rk4pOxUaadtpKpawpJIUwCgzpCSVNu0t8OQjpe3CFOimUHKCxoST684qsAJhQMqCErJlBYDZioodBVbQe/OCMeGmtlSglnCTuggMWyuNdOMVuZoWGG2uyWezln1q/vBWBxaVKInAMaAkBQB5vpRniplEAZTLU6hmSpLpVlylmFiihJLVYhxBOzcNMWiYuWxTLDrdTFKVBswGoHKvWEm7HbslxMuWmYMmYMXb8ruGZR0f7ED7UxsybMqEigDijsGBOpMDqxARNUkKSvKpgpJJSoUqHq0ToxIWyW3mD0oR+bNQs130b0t3I2iozVNkJWvJkSRvODmNPo3WLnY+2jh05JRmEANlWcyBmqSlAFyYz0/FlCiCzigIdiOT1vEiMe5DaeVflCUpRwW1ppJLkpdr4UpnKNUhRzAFOSijYA6C3lBWxsPkmZ3rL3kEj86Q4c6CnnE238QcyO8SwCRl5jUuP+TwRsaUVylqb9kCHLEOssGcVt8ecbNvbZilcqR22NpTcT3q5hOYrSdAzJWyWHJoC2ZhVZiVigDAGgvdwRw94NVOS7IB0d6kFtOloYvaJuf0IdnjPyvpENqwuXJZCiChyKpZTsFDUmvTnAeMC0iglq1LZtSaVLWYuDryhE4lCrvzBAPpbhHTFIBqAxJ3mLHkz9XheWdmq03tttf8AR+QrlpcDdBLbupdrxW4nBqqUgjp0uOUWhSQk5WJDkhFQNRUO9PL0h0mfLyuvNZRcVr+UM9BTrXlDWrIzjl0/3+C62LhRNwQkq3XSxpUErUc3wMYleACVEF9QfJucazZO20d2UsRQ+G7lgKAAku9ST5Rl8VJmS1BS0LAU+UkNmFGIJHAj2jSDNZRdXRueyuzUSsOkgbywCo6sagdGaC+9He9FV8xGUGIxUuXLZRTlctckEUSoEaANW3lBGytrKzft1DePiADCntaM2s5BSJu28lRVKUPDUHkWf4fCNDhtoIOQaqFGBI8INWtSKXtbjUd2jLVROYHTLWvmbRU7C2spM9LlISQfEWAOp6slm5w2rJUkpG8XNCQ5+6QFtOdlCeDKduQSbdPhFDtnb6JkpYCkF0gZWUTvAFKhaw9IqpGOmJQkZwd8ksLOA4cm1LH5xE2oLPI3qqPJrJs1JKS9CAQwd3SlhFnLxw1DdKx54NrLJ8XG9qDKPYD2jV7PxKJiQU2I/TXmIcM8krU3cGgSoEAjhESzAQmqSaGnA1hwxKqOB7/esabTRMlOsKIgnTFA2boQXEN78moB9ImmOzyXDnKSGfQji3wMTyGKgGZlX4VaND2lxaps0KVkBKWdIUMx/eL1J/5GLLC7Iws6XKSgy5S1JbvDnKjNAdlgmgOU+EEDrBaqzmUc4KPCYBRStYSkol+LMWqSGAqCX5cdIgk4neUkClQXJb0PCNIvHBMibhpstKFJAVLIQ6yoKJdS71SQOkZ+evMxIS4ASMrB8upa/W8ZVkl0i2k46V3AlLQoLYBKkzFBD5mK1oJIcgqdoLWR3AUjEIHd7yJcxOaYlZIKsi8rMWdukVOBXJAP4gzSRlYyykgJfecKDksaC0MCAQcu8A7WBuW3Q9246wyrYkrEq7wLKi1QchZ0l8wBHhcPpxuInwuOmy1PIzpuCUi4NGUwY04w1OzZpWEKl5VBiQQGZQChahDK04RqtkYRcuhO69gwel3ZxFKJUYOzHYLCKcvu/wAR068YI/CkkMFE1oHvZxSsegOIWK2l7TLyOyaFgFecH+IEM5bzrBUjsrh5TqUskAOyiDatvlFtiMQADYM28oMno7VPIe0QJUB45gZYUkKZGUEV8Kg4sWIYw26NVpyfCKva2EE7KBLShCK5ppEs1S7bzMlq86ecmJwBlITKYJl+LMzu5qRlcE0FCQesSqwaVMULoHZSgGSmhsUe/U0gdePny0jupvebyQnu3JcEkOGapcZWqxvEt2abVBO0Us7Z6N85g6SctCAviAdDWx9YAmSRlKa0FAKUuakGmvlBSEKmLKlGii56m9gw8oKOB1zq+LfdfWMd6Rwymr4KjIk8aD95P0+3hqcgpcajMk1tU5RxNjFuvBKN5h9BHS8BpnUfvRoPKh+WuAKVNKQAhwxei+tbVNTD5ZUpaXSwNbgdS5YerQXL2cB+ZXrEM3C5TmQcqqsXNjQivWF5E8EqSNBg8NJTKUpBIUpsiglkIKWcFSAEqW5LkJPWjx2IV3iVAkKJKVFM0IAIe0ol1INyFOwq8U+B2v3KCUZs+UodROTOoh91xuhIFwXJMXOzMMjOFhJxMxZBSEDKgFi+ZJAc0NKUHOOizvg1LC/I+YUKDONAUquktUZqhbGjj9Yq52xnqluhHzi3xsxIWHw8oG5Z0qCcrMoJVQsXcAitedXh1rB3XP8AxvRnPsNImU6w0YasalVAc7YS1XKW6m3pAc/s0omrFq0JD9XHwjUScSFilC1tRDly40VdGaS6MVP2dMQPyhzxPzNBAqlEpIS3wcgs9nFrRtcRgkquIq8XsZ/DpYWr1184mcbDam/uRmBhpgLEvwA/WNB2bxOUsaAUY61JdvMwInZ6gS7hI1I5FqC9jZ7RysAsOcpAFnIDuzGulRyrGe5pno6eh9PqcOv397NnJxaVcDEmWzRjcFInCqMzBnP5U5t4ObDzMWWH7RqllpiXOvKnLzjRaiZEvpJ/45/OTQKcGrwgmcz7QFL2xLWxBamvVoKTWuYeoi8Uczi06ZhJSAsElwKjMAaqY0PMtSLLZm1E4dxLRvLTlOdlE1fMCzo49QIp52LZtAoWo9BTrwgvZyQEZsspRWaBeZ6FixSzRmkc+nh3Rbyg5ExSsxysl1O3rqHfnpyrsbigp911MADQeG1menKJhIUAwlyQDUjNO518XWCMKlRTmzSyli6UJU7gFt5ROvwgin2dS1Gk1Sz6KmTsebMVU5BzqS1mF76840Wy+zZQBmYiruASzAXv04RcYOQlKKIFbmvLm709zBIDxdGSikNlyUpSaCgf2u8SSpySAxDkA+vwim/BrmFaFLdOYKSau72qGAZ7fKCkd1IQalKtArfzVFyKgGvrBaWTeWxLDyW6crOpQSlwCS5byFfPSjwyfjsKhLrnZzoiW6VHqVaNpFHjscFAl1JN0sQzEjdJvSz1dojw+2MyWmBJTU1CQkEB3zeI2096CJ3p4FBxZPjFyFsc5SC5RLCyqZcVCSCA7UcvFntSbLwskL7tawpTZFqKgvMkk52NGqNQdaxmsVjQsonS1pOUZAlQyFKQN1su6WbQ0vrBOK2+tCCnvVsAM0uYneDpvmDF6DQM9zqJHVFw05fcO2htz8QEmSmYigCwC7AMEBmASxJAN2IEV8pS0ywBlyqckFswVbS7cxxir2bjlZlAqIC3CgD4nNX4wZLpwpZmch+V4zm6OLW1LdrkLlSuDeUOWkxHLm5RU3Nn+/toUzxVzarXPpHM0cji26QpBjpZMSYWWFlysBIqVUYD5klgBq8MxgKUkpyro6SkhjVvK1rxNMPFPtVmjjQ1LcYhC0zCWNU3FmgXFbemKTLlrSnIguE5ahSixOYAOLcbDhB8ghrgmpLdS3s0Wo0snRLTjCFPLfvgDlYjuJoWxJZQ4gFqFut61EXK8XJXKWlKyJgAJZeV6MoIGR1K4gMnhFBjcSHBA3S4ccKafd4jShDnNmQC9f3mNGjohLBejua2r9/0X8ybKTnUsImsAlORYDXqaDMaCrcDCgqxLJlJUlMsEhySwoTmUSwAsOLgVMZxOKZ3OlKOP1EFnakwFJK8ouogspdWqt3ZqMaBi1zD5NpRlDGpi0aHuESFNPRMBT4lIUKkvlSkZSmo4l3fg0JNx8tLuSka5wEl+DPFdI2+oIXkUqWVKdxZ2qEkl0r+FW0iuXPBO87u/GvHlrwgvbwZPZGqNBh8YlaAoEMdbC7UeJFpjJnEbhq4dgGdNDwv8osdl41alAKUo16CjirRanZSWnJNxf4LYJq7A9WPkQbg6iA9qIW2UBSkEWSlxcqOUpoKmzxPj0qKQxUK1y3Zj82ihV3JZTA1qylJvUk5TxglFMyTLcuqUWStC2ohKFMo0AzFVXq7kuG4Booto4hYIQtKkqDZnINkpYjhR9TeJBKlqclxUt+0WzCx8UO/Ahad0AjTo4oFX/tE7EW5yK9OIpo1iRfmKUhw2ooUC1MOkQYrDZaZacFGt3LaHrziJU9QLAsBpUQttcBLVclll1I2IiaAlSVhYGiqAgXNCNHuOkWK+zikSwJbZ0jdCrOamr0JHlSLbcl3IHoIrNp7dyJ/ZDMTq4pzZ40ojCMxO21OSopKRmSSDSNF2VwUyZ+1WQEuQJYBvQg8xU0ijG0FVJRmJudX4kvBuE21NcBBCK1cpAI89fOKQjbTV5ElVS12FT0iqw/alClhFndiSGB0B6iAdubb3MqVJCiPyHM3FzYdLmM8nEZlVDFwXLg8Sx0LRLdM1jKCi2/7yX+L2zME1RBoaC1nFg3WBl4o5nUUsTXrRnuC30iqmYtN33gS/C9GJHBvSEly3BcXdupsXesZVa+4xW1q5Fp+NSAS6eYZzfSBETlKWSouwYV3QDxIo9YAz2y31JIo2nKDMDOZIZKakkkkubh+lfaFTXBUbjByT9UEnE5gMyc6qALSVBmLhh9RpAuMUFOcxzEuovdyfe2vxjigkigHTh+sOyhKTmIcOWKg9NDpBZnKVsgwszeoxFq+VB6wQxH81WUXppQffSBpU9DOlQAIAI1HFhqecNRjwQCAXcgioGWjefPlCabdi3OPHZcjEFJCQgGvyvyGjmIJc05iVD0pYWc0hkvFhIFK+XDR6+fKB++BXfKGc66MAAq9QPWJUWKKZNMxiBLyvQnV1UcGh4vT+8F4qaZSUJKWbgxDObZbh/7xW5ylnKQRUvler1s7ClIWZoslIB5lyxJ9PjFquzSepuVZ9k8ja2WuSWpTgETBYPYAkUIUR5XiOTtBwopIDlrOw4/KKnvsy7BQJFDwszm3WDJEuhSlqMWDliKlufyipRS6CM5RVUFCcoKB3jwbThU89OUNn5sjZgdK5XuPg0JMxTEMX1DAkU0NtREWJxTpYJckF/ne36RNPDNYze+N9DAogjeFGd6ltWH6xKopNRnLaHw2qQ3SBJ9QGUwI6ElrWakPwk53KykMKbo83I5RVF/UaktRXd1/H5CkzN3KCQCKixzOHZqXrWGTZpLijNd6ioADvUloZISlzvPW4BNejUq8NxScgzJepLu9uDH484XLOa3VBKFMksKCzHrWJ9mqKFFQBY199dP7xWYKbmetBYcTevLnB2DxCa5ianQDgPnC2yXBm0+UaPD4oKFPOM32i2XLUsGURmLlbF3diD8YiXtbI4NeBDWiqmLegJA4XvG8brJab7CtnbLSJoE4jKQQzkVIoHelY2aZIAAFAAw+UYNMkfvGLbCbXWhIDk81V8rRQ7NDNwoVcAjpFcvYaXoVDkInlbaSQCpg4tavCsHonpIdx7QqGVuP2rJmU7xTG+6A1XoW9or1jDn/AHV/0D6xvE4ROqU9ABDJmEToEv0hjowpGG/+yb/SPrDDLwv78z+kfWNuNnI1IJ8oeMGjQD2hCowExWF0VMfiQPrEs2SheVSSlOUXKil6ABRAsaGN0cCg/lHoIbJ2bLJoiWAOIEJqw2mCRs8OT3ss9SbdWrEowUu6piC1qmlf4efvHoP4FHBHoIhnSZbflbkBBRXBhpkmWE7im4l1ZSee7A04pSkpQRXUgilahi/rG8GHlG4R6JhZezpBV4UcywhbSm1VMw8pycy1pcOx3hXmMtSPnDlIlkOZuV9AFMTzISOsehy9mSRVLeTecccGh9PQfSHQk6VHnc3CjIwLgf8AiIy+eWxHG8DS8MtRyprqwBsAXJpZnj0qbITxHWlPUcoX/LZdeYY2qGYi1uUKgaTMHhsOMpC5svRq2I5avSFnbMlGoxCByDn3JjbDYmHH5Eux/KLG+kNRsDDt/ppfXdH0h0KsUjEjZQUDlWpYA3ihII8yVCrGIDIQHH7YqFmQkjQ6Kb+8ehysBKRRKQNaJ/SJpeFS1j6fpAgrGDzOZstNKTrODlBo3JTae0dLkipHetxyAn0Jtf1j0leGD2PO0MRg0uBWtvpSAZ50ZfKbT/x/rSOEguwzj+VIFnu8ekHZlaCnXX1hq9njUe+sFCyzzyUCo7wna1QlIL6XpqecRp2csue7mV5AH0zNHo3+Xjn/AFH6w9GGSBUfP5wUPo8+k7JLMZc3gHZLAchf3iT/ACddAJKzlepmJIY8ilhc6ax6D3CDp8IZMkg2DffSGI8+R2emG0lP8y3+DQajYs6wTKTSr56e5GgtG2TLpUB+p+kcCHIYetG9IAoxf/xycTXuwOh+ZhE9mJw/MjyB+sbQyW4N98oYmvBx9+kFCoykvszMb/Vbok/NUSp7LnWc3DdT9axpiOQhlDRh0gHRnx2aAvOUegQPShiQdn0H/dmeiP8A1i47rnDIYqDi/KI1A8vnCAnifb6Q4ymq5Pp9IBj0ilGHvDVzTaj/AHWGlNHjsrC8AD0A8R9+UMWgu+6eF/peFCzEZWfSAB+QnQDzhk2RSjA8bxNJfLU3jslb0+9YAIESSKbrDVqvrDFSTx84IWBatwLxMnDJA/UwgIEukeXCnxhZc5RqwhVoDGnuYagMBzHOABygSLt+kSSgSl3vb5Q0iI1pZgCbjXRre0AE4knM+bQC3COmkpao9PhWOkh789TxiXuQRUetYYA6V1dw9oVeJYGohycKkKNBYfOFMhL+EegeAYnec/aEUHatrUEShA4CGyEBrD7JhARmYX8R8m+kSBAV+Y+30hypI4D0iMJANBenzhgSFDEbx9rwpA4w0mEIqPSEAxSA144HnE7jhCTUPeGBAVj6/WFOXX5wyXMpDkwAMUA1KevoYalSTcVjl3f15xGZ3KAQpIuP0hQtPBj0gSdi2sL84ajaP/H3/SCgDTLB09oaZfIeYgdGPLs2jw/8XygGf//Z"/>
          <p:cNvSpPr>
            <a:spLocks noChangeAspect="1" noChangeArrowheads="1"/>
          </p:cNvSpPr>
          <p:nvPr/>
        </p:nvSpPr>
        <p:spPr bwMode="auto">
          <a:xfrm>
            <a:off x="63500" y="-86995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82295"/>
            <a:ext cx="2230339" cy="157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283" y="2571750"/>
            <a:ext cx="2477058" cy="185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5220"/>
            <a:ext cx="2952328" cy="22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4277"/>
            <a:ext cx="2668141" cy="191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67" y="524277"/>
            <a:ext cx="875369" cy="104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kopcanova\AppData\Local\Microsoft\Windows\Temporary Internet Files\Content.IE5\9A2V78EQ\MP90040685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97" y="3016002"/>
            <a:ext cx="2121140" cy="14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1282294"/>
            <a:ext cx="33123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NAŠE   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MĚ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STO   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DĚ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ČÍN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59633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473368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01 - 06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Slabiky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dě,tě,ně,bě,pě,vě,mě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postup při nácviku čtení slabik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dě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tě, ně,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bě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pě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vě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mě.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5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47579"/>
            <a:ext cx="8820472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10.2 Co už umíš?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ata:image/jpg;base64,/9j/4AAQSkZJRgABAQAAAQABAAD/2wCEAAkGBhQSERUUExQWFRUVGBcYFxcYGBYWFxgXFxcXFBcUFhQXHCYeFxwjHRUUHy8gIycpLCwsFR4xNTAqNSYrLCkBCQoKDgwOGg8PGi0lHyQpLCosKSwuLCwpLCkpLCwsLCwvLCwtKiwsLC8sLCwpLCovLCwpLSwsLCwsLCwsLCksLP/AABEIAMIBAwMBIgACEQEDEQH/xAAbAAABBQEBAAAAAAAAAAAAAAAEAAIDBQYBB//EAEAQAAEDAgQDBgQEBAQFBQAAAAEAAhEDIQQSMUEFUWEGEyJxgZEyobHwQsHR4QcjYnIUFVLxM5KissIXNENTc//EABsBAAEFAQEAAAAAAAAAAAAAAAMBAgQFBgAH/8QANREAAQQABAMFBwQBBQAAAAAAAQACAxEEEiExBUFREyJhcZEUMoGhscHwBjPR4TQjUmJy8f/aAAwDAQACEQMRAD8A8rKauyuLW2qtdCeFHCe1KEhT2o2gEJTRrVxTCm1NUx5mynIi5UDGybJq5S0aW6vsHVy059EFhMLZTMrZTG26E42nAUmcSxfhVO15nmpcXiMzjymykw1IZmmE8d0JDqrLA1/BB20U5qSD7KGnQAB3TmU8o1QiiAKalQJNlIG5bFMbUIEqHG4u3om7pU3F1rqsrv1T6lZCVH6ojQhk2oXOUOZPemsbJRbSKSnRJEhHUWDJHVdwwDWOUDqmyZdrlyk66jrVV3RDVHpUgTi5RuKaCulKnJBJwSa1dIXLkyEgxdyp0LktrmVdmy4SmykXLuZcXJSXJVxJNSlOS0nhSNChBUjCuTSp2i6MzaIFhuiWuXJifWfKmwLPEEPTElXHDaABlyY40EoCMLsogKt4lXGg3RdXFtkyFT4qoHGyGwJ7lHSok3KtXYYNohw1I9kPRMtCIxNbwBqcTZSAInh1YEX+43Q1dxNxzXKQyg+X1Xc0NTOacnNxHhKAr1fEnsOvVNqssnDRNJtQPqId7k9zbqN7U9NSDLLjXQQpnfDbdQgLkqlZUsnBv1TGCykOy5IoqiEcUXWTcXgHUw3PALhIb+IDYkbTfqkLgCAeaUIYBOhdY1OLE5ck0JJSkAuXJEJhK64phXLkpTSuwnBq5KmhJPypLl1qFcISlIpU9dAT2lMBTilSFPlTB6hAT6QXJitsHQkSjswDSoMFUhnkoa+JzEjZAOpTtgoK780wVEBAUpbAUMElECYiKRkgc0bXYMwHJBAhpBGxTjXMkppCUFWBf4VC90hDjE2KdSfbVNqk61GDEpnfJj3aqIOvZPpNUjQiH4cZJ5qKkyTCmxDoACQpQgmN0SqthShniAiP3vKssb2fqf4ZuJbdmYtcBqwgwCeYJMefmhyTMjy5zVmh5nklawuuhsqQOurXAcKLxmdZvzd/b+q5wbhBq1GgtMkF0f0tEuceQEFT8Z7Q90402tnLHQQQCI9CPdVOO4kWu7GDV3M9E9sZrMVbU6rKLSWtDQByk/8ANqTtqslj6r6jy+oIJ26aD6KybxHvWZtL6ddfkouJ1A7J0B+upt5qDwtzhiO/qTevzSP2pVYZCfEqQt5J+HwznOhoLieX1PJakuAFlCQ5oqWhgX1LMaXEax+a0OC7Ptb4qzpj8I09TurN+KY1uVogeUKkxPGY2HLEMx68v7RAzmVkK/A6jWFzsogTEgm3kq7KtZjMopvdlMlpGYzJBtHQdBAWYLVNwGJdiGlzuvSvuU11DZRgKTKkGpxCsaTbTcq6mykupchVxdhIrkVIJ7U0BOCUJCpGlW/CeCVK8NpsLjNzeB/cdBpuqik2+q9U4Bwo0KbH0a7XggOLS0PbJAzZXS1wHkBpeYVRxbiAwUWawHHawavxoFSMLhzO+uXOqv5qkw/YquaT2/DUbfIYh4/pqAxNtD0uhOz3ZtrxVqYjOynRsWgQ9zz8LBItt7jzW8xfF2Bhc8hsXM7eVp+/cXBdoKdVtME/G8taSBJLREmTbWx69VjB+osY5js7dCRq3cda3uxtzHirg8MiBBafgfla83q4ci5EWkeSgmAvRe2PZ+mG0xTYAXSfCNQAJl0zuDp6rB1uG1GyXU3tbsS0ge62nDuIxY2ESs0vkd1RYiEwvylRU8ISJ2SqUwB5InPFMAdUFUnVWQ1QVCypdSsqKIUgHDeVM+neU5IoHuuuMK5X1Sw4XLlYcMwrqlRrG/E4gDzNlq+M9kQ3CAgfzqeYuIkh7ZPtAuPIhU3ZJ4/xdEf1fODC9VqsDhDhf6z9+qw/6i4vPg8TE2PYd4+OpFeVK74fhGTROLt9l5rwjhIxFOmXT/KcWPIie6IzNg8wSR5OHJajs9hu7o9y+CHd4HcpzuE+0FGUeC06LXmlaXZsuwEAFo6Wn1UDHjNbnPuAP/ELPcQ4scYXMYe5djqDv9SrGDBiEAu3qiq3sHw7N/iHVJl38oGb5DmLoJ529lSdsOyPe4lgwsfC1jmEkZQxuUVHOdqCABz8I5rU9ncMWB8jLnqOMbACWiD1CKwHDg59R0eKo7Xkxtmx56+3JRjjjDiZJQeVAcr0SDCh8TWLyLG4J2GfUpvIJa7LINjAuW77/NOyOe1sC7jDWiSTFhFr6wrjtnwOqMXUJYcrjNOCDnGgDYuXWuAJG6vezfZnEMYHuovaQ3KwEXAJMugtEEzzWow/EYoWsneRZHXnSpZcM4vLQDuq3BdmWU2zW8T/APSD4W7wSPiPyU9swZTytb0gDz6qbjLK1MBhY8FxgOIMX5u0P7KuxOLbhqYAOZ52G5/RBkxcuKNl13sOSEY8mhCLxNQMtInlIJ+armV6jzYtj+6fogcNh6z3Z3Dyb+vTzVnhsI/dwAGzYA8rC6TI1gq7KC6yoeK1YpkEgk2vp1hv5qhIVhxPFZ3W0bYfmUAStnw7DmCAA7nUoJNrmZMc5dcusokxy57e6nuIaLKRRQkiW5eTj1FgkoR4hCDufROpV8pJQlCnJ6c0LpTWlSNbJXJCrDgnBX4mpkZlECSXGABzgXPkAV6PRa3DNFNgpkBokw4uLo8Ti4xF9gBsvNqLAHt8fd3+PxeHr4Rm9lsMLWpuEUa1WtlADnPDru5gEeEchJNlkP1HHM8DvHJ0DTXmXbeSteGuYDtr1v6BUHazjjnO7sHS5/T75IPhld7WMMeFtQlv90Nd+Qv1RLeCOr4vTwy3M42EA3++oV1wrgLmgNPhGeoRInLdkOI3ADT7qkMkUMQYKVkGve++SN7WY0dy003Pf8I7p5cfE+TnbI5iCALSLCVS8I7R1XAsLmAFxmct7AR/MgRabc1adscZVpMdTYwEPALqmoHiAAYR8OaCLk66CCh+Evw1KkAXNNpgiYJuZJFzNvQLsHG8YYOa0mzoRqq7GUZTrSDxOD/mEDSJtpHn5goGkAZBVziMUHMe8WBEDbwjQRzuVQUn2W+w2cxNz70L81Uuq1GWQ5E1W2CjqiYVth+zdeq3Mxnh2lzGyOgcZTpsRHC3NK4NHUkD6pWRueaaL8lDw3s7/iW5qbxLTDmOlvUZXiRcTqBELS4fsXQMENrNLYL2VMpEGbBzWw4GD4mzppsm9k+BOw7nOrioybRllh3DjUaTBF9Y11Wxo4hoHhcHN6GfsrAcZ43iI5i2B9t5OG2u4vY/Xx3V/gsDG9gL268wfzRU/DuyGFaQ5gqZ2ODgS45gRfkA4e/orCriRmIkyJhVvEMeGSQ4iN1RYntK4uLmxOUtJ2PIgc/0Wec3EYx2eRxd5nZWsbY4RTRS1jceHEkRpDhI33EqnfjA0gDxQdhOnUeYQPC+GGrFWoScztObQLmT6Ba6llaIaAOg/RAe1kBoaomr1RN4kGOawm4EHnpyKu8LUaxlzBcP+nSVW8d4c2s3M0RUbofyWS/z+oDc30PO1kRuG9obbNDzCY52XQr1ChSp0/GAASAM2ro2AOw6CAmHGN/D6udcrH8N7RtfAmwFyZ+kXWgocRBEMtzcdf2UCXCvjPftc3KdkHxDCtdUzVHPqH8LSYa3ypts3zMlUVTB0C/O0C9hrHI63G/JavE0KJpO71wZTdYuL+7LtyM8gxbQLB8Tx2EpO7vBF51zTDqQ6tzDNPXTzVzwsPneI2Zr2/4jz6eiq8e0NF6fdWFcZGk/y2t53+m6oMfxAmWtJIOpiPQDYfNRVKjnXcSfND1XgL0XA8JZAczzmPy/Pyln5H5kFVCggkwNSiaqNo4fI2zfEdSdYI0AiytMVim4ZmY7nYIAVYcPHxWPLX35IpjY3sLARaFLSwt5j8h7KavhDt7R9Fl8TjnzmnHTpyTqQnexo4geaSm7jn+aSh5gl1VBC61hJgAk8hc+yIoYcfE8wOQPid5DbzPzVozjLA3KxpaI2sJ5uIMu8ytnicV2PutJ+nqnIKjwKqbkBg/rMfLX5LuNwDaTB48zyYaAIHV0m5/UhFU6r6gHiv0i3ogKmCc1xJk+d56yqaTHTPsWB4D+0opW9JlBrGmo2+85otyAPkrHC8aDRlouDAfwgFs+cICowObDhbW7rnewQeMwYABBdPKB721t0VLI903dkcT4HUeiKw0dFfVONuotJcYics7mJEwLSjsF/EVrnEFs5GOc2QBmOQ+FxbtJF1hMRxM5crTINiPoL/eikpcLgB2YyQfLlHkmt4U2drnObspQxLotitpxDE06+Z2VzBUIcWZ/xADXKcroyiCP1VAzhud2RgcPOCNfRQ8LYWZGl3xOc17DfLpqPnKNq1m03ydA0zBNiNNfr1RoZZMJ3YScvIb7eajyW85nKenwx093VAyAeHK/xF0jUEaRPsgq2GaHNa1lVszd0EDzIFt9/qhqePfXqOizQDe8N/X91ZHGhoAhzt/FAgDcg/CPMo/t2Ia6y7Xpy9EwtCDOGcDJFhvFv2XoHZfhdSmwd7VpGmbtaMznAG5hwIjnBB9Fl8HiRUYWhoEi03aTtcHSeSm4RxunSpgBr3yczmEtHdifipm5Mm94/NB4lPNjsP2LQM19Ab8iTofy1LwTmRyZnfn8r0ANbpIj2/b5Ksxbu5khjXNd5j1lh180bwvDl4DwK7Q64zEM/wCl0/JT8QwfhMuJEGxc0z6EXXn4d2EuQnzC04LXhec1a769Xu9pi0qTifCclcMH4iMuuk6Rurns9wkZ3VQCGy4NB113+amxOBL8RmOjW8rE3KufaQ1+VuwHzTAyxZUlfHik0NFg0W8h6X8gqbFdqWB4aXgaiNYPMjY/nKfxfCvqfyw/wuJzXiW7gRpbdVw7I4dghxcXmbk3J3uNNDtdLBHABch1PRMllc00AtJheKhwF5kfLn1/ZBcV7OtqAvZZ+sbHf0VbgOEPpOLc0tkltjYaAE7LR0TESfvaNfsITwIXZoiig5294LEYev3VTxSBoQBey1GFx5qNy0y2nycfGR1yjf3TO0PCGvY57R4heR019Y+iXBwcgyUnOtsJ+t0SaRkrBIBqhBpBpDYnsF3hzOxRfUPNpcPefom4TsI6iHOqun+y8j1Ej2WhwvEy10GnUB5d27/ZT4tzqjSf5tEtu1z2gNI8mvIjoYPnokw/EcZE+mkeg+X4VFmwsBF8/wA3WNxfAyR/LDpGxIv7xCzVZxBINiLEdVqMViKtNxYWAkG8OAm2ok3291SccYHRUALTo4HXoevKy3XB+IyPf2Uxu9j9lnJmAbKtZVgg3MXt0v0Vy1p115j/AHVEaoa105pIIERGm5Wnw2GcAMpBsOabxqR3ahp2CExthMFMEfdj6pUKDhqbIotLRLnNA5l1h6oR3EqTpY2qzMQQPiEnYAkAKg7x5IwYo6/FmhxEn0XFRF/PXyKSk+ztTc7kKAuwpA1OyL0RAtGcLva07cx5DdHVsWWiMs+eiowEXR4i8awesCVn8ZwpznF8XolzI6jimn/iNiOsx5o51GbtM+tvNUjajHTPh63HyMj5hcp411B86sNnbCOYVFNhnsNOFFFbqrKvwllRwMXbuN+jhv8AVAVcO+lf8IM2uBvI3HkUfW4g5twbOggxYjl9UVTxALZgzYGYj29U/DYuSAZSLB9fX7JXaoPF4qSx4vuBA2jca+qY7Hnu3scA4u/DswwQMp5gON1aDCUTTDC0sILjmaRmGaPDBtAIkearKnCBcUnhxAmHFrXRzBJgnnoeiJhoY5nBpNBK55rRBjGtptDC05RycRmPMkBQ/wAh5GUGSbtc5145Om6jqlDHDAq3l4PrcRTGydVYN7xjvCx8k65nFvrNvdX/AGf4th6GIc97O8dbKRBaDE5gDYkGRy35FZSlhhNySOSNFMEjby5KDPweWRha76osc4Y4EL3PhvEG1abajSfGJ8Qh3qJKnfh5BEG41ENPoQJVPwOsxtGm5xY0loytzN8DYs0k6mNTHpubGji+8JyPa4A3ykEDeC4amF5PPh3xyOoaA/mq1rHhwGqrjh20RkaIA6z7ndAVq/z+f5Kx4rNQ+ASGctTPr05FVFdua32CFMg1GZ2/NHvRQ/4cl2eR97A+6IOHbv8Afy5fRDuqZdz+R+f3AUDsXsSPvofVTMrnbJhDTuFNUbB9PprJi3+yZTd4rwPuxjY689UM/FnlB32jqPJDtcWunny0tsjCM1qml3RX+UkRNjr97q94VhG06YbSiB5z6yb+izXB8cHVIOYAbtAMHYwRELT1qj2RUaW1KY1IEPbzJizhz0I6qpxQcO5/4nFwVXxx2IN6bh4daZptJI/ocRM9N/ksviu3+JoPAim+nyc2CP6bEGVuOL4tjqYqMe0GLE/ARrDyAcv923ksZx7jlEsd31Fhqtgd26zpNx427EXDrtMi6l4DK8Br4g4bbaj6evqoOJB95rsv0VFxPtJTquBNHuwdQ05gDs6nI8O8s05RcoHEiGWILXDwkHwm/I6HmNvYqqfju8cSKbGtmzRJHlJJPqrfA8ca2gaT6LXtLpJktd1uNxs7beQtzhY2xOYcp0IO9mv6WdkOcmzqpuEcCYaLsTiHFlBrsgDYz1XxJYybCBEuMxOmsA4/iHe1CQDTpkgBmZzsosNXG53krU9rcGBw7BGkS6kzNMiDmqEukgSJs4FYhavDhuK/1jrqQPD++aivtndW2onuWNpsEDU/1EwZd7BUfFatNhPe05B0OUexOqrqPE6jBDXmNhqPnopqfEK1Rwbn11MNAAFy4mNAJPoqN/A5g8yOeK3J1B+if21gBV1dzXOJa6oGnT8/mkiq/EH5jkdDdBNyQLSep19UkwYGcjRppEzDqhE8BcYFIWrXKLaiCgxVbKOuyKLFW8UN2+RUbFSGOIuG6fGMzqQj6pOplOpYpzdzHLb2US6s07XUqfSv8BjWuZlOrbtHLmB039FMMU4/iN+sT+qpeH1IdM/ubWUw4e9zwIdD3ZWug5SSYEO0OoRsO6KC3Ftk/JR3xlx0XqXH8SaHCMMyBmrCXOjxQZcb+TgPVedPW+/i1XFI4XD7NZ9AGhYBWnCspjLxuSSfshT2HUmlINTw1S0qBdoCfJWpIAsoNqIBStK67DOGoI8wutYksOFhIjeH4V1V7WNF3H0G5J6ASfReodnMKxmGIpkluaM2zyIzHqLfLovM8JiC1pa0QX2c7ctt4ByBOvO3r6JhscynRY2QG0wBrIJ1c61jeb9Vgf1d2rmMYLonQDnXM/IAeZV/wnKHE9Nz9v5V7mDWzpBkqv4vwuWurMMzLnbWHLyjRV/D8a/FVDlBFNjS6N3HQTy1JjotLhalmN5C/rt6XXn+Jw8uAkDX+9QJHQHkfFXrZWytzM6rDmsHfsfv6IUMGY3+/PVehNwlGsyMgyu8WkfFfNKqavYWll8L6gdeCSCJi0iEdmPjBIfY+aTMsvViPvzXcJgauItSbmjUmzfVxWvwPY+ixsPHeGZkyPSxVrgcAyi3LTblbJMX1Pn5JknEmNBEep8dv5SWqnB8CZTpFrBJNyTBcDAtI2kafVCtrObdjsrvKWno5u4+fIrQYlmXxD1/VUHHIaDVHw/i5DbN06qHDIZXa63+UiAjL4LJ8a4m/DHPTZ4Hk5qINmPEZsh/0kHM0gbkEWKxfabGMqd2WTAzQ1whzATPdwdWg5iIkCSOS9A4h3FSm41u8ysGb+Xlz8vxWgZifdYXG4mm57gwBrZhoe6T6mIJ9hdegcIjwkjA4kteN9LB6fnqVQY10jCW7tO3VZ6lci8SrPDsIbfXdL/K8x8LfQZj8giDg3ttLZ5SJ/7lqsKz2aS5RuKGo+5Cp5HBw0Ws7F46nUpVMHXju33bsWnoehgjl5aZ/j/An4Ssab77tds5uzh9CNiucG7vP/NqOox8L2tzjNP42yCB1E+S9HxHDqePwvdirTqPb/w6rDIDwPhduAREjlfUJvtDcBiKFhjtwQRR6jw8kQN7VniF5OiD4Kf9VT5Uwf8AycPZvVdq4B7appOBa8OyEHYzC7xL/iOA0bDR5NEBXUxEjmxDY6nyH8mlGboCUKklCSmZUy05oUjU2U9BpdaZUKExeHDx1GiJe1REJHRte3K7ZOa4g2FVDAP5fMKJ1MjY+yu2sRQpGFWu4W3k5SPaTzCzLmkbEctvVegfwxxTn4+lRPipVhLmG7Q6mO8Y8DZwLW3HNYris94ZERAHlsVv/wCCmGzY4P2p0apPqQwfkqLEsDMw6KWw3RQX8X8d3nE3t/8Araxo8yMx/wC4KlFFWPbqpQdxCu41Kofnv4GuaCABaXA7BVFCu5rh4g9jjAcLQToHN1H3BKsOGzsiGR25pRp2F2oRAolS05bP+ylqZshyCXaAdTZZfGh2YhxLiDBOoB3AKnY7FNYOyIuwgxRZ9bV/T4iGXBt+WnyU1PGMIkmDe4++qzDKsiEcBTY2HZnOOsWHkLXWcjc+E2wkI5jGxWno0t7EcwrKti3PidBYAWAAsAAsfgeItb8Ji/Mz6/stDgsdPxC2kxb1/VW0eNilcO2bThsfzZDIcwEDZazA8fNKmKdFoEmXPd8RcegMAbbqzxPEC2k6/ifFNvTN8Th5Nn3CyjXRdWeHqd5iabTpLY8rElUPF+EwOkE1d0Bz3Hm6qoX+aKzwmKeGFl6kgDwtbjGVO5DSNAMvSGi3y+iKweID6bXgyCAZWF7XccLnuptcMrbTMCd79D9FTdmuJOpV6f8AMcaeYZxfKRpJ2MTPosM/gz/ZxI80896vDcDzKsTjG58g2Glr1SvXDCCdDvyi8qLiNUtYXtvlEwN27xztf0UXFKo7p39riPMCRHv815zwft9Uw5AqZe5H4TOcDkzf3t5KtwmAkxDS9g1HLqjyTNjIB5r0DA8YDzHO/MEfmsl2txhwLgRNTD1pGXVzDF2ifiaQbA6RE2CyHaHtG6lUig/wsrVTTc3Q0/wjqPE5sdI2QXHu2xxeHFOoyHhwOYHwmAROU3B8RWgwvB3ska+rYdxzHQoEuKZRA0KNwHa+nTcS6agBIaCNWnSYPIx6LMve19Qn4WOM3MwNgOfJBAonBYbOfFJHIan9B1Wojw7ISXN5qnfIXCitHhoe3wvOVtrTBiNJUVbAue60jqiMO9rWC2UDRoumVOKOJtA8xP1t8kfDYDE4knIKrmdP7P2UN7mt3T38LblADpdz59DFvZM4Hxd2Fqh7dNHN5gfQjYqKpxKoRGaJ5AD5gIWFqsJgJewMOLcHDl4fE0gGQB2Zi2Pa/ieFrgYijUaMRTaJbB8YjwxaMzSRbkCNgsbWq5zm/wBQB+Qn5yh8ZRkSF3BkZY5fT9tPZAwjHYXECKQ2Kpp8LtFkcHtzBPhdToSWhpRLUtep3eZ+Sk+nNgXjOJJAAhwk2NlX1OLgnw0y0ec/NVzMOZAzW+nopnOl2UiIEROwWJbipW7PPqrNzGdFZ06wcJCcGSo+HUbchsj20VqMPIXxNc7chQHUDQTG4bRGtpSPJQtCLFUJ7rSIWuAdRPmtL2DxP+HrNqRFOqKlAkCA1xyVWSdNWER/UFRV8I4atI8wQij2iDcI3CBhDhWbVzzvuI2tl+arOItEkIaNbICNC6nWVh+M4nvK9V/+p7j7koehiMpmJ5Xi+x3mOSI4rhiKzhGvi9D9lCkNGviPIWHvuqWRpY8joVOaQQFp+HcacRlawPL9ModnvaGhsyQf9iosR2SrfjFPDMgZRiKjWOjUnITnJn+lU+D4zUpB3dvdTzCD3biyQdQSNdB7IN9STJ/f1KjO7R7i4n11StaApqlINJbna4gkAtkjXUEgGPTdN7v+qfdMmStFw7ss2qxrxVsdsoDhzHxKTFC+TRv2SOcG6lUzsG5hEge4/NG0sXUEZQ4N/ERp+iu39n3BobmDwLDMI/VVlfgz2XaC0/0mPmLfIJkmGmb77f4QBK126dSxrn3Y8tcL6GD6jy5K94Zx2C0l2V4t082nbyKzDKozQ4Q7mfC73Gvsju4zC8z1i/kdHD59EyOYxgtIBB3B2K46ahaKpUnYffOVC6qeaqaPEu7Aa5riAIsLj3MldxfH6bR4fG7lEAeZ/RWrGcPmBe5uu5u7+uqBct0Fox2ndTp5XvsGljOmbb75LD8bx2Z9i0iNQST5E7obHcTfVPiMAaAaISPP2Ve5uHjL24dlBxBPwU0F7g3tDdJwdzKkp0iYi5O0hRZOsedlJQDc3iJjp+6DoE4o5nDXNPjgbbEyNRc6/qrSliWBoBY3loAT6CEPSwlgZeGjc5Wz5i8qPFMa3xSSN8p0+SiOIeaQSTe6PeS4k9eu9x+fsUxw32T+GPyAObD2nUPzEEciM1r+shE1eOMdLf8ACUHN3J70D/vWojxr8FhmiSPXlq2jzve1ELGyPNO891X94MpcDIGsAyPMajzXKNdr/hM/X2RzOJ4Zp/8AaUQf6H1gfk9A8RxeEeD3dB9OpaHCq4t6yH356KPFxyXN32aen3KIcOwjQqTKq7PBzAQHSQOV4A9reoQ1V7gSO8cDyJmx6qEueCCbgctI002S4vHNxFUKrbzT4ocvNHVcVUk5WyNrLqY2pbU+miSD7dP/ALilyN6IBzW/6zPOP3UhqWmQYG36FBALrWqBSlZVq8IBAjSAjDYKv4FXpsAGIcWNjwua3PfYObII56q7ZhKVUju8Xh76NqNq0XehOZp91oRxXD90a/AaBVxgfZpVwcpJRHEeEvoFufLD5yua5r2ujWC09RrzQ7VaMcyQZmGx4KO626FXmCxPeNgnxAQRzA3TMTwem4yRBBmQIPrGqrmOgTy/K6XCOPuc7JUAIA+PQjzjX71WcxuEdHIDDz1rxUuKQOHe5Kv47wFzabnufmIkzENjZoaNCskvWW1KT2lpLXTYh0wQdoMBVPEuxVB1Mim3u36tOYkHoZm3lCr5JTYEjaPPx8VLjobFeeALpapsXgn0nljxDhtrPUEajqEXhezeIqQW0nQbguhoI6ZolJYRVWhaXsiwlxdFmiJ6u/aUOzsZiiRNOAd8zTHoDJWowXDm0WBgGmp0JO5KsuHR535r0CiYl9NrqiDdJtNdzQkai0Cr0BjsNT+J5AHUiPZ2/kqn/NsOww0E9Q0AH6fRX9UgiCAQdiLIP/K6IBhjfFrb6cvRQ5cJmdmY1t+ITmvbVOtZziPG31BlaC1vuT5nb0VaGc/1Wmq9m2H4XOHqCoW9mWzdziNhbTqVXS4HEyOzHU/BSmzxNFBZwu5JZ1eHs7FSBdnM6321vCdU7Ni2V5HOQPlCA3h2IN93byRPaYhzVPh8CXXMNbzdYenNWeHpUaZkODndY16NCLwvAmtMu8Z6i3su43g7XXZ4HDSIAPn+qI7g87mFxPwQjimE1fxQWLxdrm5+4KA/xZJiSPvcKV/Ba03bPXMFYcO4JlE1IPQbeZ3UeDhkzjly14nQJ5kjYLu12m406HWbaxBM2i/+6r3VHvMAw0axYLQ4yhnY5vT6XWYrViRlFmj0UnikBicwbjLQ+CFh3Z7PO0+tiABDUK+ofvmkXCExyqwKU1opPrvmD0TGVCE1JKAngckU3EW1HqEkIup1pMoXJKMwNMTmqaagc0IxvSeimfXIBEQSmndK7XQIvK0mZME3jcT16KAPdTMtPlvqhGvIvKLr4gZAD8bTMwIja4dB22XAlpBCbkO3JXFNzqrMxEG8AggGLEtPnyUtLEOYYcDYAkGLA6Gdwl2Tpuex42Dh7kTPy+fQK8xeHiB0+552UjCzynEBodqVHmY0MOiBxFYd0SN7e9lFwKjOcnoPzP1CDxOE7t5DT4XAEN5FWvBqcUwecn5/oArpjnS4rvCso+aiGmx6c0fToBdxGJ7gtcTLCQCzcnZzBzE3G/mosTjskADM93wt/MnYdV3C4KDnec9Q77N6MGwR8TGMQ3s/n0/tNjOTvK1rU2vykta6CC0kAxBkFp2uiKNeRcCd4JI11Wb4kX0Zq07t1qU9j/WOR5x5q34dWD2Ne1sBwBLTqJ8vqsrisE6AkHbqrGOTMFZlhsQPKw+q4KoIggHzH0kKMN3B6WJB8ilkOb7F+dlDbpqNEU66FNq4Jh0GU87/AEVdiMI5uunPZWmUg8vvpqqerwVxqd655tJDTmcb2N3GGjoANN1b4HHyteGONgnnuok0LSCRoo3MUNV4aJcQANzYIPjvGu5hrQC83voBz6kqrfiC8A1ahJ1ywA2fRXeK4jHh7buVEbAXCzsruliWP+Fwd5H8lI4LPd6wmRblvPmi6TnNg5jG2Uk+8qFHxyvfZ6H7f2udhjyKtgBumFqDp413MR1An0yo6k/MNCPNW2G4hDOcrTR6H8pR3xObumFq5lU5YkKasUJQZE6nQLiABJOgCl7tEYPDnMDYQRqYvrA3J8kOWQRsLidkrWlxpFHs+Do6DvuPTdUXEOw73vlr2tBkkmTf2t5dFssk30nz+a4BB3WHm4hNI0sebHjy8lcsha02NFlqH8OqV5qPdMRGUEfWfZT/APpxR3qPGn4m63k3bvZajvTsAPOUi5x2HsPzKr+0d1UrRZf/ANOcOf8A5H/8zL+7VBX/AIZtj+XUcLavEidvgH31WzLoGgd9B9/YTBiDGtvKB5JO1cOacAsKf4fsbZ1dxcNctMZZ3Al0pLWlw5JJ3au6plryvBN+M8gFLiqY7iYEktkxffdJJXGFALZP+qjuPfHmFVkpoSSURSwt7/D9o7h//wCsemVllZ8S1b5fmUkkfhv+aPj9FDxf7ZWf4x8Q8vzKrxVPegSYFNsCTHwg6eaSSmYr35PNCh90eSt+AmX1CbnwiTcx4rT6BXjV1JW2E/ZCjy++VC8SDPL8lDXdlpOy2htotHlCSSNOP9J3l9kxnvDzR/Z+qXUzmJd5mefNFv19QkksAPeKuD7oRdHlss7iap78tk5c+kmNG7ep911JHwv7zfMfVJL7qzXbAfzm/wBg+rlQ03JJK2xn7zvNBh/bCkefv2Wh7O0wTBAPnfZJJQotZW+YSS+6r9zANAFGUklvQANlTJKbDi6SSa7Zc1Rv1U9SmC1kgGXs1/uSSUDiP+O5Hg99BdpXmGiTEuMbSIgwrrgdQmgwkknKLm53SSWKerOP3kawaonCjwjzP5JJKO9SY90zHHXzUGIPhHr9AupJvNK7mhCUkklyGv/Z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57002" y="954088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Přečti si báseň. Zopakuj si písmena, vytleskej slabiky, spočítej slova ve větách. Nauč se báseň zpaměti.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4460" y="1292642"/>
            <a:ext cx="4680520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Doma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Každý je doma tam, kde bydlí, 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kde má své místo u stolu,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de má svou postel a svou židli.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Doma jsou všichni pospolu.</a:t>
            </a:r>
          </a:p>
          <a:p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Pes má svou boudu, krtek noru,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ajíc má pelech ve křoví,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rabčák má hnízdo na javoru.</a:t>
            </a: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Doma si všichni vyhoví.</a:t>
            </a:r>
          </a:p>
        </p:txBody>
      </p:sp>
      <p:pic>
        <p:nvPicPr>
          <p:cNvPr id="1026" name="Picture 2" descr="C:\Users\kopcanova\AppData\Local\Microsoft\Windows\Temporary Internet Files\Content.IE5\8QOF8F4B\MP9004066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62953"/>
            <a:ext cx="2297808" cy="344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824440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10.3 Nové učivo – slabiky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tě, ně,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bě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mě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984548"/>
            <a:ext cx="61206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Pojmenujte věci na obrázcích. Spojte obrázky se slovy.</a:t>
            </a:r>
          </a:p>
        </p:txBody>
      </p:sp>
      <p:pic>
        <p:nvPicPr>
          <p:cNvPr id="4098" name="Picture 2" descr="C:\Users\kopcanova\AppData\Local\Microsoft\Windows\Temporary Internet Files\Content.IE5\LP7FR16P\MP9001852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638"/>
            <a:ext cx="1532020" cy="10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pcanova\AppData\Local\Microsoft\Windows\Temporary Internet Files\Content.IE5\3N7WFJPD\MP9004447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10" y="1604499"/>
            <a:ext cx="744498" cy="9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pcanova\AppData\Local\Microsoft\Windows\Temporary Internet Files\Content.IE5\9A2V78EQ\MC9003523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01" y="1465202"/>
            <a:ext cx="963475" cy="11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opcanova\AppData\Local\Microsoft\Windows\Temporary Internet Files\Content.IE5\8QOF8F4B\MC90042457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8591"/>
            <a:ext cx="1136774" cy="114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Program Files (x86)\Microsoft Office\MEDIA\CAGCAT10\j028190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92" y="1387684"/>
            <a:ext cx="1173110" cy="11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opcanova\AppData\Local\Microsoft\Windows\Temporary Internet Files\Content.IE5\LP7FR16P\MP900438769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302" y="1074828"/>
            <a:ext cx="1516698" cy="1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2859782"/>
            <a:ext cx="88569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lo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dě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       kolo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bě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žka         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pě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tka         š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těně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mě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síc        k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vě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tiny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3772" y="3573840"/>
            <a:ext cx="8604448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Pamatuj!</a:t>
            </a:r>
          </a:p>
          <a:p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Slabiky </a:t>
            </a:r>
            <a:r>
              <a:rPr lang="cs-CZ" sz="2200" b="1" dirty="0" err="1" smtClean="0">
                <a:latin typeface="Times New Roman" pitchFamily="18" charset="0"/>
                <a:cs typeface="Times New Roman" pitchFamily="18" charset="0"/>
              </a:rPr>
              <a:t>dě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, tě, ně vždy píšeme s háčkem nad </a:t>
            </a:r>
            <a:r>
              <a:rPr 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ti, t</a:t>
            </a:r>
            <a:r>
              <a:rPr 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šíme se, n</a:t>
            </a:r>
            <a:r>
              <a:rPr 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co).</a:t>
            </a:r>
          </a:p>
          <a:p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Ve slabikách </a:t>
            </a:r>
            <a:r>
              <a:rPr lang="cs-CZ" sz="2200" b="1" dirty="0" err="1" smtClean="0">
                <a:latin typeface="Times New Roman" pitchFamily="18" charset="0"/>
                <a:cs typeface="Times New Roman" pitchFamily="18" charset="0"/>
              </a:rPr>
              <a:t>bě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b="1" dirty="0" err="1" smtClean="0">
                <a:latin typeface="Times New Roman" pitchFamily="18" charset="0"/>
                <a:cs typeface="Times New Roman" pitchFamily="18" charset="0"/>
              </a:rPr>
              <a:t>pě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b="1" dirty="0" err="1" smtClean="0">
                <a:latin typeface="Times New Roman" pitchFamily="18" charset="0"/>
                <a:cs typeface="Times New Roman" pitchFamily="18" charset="0"/>
              </a:rPr>
              <a:t>vě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, mě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slyšíme -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bje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pje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vje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mňe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píšeme háček nad </a:t>
            </a:r>
            <a:r>
              <a:rPr 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cs-CZ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(b</a:t>
            </a:r>
            <a:r>
              <a:rPr 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louš, p</a:t>
            </a:r>
            <a:r>
              <a:rPr 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šina, v</a:t>
            </a:r>
            <a:r>
              <a:rPr 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nec, m</a:t>
            </a:r>
            <a:r>
              <a:rPr lang="cs-CZ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síc). Písmeno j, ň nepíšeme!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58548"/>
            <a:ext cx="615617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10.4 Nauč se číst nové slabiky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tě, ně: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kopcanova\AppData\Local\Microsoft\Windows\Temporary Internet Files\Content.IE5\8QOF8F4B\MP9004309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1392803" cy="10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pcanova\AppData\Local\Microsoft\Windows\Temporary Internet Files\Content.IE5\LP7FR16P\MP90043102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81" y="502257"/>
            <a:ext cx="1301716" cy="12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pcanova\AppData\Local\Microsoft\Windows\Temporary Internet Files\Content.IE5\3N7WFJPD\MP90044479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8281"/>
            <a:ext cx="984556" cy="12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32825"/>
              </p:ext>
            </p:extLst>
          </p:nvPr>
        </p:nvGraphicFramePr>
        <p:xfrm>
          <a:off x="467542" y="2008287"/>
          <a:ext cx="813690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1"/>
                <a:gridCol w="1356151"/>
                <a:gridCol w="1356151"/>
                <a:gridCol w="1356151"/>
                <a:gridCol w="1356151"/>
                <a:gridCol w="135615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DĚ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TĚ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NĚ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děti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zloděj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kotě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štěstí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štěně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višně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dědeček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raději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tělo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hřiště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němý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třešně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dělník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dělo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tělocvik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těsto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dýně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hnědý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dělat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neděle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zástěra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těšíme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jabloně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sněhulák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pozdě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rozdělit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Matěj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příště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pilně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slůně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pondělí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Děčín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potěší</a:t>
                      </a:r>
                      <a:endParaRPr lang="cs-CZ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těžký</a:t>
                      </a:r>
                      <a:endParaRPr lang="cs-CZ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vážně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koně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dějepis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anděl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Štěpán</a:t>
                      </a:r>
                      <a:endParaRPr lang="cs-CZ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těsný</a:t>
                      </a:r>
                      <a:endParaRPr lang="cs-CZ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krásně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silně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4" descr="C:\Users\kopcanova\AppData\Local\Microsoft\Windows\Temporary Internet Files\Content.IE5\9A2V78EQ\MC90035149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15" y="915566"/>
            <a:ext cx="1428998" cy="11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1" y="430887"/>
            <a:ext cx="7441629" cy="637255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10.5 Nauč se číst nové slabiky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bě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vě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mě: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90198"/>
              </p:ext>
            </p:extLst>
          </p:nvPr>
        </p:nvGraphicFramePr>
        <p:xfrm>
          <a:off x="1524000" y="1057042"/>
          <a:ext cx="6096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BĚ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PĚ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VĚ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MĚ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běžec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pěvec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věž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měří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oběd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pěnkava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věk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Země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Běta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pěna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věříme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Měsíc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hříbě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pět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svět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úsměv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bělásek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pěstuje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větev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měli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koloběžka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zpěvák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věnec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kromě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hrabě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pěšina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člověk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zeměpis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běžky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pěkně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květiny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měkký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běloba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napětí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věta</a:t>
                      </a:r>
                      <a:endParaRPr lang="cs-CZ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mělčina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kopcanova\AppData\Local\Microsoft\Windows\Temporary Internet Files\Content.IE5\9A2V78EQ\MC9003315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3598"/>
            <a:ext cx="1152128" cy="8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pcanova\AppData\Local\Microsoft\Windows\Temporary Internet Files\Content.IE5\9A2V78EQ\MC9001093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7774"/>
            <a:ext cx="1124315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pcanova\AppData\Local\Microsoft\Windows\Temporary Internet Files\Content.IE5\LP7FR16P\MC9004135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9582"/>
            <a:ext cx="1582933" cy="15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pcanova\AppData\Local\Microsoft\Windows\Temporary Internet Files\Content.IE5\LP7FR16P\MC90044045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52" y="3003798"/>
            <a:ext cx="1368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8964488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10.6 Něco pro šikulky. Vylušti si křížovku.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702068" y="2162393"/>
            <a:ext cx="4280474" cy="2694263"/>
            <a:chOff x="2850" y="3282"/>
            <a:chExt cx="4290" cy="2163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850" y="3285"/>
              <a:ext cx="4290" cy="2160"/>
              <a:chOff x="2850" y="3285"/>
              <a:chExt cx="4290" cy="2160"/>
            </a:xfrm>
          </p:grpSpPr>
          <p:grpSp>
            <p:nvGrpSpPr>
              <p:cNvPr id="13" name="Group 48"/>
              <p:cNvGrpSpPr>
                <a:grpSpLocks/>
              </p:cNvGrpSpPr>
              <p:nvPr/>
            </p:nvGrpSpPr>
            <p:grpSpPr bwMode="auto">
              <a:xfrm>
                <a:off x="4800" y="3285"/>
                <a:ext cx="1950" cy="360"/>
                <a:chOff x="1575" y="1290"/>
                <a:chExt cx="1950" cy="360"/>
              </a:xfrm>
            </p:grpSpPr>
            <p:sp>
              <p:nvSpPr>
                <p:cNvPr id="52" name="Rectangle 53"/>
                <p:cNvSpPr>
                  <a:spLocks noChangeArrowheads="1"/>
                </p:cNvSpPr>
                <p:nvPr/>
              </p:nvSpPr>
              <p:spPr bwMode="auto">
                <a:xfrm>
                  <a:off x="1575" y="1290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1965" y="1290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54" name="Rectangle 51"/>
                <p:cNvSpPr>
                  <a:spLocks noChangeArrowheads="1"/>
                </p:cNvSpPr>
                <p:nvPr/>
              </p:nvSpPr>
              <p:spPr bwMode="auto">
                <a:xfrm>
                  <a:off x="2355" y="1290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55" name="Rectangle 50"/>
                <p:cNvSpPr>
                  <a:spLocks noChangeArrowheads="1"/>
                </p:cNvSpPr>
                <p:nvPr/>
              </p:nvSpPr>
              <p:spPr bwMode="auto">
                <a:xfrm>
                  <a:off x="2745" y="1290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56" name="Rectangle 49"/>
                <p:cNvSpPr>
                  <a:spLocks noChangeArrowheads="1"/>
                </p:cNvSpPr>
                <p:nvPr/>
              </p:nvSpPr>
              <p:spPr bwMode="auto">
                <a:xfrm>
                  <a:off x="3135" y="1290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14" name="Group 43"/>
              <p:cNvGrpSpPr>
                <a:grpSpLocks/>
              </p:cNvGrpSpPr>
              <p:nvPr/>
            </p:nvGrpSpPr>
            <p:grpSpPr bwMode="auto">
              <a:xfrm>
                <a:off x="4020" y="4365"/>
                <a:ext cx="1560" cy="360"/>
                <a:chOff x="3435" y="2055"/>
                <a:chExt cx="1560" cy="360"/>
              </a:xfrm>
            </p:grpSpPr>
            <p:sp>
              <p:nvSpPr>
                <p:cNvPr id="48" name="Rectangle 47"/>
                <p:cNvSpPr>
                  <a:spLocks noChangeArrowheads="1"/>
                </p:cNvSpPr>
                <p:nvPr/>
              </p:nvSpPr>
              <p:spPr bwMode="auto">
                <a:xfrm>
                  <a:off x="4605" y="2055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9" name="Rectangle 46"/>
                <p:cNvSpPr>
                  <a:spLocks noChangeArrowheads="1"/>
                </p:cNvSpPr>
                <p:nvPr/>
              </p:nvSpPr>
              <p:spPr bwMode="auto">
                <a:xfrm>
                  <a:off x="4215" y="2055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50" name="Rectangle 45"/>
                <p:cNvSpPr>
                  <a:spLocks noChangeArrowheads="1"/>
                </p:cNvSpPr>
                <p:nvPr/>
              </p:nvSpPr>
              <p:spPr bwMode="auto">
                <a:xfrm>
                  <a:off x="3825" y="2055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51" name="Rectangle 44"/>
                <p:cNvSpPr>
                  <a:spLocks noChangeArrowheads="1"/>
                </p:cNvSpPr>
                <p:nvPr/>
              </p:nvSpPr>
              <p:spPr bwMode="auto">
                <a:xfrm>
                  <a:off x="3435" y="2055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15" name="Group 37"/>
              <p:cNvGrpSpPr>
                <a:grpSpLocks/>
              </p:cNvGrpSpPr>
              <p:nvPr/>
            </p:nvGrpSpPr>
            <p:grpSpPr bwMode="auto">
              <a:xfrm>
                <a:off x="4800" y="4005"/>
                <a:ext cx="1950" cy="360"/>
                <a:chOff x="1575" y="1290"/>
                <a:chExt cx="1950" cy="360"/>
              </a:xfrm>
            </p:grpSpPr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1575" y="1290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4" name="Rectangle 41"/>
                <p:cNvSpPr>
                  <a:spLocks noChangeArrowheads="1"/>
                </p:cNvSpPr>
                <p:nvPr/>
              </p:nvSpPr>
              <p:spPr bwMode="auto">
                <a:xfrm>
                  <a:off x="1965" y="1290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5" name="Rectangle 40"/>
                <p:cNvSpPr>
                  <a:spLocks noChangeArrowheads="1"/>
                </p:cNvSpPr>
                <p:nvPr/>
              </p:nvSpPr>
              <p:spPr bwMode="auto">
                <a:xfrm>
                  <a:off x="2355" y="1290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6" name="Rectangle 39"/>
                <p:cNvSpPr>
                  <a:spLocks noChangeArrowheads="1"/>
                </p:cNvSpPr>
                <p:nvPr/>
              </p:nvSpPr>
              <p:spPr bwMode="auto">
                <a:xfrm>
                  <a:off x="2745" y="1290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47" name="Rectangle 38"/>
                <p:cNvSpPr>
                  <a:spLocks noChangeArrowheads="1"/>
                </p:cNvSpPr>
                <p:nvPr/>
              </p:nvSpPr>
              <p:spPr bwMode="auto">
                <a:xfrm>
                  <a:off x="3135" y="1290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4800" y="3645"/>
                <a:ext cx="2340" cy="360"/>
                <a:chOff x="4215" y="1335"/>
                <a:chExt cx="2340" cy="360"/>
              </a:xfrm>
            </p:grpSpPr>
            <p:sp>
              <p:nvSpPr>
                <p:cNvPr id="36" name="Rectangle 36"/>
                <p:cNvSpPr>
                  <a:spLocks noChangeArrowheads="1"/>
                </p:cNvSpPr>
                <p:nvPr/>
              </p:nvSpPr>
              <p:spPr bwMode="auto">
                <a:xfrm>
                  <a:off x="6165" y="1335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37" name="Group 30"/>
                <p:cNvGrpSpPr>
                  <a:grpSpLocks/>
                </p:cNvGrpSpPr>
                <p:nvPr/>
              </p:nvGrpSpPr>
              <p:grpSpPr bwMode="auto">
                <a:xfrm>
                  <a:off x="4215" y="1335"/>
                  <a:ext cx="1950" cy="360"/>
                  <a:chOff x="1575" y="1290"/>
                  <a:chExt cx="1950" cy="360"/>
                </a:xfrm>
              </p:grpSpPr>
              <p:sp>
                <p:nvSpPr>
                  <p:cNvPr id="38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57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9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96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0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1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74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313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8" name="Group 20"/>
              <p:cNvGrpSpPr>
                <a:grpSpLocks/>
              </p:cNvGrpSpPr>
              <p:nvPr/>
            </p:nvGrpSpPr>
            <p:grpSpPr bwMode="auto">
              <a:xfrm>
                <a:off x="2850" y="4725"/>
                <a:ext cx="2730" cy="360"/>
                <a:chOff x="2265" y="2415"/>
                <a:chExt cx="2730" cy="360"/>
              </a:xfrm>
            </p:grpSpPr>
            <p:sp>
              <p:nvSpPr>
                <p:cNvPr id="28" name="Rectangle 28"/>
                <p:cNvSpPr>
                  <a:spLocks noChangeArrowheads="1"/>
                </p:cNvSpPr>
                <p:nvPr/>
              </p:nvSpPr>
              <p:spPr bwMode="auto">
                <a:xfrm>
                  <a:off x="2655" y="2415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9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5" y="2415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30" name="Group 21"/>
                <p:cNvGrpSpPr>
                  <a:grpSpLocks/>
                </p:cNvGrpSpPr>
                <p:nvPr/>
              </p:nvGrpSpPr>
              <p:grpSpPr bwMode="auto">
                <a:xfrm>
                  <a:off x="3045" y="2415"/>
                  <a:ext cx="1950" cy="360"/>
                  <a:chOff x="1575" y="1290"/>
                  <a:chExt cx="1950" cy="360"/>
                </a:xfrm>
              </p:grpSpPr>
              <p:sp>
                <p:nvSpPr>
                  <p:cNvPr id="31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157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96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74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5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13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9" name="Group 11"/>
              <p:cNvGrpSpPr>
                <a:grpSpLocks/>
              </p:cNvGrpSpPr>
              <p:nvPr/>
            </p:nvGrpSpPr>
            <p:grpSpPr bwMode="auto">
              <a:xfrm>
                <a:off x="3630" y="5085"/>
                <a:ext cx="2730" cy="360"/>
                <a:chOff x="3630" y="5085"/>
                <a:chExt cx="2730" cy="360"/>
              </a:xfrm>
            </p:grpSpPr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5580" y="5085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21" name="Rectangle 18"/>
                <p:cNvSpPr>
                  <a:spLocks noChangeArrowheads="1"/>
                </p:cNvSpPr>
                <p:nvPr/>
              </p:nvSpPr>
              <p:spPr bwMode="auto">
                <a:xfrm>
                  <a:off x="5970" y="5085"/>
                  <a:ext cx="390" cy="36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grpSp>
              <p:nvGrpSpPr>
                <p:cNvPr id="22" name="Group 12"/>
                <p:cNvGrpSpPr>
                  <a:grpSpLocks/>
                </p:cNvGrpSpPr>
                <p:nvPr/>
              </p:nvGrpSpPr>
              <p:grpSpPr bwMode="auto">
                <a:xfrm>
                  <a:off x="3630" y="5085"/>
                  <a:ext cx="1950" cy="360"/>
                  <a:chOff x="1575" y="1290"/>
                  <a:chExt cx="1950" cy="360"/>
                </a:xfrm>
              </p:grpSpPr>
              <p:sp>
                <p:nvSpPr>
                  <p:cNvPr id="2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57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96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35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74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135" y="1290"/>
                    <a:ext cx="390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cs-CZ"/>
                  </a:p>
                </p:txBody>
              </p:sp>
            </p:grpSp>
          </p:grpSp>
        </p:grp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4800" y="3282"/>
              <a:ext cx="390" cy="2160"/>
              <a:chOff x="4980" y="6090"/>
              <a:chExt cx="390" cy="2160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 rot="16200000">
                <a:off x="4275" y="7155"/>
                <a:ext cx="1800" cy="390"/>
                <a:chOff x="1575" y="1290"/>
                <a:chExt cx="1950" cy="360"/>
              </a:xfrm>
            </p:grpSpPr>
            <p:sp>
              <p:nvSpPr>
                <p:cNvPr id="8" name="Rectangle 9"/>
                <p:cNvSpPr>
                  <a:spLocks noChangeArrowheads="1"/>
                </p:cNvSpPr>
                <p:nvPr/>
              </p:nvSpPr>
              <p:spPr bwMode="auto">
                <a:xfrm>
                  <a:off x="1575" y="1290"/>
                  <a:ext cx="390" cy="360"/>
                </a:xfrm>
                <a:prstGeom prst="rect">
                  <a:avLst/>
                </a:prstGeom>
                <a:solidFill>
                  <a:srgbClr val="E36C0A">
                    <a:alpha val="78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9" name="Rectangle 8"/>
                <p:cNvSpPr>
                  <a:spLocks noChangeArrowheads="1"/>
                </p:cNvSpPr>
                <p:nvPr/>
              </p:nvSpPr>
              <p:spPr bwMode="auto">
                <a:xfrm>
                  <a:off x="1965" y="1290"/>
                  <a:ext cx="390" cy="360"/>
                </a:xfrm>
                <a:prstGeom prst="rect">
                  <a:avLst/>
                </a:prstGeom>
                <a:solidFill>
                  <a:srgbClr val="E36C0A">
                    <a:alpha val="78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0" name="Rectangle 7"/>
                <p:cNvSpPr>
                  <a:spLocks noChangeArrowheads="1"/>
                </p:cNvSpPr>
                <p:nvPr/>
              </p:nvSpPr>
              <p:spPr bwMode="auto">
                <a:xfrm>
                  <a:off x="2355" y="1290"/>
                  <a:ext cx="390" cy="360"/>
                </a:xfrm>
                <a:prstGeom prst="rect">
                  <a:avLst/>
                </a:prstGeom>
                <a:solidFill>
                  <a:srgbClr val="E36C0A">
                    <a:alpha val="78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1" name="Rectangle 6"/>
                <p:cNvSpPr>
                  <a:spLocks noChangeArrowheads="1"/>
                </p:cNvSpPr>
                <p:nvPr/>
              </p:nvSpPr>
              <p:spPr bwMode="auto">
                <a:xfrm>
                  <a:off x="2745" y="1290"/>
                  <a:ext cx="390" cy="360"/>
                </a:xfrm>
                <a:prstGeom prst="rect">
                  <a:avLst/>
                </a:prstGeom>
                <a:solidFill>
                  <a:srgbClr val="E36C0A">
                    <a:alpha val="78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  <p:sp>
              <p:nvSpPr>
                <p:cNvPr id="12" name="Rectangle 5"/>
                <p:cNvSpPr>
                  <a:spLocks noChangeArrowheads="1"/>
                </p:cNvSpPr>
                <p:nvPr/>
              </p:nvSpPr>
              <p:spPr bwMode="auto">
                <a:xfrm>
                  <a:off x="3135" y="1290"/>
                  <a:ext cx="390" cy="360"/>
                </a:xfrm>
                <a:prstGeom prst="rect">
                  <a:avLst/>
                </a:prstGeom>
                <a:solidFill>
                  <a:srgbClr val="E36C0A">
                    <a:alpha val="78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4980" y="6090"/>
                <a:ext cx="390" cy="360"/>
              </a:xfrm>
              <a:prstGeom prst="rect">
                <a:avLst/>
              </a:prstGeom>
              <a:solidFill>
                <a:srgbClr val="E36C0A">
                  <a:alpha val="78999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</p:grpSp>
      </p:grpSp>
      <p:sp>
        <p:nvSpPr>
          <p:cNvPr id="57" name="TextovéPole 56"/>
          <p:cNvSpPr txBox="1"/>
          <p:nvPr/>
        </p:nvSpPr>
        <p:spPr>
          <a:xfrm>
            <a:off x="194420" y="2162393"/>
            <a:ext cx="4054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1.mládě slona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2.jarní měsíc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3.červené ovoce s peckou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4.jídlo v poledne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5.první den v týdnu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6.táta táty</a:t>
            </a:r>
          </a:p>
        </p:txBody>
      </p:sp>
      <p:pic>
        <p:nvPicPr>
          <p:cNvPr id="2105" name="Picture 57" descr="C:\Users\kopcanova\AppData\Local\Microsoft\Windows\Temporary Internet Files\Content.IE5\LP7FR16P\MC9000363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32" y="1259754"/>
            <a:ext cx="2164706" cy="17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4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opcanova\AppData\Local\Microsoft\Windows\Temporary Internet Files\Content.IE5\8QOF8F4B\MP9003863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62" y="567413"/>
            <a:ext cx="1354072" cy="20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pcanova\AppData\Local\Microsoft\Windows\Temporary Internet Files\Content.IE5\8QOF8F4B\MP90043084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050" y="516459"/>
            <a:ext cx="2121129" cy="15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pcanova\AppData\Local\Microsoft\Windows\Temporary Internet Files\Content.IE5\9A2V78EQ\MP90043307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40" y="960647"/>
            <a:ext cx="1433798" cy="14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pcanova\AppData\Local\Microsoft\Windows\Temporary Internet Files\Content.IE5\8QOF8F4B\MC90043313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18986"/>
            <a:ext cx="3270344" cy="245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opcanova\AppData\Local\Microsoft\Windows\Temporary Internet Files\Content.IE5\3N7WFJPD\MP90026292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2252"/>
            <a:ext cx="1090424" cy="16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kopcanova\AppData\Local\Microsoft\Windows\Temporary Internet Files\Content.IE5\9A2V78EQ\MP90025547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29" y="3327900"/>
            <a:ext cx="1057985" cy="16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kopcanova\AppData\Local\Microsoft\Windows\Temporary Internet Files\Content.IE5\LP7FR16P\MP900431810[1]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2" t="23748" r="6339"/>
          <a:stretch/>
        </p:blipFill>
        <p:spPr bwMode="auto">
          <a:xfrm>
            <a:off x="225791" y="3362155"/>
            <a:ext cx="1518471" cy="16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63588" y="1400428"/>
            <a:ext cx="1080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smile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285978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kitten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28880" y="285368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foal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342755" y="2853680"/>
            <a:ext cx="1080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puppy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60418" y="207250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moon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97254" y="516459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arth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39436" y="4586907"/>
            <a:ext cx="712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star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37858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1.Ve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kterém slově najdeš slabiku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dě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deka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dědeček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rodiče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loď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 kterém slově je chyba?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pelikán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vedle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mesíc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hrábě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 kterém slově najdeš slabiku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bě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beruška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Robert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blecha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bělásek</a:t>
                      </a:r>
                      <a:endParaRPr lang="cs-CZ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slovo je napsáno správně?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obed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bětuška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trpělivost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kvjeten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59633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7524" y="1563638"/>
            <a:ext cx="8568952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http://upload.wikimedia.org/wikipedia/commons/c/ce/D%C4%9B%C4%8D%C3%ADn,_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R%C5%AF%C5%BEov%C3%A1_zahrada.JPG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www.cestovnik.cz/Files/Podniky/max/bazen1.jpg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hotel-decin.com/wp-content/gallery/okoli/decin_lod.jpg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utulkaci3.wz.cz/decin/akce2008/8_soubory/seminar-decin-2.96711755308E+17.jpg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www.axis4.info/data/www_city/Znaky%20m%C4%9Bst/D%C4%9B%C4%8D%C3%ADn.gif</a:t>
            </a:r>
            <a:endParaRPr lang="cs-CZ" sz="11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1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822</Words>
  <Application>Microsoft Office PowerPoint</Application>
  <PresentationFormat>Předvádění na obrazovce (16:9)</PresentationFormat>
  <Paragraphs>201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10.1 Slabiky dě, tě, ně, bě, pě, vě, mě</vt:lpstr>
      <vt:lpstr>10.2 Co už umíš?</vt:lpstr>
      <vt:lpstr>10.3 Nové učivo – slabiky dě, tě, ně, bě, pě, vě, mě </vt:lpstr>
      <vt:lpstr>10.4 Nauč se číst nové slabiky dě, tě, ně:</vt:lpstr>
      <vt:lpstr>10.5 Nauč se číst nové slabiky bě, pě, vě, mě:</vt:lpstr>
      <vt:lpstr>10.6 Něco pro šikulky. Vylušti si křížovku. </vt:lpstr>
      <vt:lpstr>10.7 CLIL</vt:lpstr>
      <vt:lpstr>10.8 Test znalostí</vt:lpstr>
      <vt:lpstr>10.9 Použité zdroje, citace</vt:lpstr>
      <vt:lpstr>10.10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254</cp:revision>
  <dcterms:created xsi:type="dcterms:W3CDTF">2010-10-18T18:21:56Z</dcterms:created>
  <dcterms:modified xsi:type="dcterms:W3CDTF">2012-09-23T07:05:53Z</dcterms:modified>
</cp:coreProperties>
</file>