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00FF00"/>
    <a:srgbClr val="0000FF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810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400"/>
          </a:pPr>
          <a:endParaRPr lang="cs-CZ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Zemská kůra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1200"/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List1!$A$2:$A$5</c:f>
              <c:strCache>
                <c:ptCount val="2"/>
                <c:pt idx="0">
                  <c:v>ostatní</c:v>
                </c:pt>
                <c:pt idx="1">
                  <c:v>kyslík</c:v>
                </c:pt>
              </c:strCache>
            </c:strRef>
          </c:cat>
          <c:val>
            <c:numRef>
              <c:f>List1!$B$2:$B$5</c:f>
              <c:numCache>
                <c:formatCode>0%</c:formatCode>
                <c:ptCount val="4"/>
                <c:pt idx="0">
                  <c:v>0.54</c:v>
                </c:pt>
                <c:pt idx="1">
                  <c:v>0.46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aseline="0"/>
            </a:pPr>
            <a:r>
              <a:rPr lang="cs-CZ" sz="1400" baseline="0" dirty="0" smtClean="0"/>
              <a:t>Lidské tělo</a:t>
            </a:r>
            <a:endParaRPr lang="en-US" sz="1400" baseline="0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1400" baseline="0"/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List1!$A$2:$A$3</c:f>
              <c:strCache>
                <c:ptCount val="2"/>
                <c:pt idx="0">
                  <c:v>lidské tělo</c:v>
                </c:pt>
                <c:pt idx="1">
                  <c:v>kyslík</c:v>
                </c:pt>
              </c:strCache>
            </c:strRef>
          </c:cat>
          <c:val>
            <c:numRef>
              <c:f>List1!$B$2:$B$3</c:f>
              <c:numCache>
                <c:formatCode>0%</c:formatCode>
                <c:ptCount val="2"/>
                <c:pt idx="0">
                  <c:v>0.38</c:v>
                </c:pt>
                <c:pt idx="1">
                  <c:v>0.62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400" baseline="0"/>
          </a:pPr>
          <a:endParaRPr lang="cs-CZ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Voda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1400"/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List1!$A$2:$A$3</c:f>
              <c:strCache>
                <c:ptCount val="2"/>
                <c:pt idx="0">
                  <c:v>ostatní prvky</c:v>
                </c:pt>
                <c:pt idx="1">
                  <c:v>kyslík</c:v>
                </c:pt>
              </c:strCache>
            </c:strRef>
          </c:cat>
          <c:val>
            <c:numRef>
              <c:f>List1!$B$2:$B$3</c:f>
              <c:numCache>
                <c:formatCode>0%</c:formatCode>
                <c:ptCount val="2"/>
                <c:pt idx="0" formatCode="General">
                  <c:v>12</c:v>
                </c:pt>
                <c:pt idx="1">
                  <c:v>0.88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400"/>
          </a:pPr>
          <a:endParaRPr lang="cs-CZ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Atmosféra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1400"/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List1!$A$2:$A$3</c:f>
              <c:strCache>
                <c:ptCount val="2"/>
                <c:pt idx="0">
                  <c:v>ostat</c:v>
                </c:pt>
                <c:pt idx="1">
                  <c:v>kyslík</c:v>
                </c:pt>
              </c:strCache>
            </c:strRef>
          </c:cat>
          <c:val>
            <c:numRef>
              <c:f>List1!$B$2:$B$3</c:f>
              <c:numCache>
                <c:formatCode>0%</c:formatCode>
                <c:ptCount val="2"/>
                <c:pt idx="0">
                  <c:v>0.79</c:v>
                </c:pt>
                <c:pt idx="1">
                  <c:v>0.21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271B2FD-3F70-41BE-AA6B-5CB3CC31F150}" type="datetimeFigureOut">
              <a:rPr lang="cs-CZ"/>
              <a:pPr>
                <a:defRPr/>
              </a:pPr>
              <a:t>1.4.2012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5FE3D4-B738-446D-A8ED-C28BD76399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5432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C187500-CD5E-4E4D-9D24-AA1031C7B6AB}" type="datetimeFigureOut">
              <a:rPr lang="cs-CZ"/>
              <a:pPr>
                <a:defRPr/>
              </a:pPr>
              <a:t>1.4.2012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C3212D9-A666-4BAA-B445-F42B2B4DF6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231842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CE216F-19EA-41A6-8ADC-4943C14B091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 dirty="0"/>
          </a:p>
        </p:txBody>
      </p:sp>
      <p:sp>
        <p:nvSpPr>
          <p:cNvPr id="16388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dirty="0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904FC1B-A079-46C5-8218-0E8114B5E0D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 dirty="0"/>
          </a:p>
        </p:txBody>
      </p:sp>
      <p:sp>
        <p:nvSpPr>
          <p:cNvPr id="18436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dirty="0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0FF4A6-D6CB-427E-979E-E2C311FC3E1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 dirty="0"/>
          </a:p>
        </p:txBody>
      </p:sp>
      <p:sp>
        <p:nvSpPr>
          <p:cNvPr id="20484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dirty="0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598BF56-A106-4CFF-BEC1-F3FB805226A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 dirty="0"/>
          </a:p>
        </p:txBody>
      </p:sp>
      <p:sp>
        <p:nvSpPr>
          <p:cNvPr id="22532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dirty="0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45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F09ADAB-35D3-412B-A6BD-8443CAE669D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 dirty="0"/>
          </a:p>
        </p:txBody>
      </p:sp>
      <p:sp>
        <p:nvSpPr>
          <p:cNvPr id="24580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dirty="0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66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53591E6-40B5-4C63-B5CE-55CFA7C7F03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 dirty="0"/>
          </a:p>
        </p:txBody>
      </p:sp>
      <p:sp>
        <p:nvSpPr>
          <p:cNvPr id="26628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dirty="0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86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7A21B6C-DDE4-4083-B2A1-6FCFA232909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cs-CZ"/>
          </a:p>
        </p:txBody>
      </p:sp>
      <p:sp>
        <p:nvSpPr>
          <p:cNvPr id="28676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6AF0919-94FF-48E3-B3F8-829245B9D3A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/>
          </a:p>
        </p:txBody>
      </p:sp>
      <p:sp>
        <p:nvSpPr>
          <p:cNvPr id="30724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BF70D-9175-4657-93D1-7E968EC45084}" type="datetime1">
              <a:rPr lang="cs-CZ"/>
              <a:pPr>
                <a:defRPr/>
              </a:pPr>
              <a:t>1.4.2012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98D91-7328-4699-9A04-CA45A399F9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FC482-F6D3-4352-82A8-0DCB79F36B82}" type="datetime1">
              <a:rPr lang="cs-CZ"/>
              <a:pPr>
                <a:defRPr/>
              </a:pPr>
              <a:t>1.4.2012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A83B7-22DA-4876-8F63-B39EDE910C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45D24-EE24-4921-9ABF-2A45249AA5E7}" type="datetime1">
              <a:rPr lang="cs-CZ"/>
              <a:pPr>
                <a:defRPr/>
              </a:pPr>
              <a:t>1.4.2012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943D0-3CEE-4F3B-9929-6C705658FD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4D744-3CF6-443C-9E7B-81CE4D4808E2}" type="datetime1">
              <a:rPr lang="cs-CZ"/>
              <a:pPr>
                <a:defRPr/>
              </a:pPr>
              <a:t>1.4.2012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86C96-E4D5-4E78-A66B-6B21BDFDEF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BF7BA-6C19-41DD-8895-B88E9EFD4B6D}" type="datetime1">
              <a:rPr lang="cs-CZ"/>
              <a:pPr>
                <a:defRPr/>
              </a:pPr>
              <a:t>1.4.2012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A9188-07AD-49A7-8F2D-89B1F0C514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0DEEC-834C-43AB-9739-128CA9A2CFB3}" type="datetime1">
              <a:rPr lang="cs-CZ"/>
              <a:pPr>
                <a:defRPr/>
              </a:pPr>
              <a:t>1.4.2012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A4584-E23D-45D3-BF82-03E981154D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D378E-C046-44C8-BA11-3FF3AFE9C512}" type="datetime1">
              <a:rPr lang="cs-CZ"/>
              <a:pPr>
                <a:defRPr/>
              </a:pPr>
              <a:t>1.4.2012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E1348-532C-4F9C-A819-F4CA6CCCCF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98488-C101-4DCF-A118-BE0619E721D3}" type="datetime1">
              <a:rPr lang="cs-CZ"/>
              <a:pPr>
                <a:defRPr/>
              </a:pPr>
              <a:t>1.4.2012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901C5-20AF-46BE-827D-4011917CE6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5D998-96B3-49A9-8F2C-5BF16D48F177}" type="datetime1">
              <a:rPr lang="cs-CZ"/>
              <a:pPr>
                <a:defRPr/>
              </a:pPr>
              <a:t>1.4.2012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4AD53-E737-40A2-833B-D4DE96DD6C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5C866-336F-4334-8F58-AB1B5D5691A2}" type="datetime1">
              <a:rPr lang="cs-CZ"/>
              <a:pPr>
                <a:defRPr/>
              </a:pPr>
              <a:t>1.4.2012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17AF4-1CE9-4020-82B3-7660ABD945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E6E2D-BF17-499A-B6A7-7C79E63221B6}" type="datetime1">
              <a:rPr lang="cs-CZ"/>
              <a:pPr>
                <a:defRPr/>
              </a:pPr>
              <a:t>1.4.2012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E4C3B-3EA0-48FB-ABCD-46107E1506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F28338D-9B4E-4BC3-9920-EAC0A151A20F}" type="datetime1">
              <a:rPr lang="cs-CZ"/>
              <a:pPr>
                <a:defRPr/>
              </a:pPr>
              <a:t>1.4.2012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01C0C48-EDFB-4B4A-B26E-A43A0B68E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wmf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image" Target="../media/image6.jpeg"/><Relationship Id="rId7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5" Type="http://schemas.openxmlformats.org/officeDocument/2006/relationships/image" Target="../media/image8.gif"/><Relationship Id="rId4" Type="http://schemas.openxmlformats.org/officeDocument/2006/relationships/image" Target="../media/image7.wmf"/><Relationship Id="rId9" Type="http://schemas.openxmlformats.org/officeDocument/2006/relationships/chart" Target="../charts/char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wmf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sel.cz/_popisky/121_/s_1213407913.jpg" TargetMode="External"/><Relationship Id="rId2" Type="http://schemas.openxmlformats.org/officeDocument/2006/relationships/hyperlink" Target="http://cs.wikipedia.org/wiki/Vod%C3%ADk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en.wikipedia.org/wiki/Oxyge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125"/>
            <a:ext cx="7200900" cy="593725"/>
          </a:xfrm>
        </p:spPr>
        <p:txBody>
          <a:bodyPr/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.1 Vodík a kyslík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	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497169"/>
            <a:ext cx="914400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Autor: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Mgr. Petra Křivánková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0675" y="4497168"/>
            <a:ext cx="3053325" cy="6463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:\Documents and Settings\krivankova.UNBCHEM\Local Settings\Temporary Internet Files\Content.IE5\U92O74OM\MC900437807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6421" y="584762"/>
            <a:ext cx="2116604" cy="2116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álný popisek 2"/>
          <p:cNvSpPr/>
          <p:nvPr/>
        </p:nvSpPr>
        <p:spPr>
          <a:xfrm>
            <a:off x="5818034" y="2849315"/>
            <a:ext cx="2016224" cy="1188712"/>
          </a:xfrm>
          <a:prstGeom prst="wedgeEllipseCallout">
            <a:avLst>
              <a:gd name="adj1" fmla="val -41448"/>
              <a:gd name="adj2" fmla="val -9397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i="1" dirty="0" smtClean="0">
                <a:solidFill>
                  <a:schemeClr val="tx1"/>
                </a:solidFill>
              </a:rPr>
              <a:t>Alternativní zdroje energie</a:t>
            </a:r>
            <a:endParaRPr lang="cs-CZ" sz="1600" i="1" dirty="0">
              <a:solidFill>
                <a:schemeClr val="tx1"/>
              </a:solidFill>
            </a:endParaRPr>
          </a:p>
        </p:txBody>
      </p:sp>
      <p:pic>
        <p:nvPicPr>
          <p:cNvPr id="1027" name="Picture 3" descr="C:\Documents and Settings\krivankova.UNBCHEM\Local Settings\Temporary Internet Files\Content.IE5\RE6UQN3F\MC90037130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2290818"/>
            <a:ext cx="828446" cy="1812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ocuments and Settings\krivankova.UNBCHEM\Local Settings\Temporary Internet Files\Content.IE5\U92O74OM\MP900387697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1341" y="797667"/>
            <a:ext cx="1679465" cy="1198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://upload.wikimedia.org/wikipedia/commons/thumb/3/3d/IvyMike2.jpg/220px-IvyMike2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0" y="2787774"/>
            <a:ext cx="20955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válný popisek 10"/>
          <p:cNvSpPr/>
          <p:nvPr/>
        </p:nvSpPr>
        <p:spPr>
          <a:xfrm>
            <a:off x="251520" y="1203598"/>
            <a:ext cx="2808312" cy="2952328"/>
          </a:xfrm>
          <a:prstGeom prst="wedgeEllipseCallout">
            <a:avLst>
              <a:gd name="adj1" fmla="val 73007"/>
              <a:gd name="adj2" fmla="val -26981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i="1" dirty="0" smtClean="0">
                <a:solidFill>
                  <a:schemeClr val="tx1"/>
                </a:solidFill>
              </a:rPr>
              <a:t>Nesmrtelnost je </a:t>
            </a:r>
            <a:r>
              <a:rPr lang="cs-CZ" sz="1600" i="1" dirty="0">
                <a:solidFill>
                  <a:schemeClr val="tx1"/>
                </a:solidFill>
              </a:rPr>
              <a:t>o</a:t>
            </a:r>
            <a:r>
              <a:rPr lang="cs-CZ" sz="1600" i="1" dirty="0" smtClean="0">
                <a:solidFill>
                  <a:schemeClr val="tx1"/>
                </a:solidFill>
              </a:rPr>
              <a:t>dvěkým snem lidstva. Také alchymisté toužili vyrobit elixír věčného zdraví a života. Kyslík je prvek, který  celý život dýcháme a bez kterého nevydržíme ani 3 minuty.</a:t>
            </a:r>
            <a:endParaRPr lang="cs-CZ" sz="16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9437" y="492125"/>
            <a:ext cx="2916238" cy="534988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.10 Anotace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557841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Petra Křivánková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/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01</a:t>
                      </a:r>
                      <a:r>
                        <a:rPr lang="cs-CZ" baseline="0" dirty="0" smtClean="0"/>
                        <a:t> – </a:t>
                      </a:r>
                      <a:r>
                        <a:rPr lang="cs-CZ" baseline="0" dirty="0" smtClean="0"/>
                        <a:t>06 / </a:t>
                      </a:r>
                      <a:r>
                        <a:rPr lang="cs-CZ" baseline="0" dirty="0" smtClean="0"/>
                        <a:t>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/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8.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/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n-lt"/>
                          <a:cs typeface="+mn-cs"/>
                        </a:rPr>
                        <a:t>Kyslík, vodík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/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Prezentace popisující</a:t>
                      </a:r>
                      <a:r>
                        <a:rPr lang="cs-CZ" baseline="0" dirty="0" smtClean="0"/>
                        <a:t> význam, výskyt a použití vodíku a kyslíku.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538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967" y="492125"/>
            <a:ext cx="4464050" cy="593725"/>
          </a:xfrm>
        </p:spPr>
        <p:txBody>
          <a:bodyPr/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.2 Co již víme?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pic>
        <p:nvPicPr>
          <p:cNvPr id="4098" name="Picture 2" descr="C:\Users\krivankova\AppData\Local\Microsoft\Windows\Temporary Internet Files\Content.IE5\IM28AK7R\MP900422817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01638"/>
            <a:ext cx="1355297" cy="2031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krivankova\AppData\Local\Microsoft\Windows\Temporary Internet Files\Content.IE5\3YTJZCQD\MC90028710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741" y="1620608"/>
            <a:ext cx="1825782" cy="2141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álný popisek 2"/>
          <p:cNvSpPr/>
          <p:nvPr/>
        </p:nvSpPr>
        <p:spPr>
          <a:xfrm>
            <a:off x="139842" y="1225740"/>
            <a:ext cx="2687509" cy="972688"/>
          </a:xfrm>
          <a:prstGeom prst="wedgeEllipseCallout">
            <a:avLst>
              <a:gd name="adj1" fmla="val 30744"/>
              <a:gd name="adj2" fmla="val 119105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Jaký je význam kyslíku pro život na Zemi?</a:t>
            </a:r>
            <a:endParaRPr lang="cs-CZ" dirty="0"/>
          </a:p>
        </p:txBody>
      </p:sp>
      <p:pic>
        <p:nvPicPr>
          <p:cNvPr id="4101" name="Picture 5" descr="C:\Users\krivankova\AppData\Local\Microsoft\Windows\Temporary Internet Files\Content.IE5\7NA63YPY\MM900041072[1]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189751"/>
            <a:ext cx="807715" cy="1598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válný popisek 11"/>
          <p:cNvSpPr/>
          <p:nvPr/>
        </p:nvSpPr>
        <p:spPr>
          <a:xfrm>
            <a:off x="2928356" y="693268"/>
            <a:ext cx="2687509" cy="972688"/>
          </a:xfrm>
          <a:prstGeom prst="wedgeEllipseCallout">
            <a:avLst>
              <a:gd name="adj1" fmla="val -22612"/>
              <a:gd name="adj2" fmla="val 92398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Kde se kyslík vyskytuje?</a:t>
            </a:r>
            <a:endParaRPr lang="cs-CZ" dirty="0"/>
          </a:p>
        </p:txBody>
      </p:sp>
      <p:sp>
        <p:nvSpPr>
          <p:cNvPr id="9" name="Oválný popisek 8"/>
          <p:cNvSpPr/>
          <p:nvPr/>
        </p:nvSpPr>
        <p:spPr>
          <a:xfrm>
            <a:off x="1885937" y="3860904"/>
            <a:ext cx="2687509" cy="972688"/>
          </a:xfrm>
          <a:prstGeom prst="wedgeEllipseCallout">
            <a:avLst>
              <a:gd name="adj1" fmla="val 6772"/>
              <a:gd name="adj2" fmla="val -103095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Nositel života i smrti.</a:t>
            </a: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6012160" y="703368"/>
            <a:ext cx="2880320" cy="648072"/>
          </a:xfrm>
          <a:prstGeom prst="roundRect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i="1" dirty="0" smtClean="0">
                <a:solidFill>
                  <a:schemeClr val="tx1"/>
                </a:solidFill>
              </a:rPr>
              <a:t>Diagramy znázorňující podíl kyslíku:</a:t>
            </a:r>
            <a:endParaRPr lang="cs-CZ" i="1" dirty="0">
              <a:solidFill>
                <a:schemeClr val="tx1"/>
              </a:solidFill>
            </a:endParaRPr>
          </a:p>
        </p:txBody>
      </p:sp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2109497422"/>
              </p:ext>
            </p:extLst>
          </p:nvPr>
        </p:nvGraphicFramePr>
        <p:xfrm>
          <a:off x="4573446" y="1665956"/>
          <a:ext cx="2158794" cy="1625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6" name="Graf 5"/>
          <p:cNvGraphicFramePr/>
          <p:nvPr>
            <p:extLst>
              <p:ext uri="{D42A27DB-BD31-4B8C-83A1-F6EECF244321}">
                <p14:modId xmlns:p14="http://schemas.microsoft.com/office/powerpoint/2010/main" val="456505638"/>
              </p:ext>
            </p:extLst>
          </p:nvPr>
        </p:nvGraphicFramePr>
        <p:xfrm>
          <a:off x="6732240" y="1625829"/>
          <a:ext cx="2379665" cy="16660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7" name="Graf 6"/>
          <p:cNvGraphicFramePr/>
          <p:nvPr>
            <p:extLst>
              <p:ext uri="{D42A27DB-BD31-4B8C-83A1-F6EECF244321}">
                <p14:modId xmlns:p14="http://schemas.microsoft.com/office/powerpoint/2010/main" val="408849909"/>
              </p:ext>
            </p:extLst>
          </p:nvPr>
        </p:nvGraphicFramePr>
        <p:xfrm>
          <a:off x="6545785" y="3341388"/>
          <a:ext cx="2748111" cy="1802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8" name="Graf 7"/>
          <p:cNvGraphicFramePr/>
          <p:nvPr>
            <p:extLst>
              <p:ext uri="{D42A27DB-BD31-4B8C-83A1-F6EECF244321}">
                <p14:modId xmlns:p14="http://schemas.microsoft.com/office/powerpoint/2010/main" val="537562574"/>
              </p:ext>
            </p:extLst>
          </p:nvPr>
        </p:nvGraphicFramePr>
        <p:xfrm>
          <a:off x="4241810" y="3291830"/>
          <a:ext cx="2850470" cy="1851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Graphic spid="5" grpId="0">
        <p:bldAsOne/>
      </p:bldGraphic>
      <p:bldGraphic spid="6" grpId="0">
        <p:bldAsOne/>
      </p:bldGraphic>
      <p:bldGraphic spid="7" grpId="0">
        <p:bldAsOne/>
      </p:bldGraphic>
      <p:bldGraphic spid="8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upload.wikimedia.org/wikipedia/commons/thumb/8/84/Hindenburg_burning.jpg/220px-Hindenburg_burnin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8708" y="2061195"/>
            <a:ext cx="209550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57" name="Nadpis 1"/>
          <p:cNvSpPr>
            <a:spLocks noGrp="1"/>
          </p:cNvSpPr>
          <p:nvPr>
            <p:ph type="ctrTitle"/>
          </p:nvPr>
        </p:nvSpPr>
        <p:spPr>
          <a:xfrm>
            <a:off x="5531" y="492125"/>
            <a:ext cx="7416800" cy="593725"/>
          </a:xfrm>
        </p:spPr>
        <p:txBody>
          <a:bodyPr/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.3 Jaké si řekneme nové termíny a názvy?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2" name="Zaoblený obdélník 1"/>
          <p:cNvSpPr/>
          <p:nvPr/>
        </p:nvSpPr>
        <p:spPr>
          <a:xfrm>
            <a:off x="4644008" y="1218616"/>
            <a:ext cx="2088232" cy="66664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VODÍK</a:t>
            </a:r>
            <a:endParaRPr lang="cs-CZ" b="1" dirty="0"/>
          </a:p>
        </p:txBody>
      </p:sp>
      <p:sp>
        <p:nvSpPr>
          <p:cNvPr id="3" name="Oválný popisek 2"/>
          <p:cNvSpPr/>
          <p:nvPr/>
        </p:nvSpPr>
        <p:spPr>
          <a:xfrm>
            <a:off x="395536" y="1195018"/>
            <a:ext cx="2448272" cy="964248"/>
          </a:xfrm>
          <a:prstGeom prst="wedgeEllipseCallout">
            <a:avLst>
              <a:gd name="adj1" fmla="val 114292"/>
              <a:gd name="adj2" fmla="val -3675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o</a:t>
            </a:r>
            <a:r>
              <a:rPr lang="cs-CZ" sz="1600" dirty="0" smtClean="0"/>
              <a:t>bjeven 1766</a:t>
            </a:r>
          </a:p>
          <a:p>
            <a:pPr algn="ctr"/>
            <a:r>
              <a:rPr lang="cs-CZ" sz="1600" dirty="0" smtClean="0"/>
              <a:t>Henry </a:t>
            </a:r>
            <a:r>
              <a:rPr lang="cs-CZ" sz="1600" dirty="0" err="1" smtClean="0"/>
              <a:t>Cavendish</a:t>
            </a:r>
            <a:endParaRPr lang="cs-CZ" sz="1600" dirty="0"/>
          </a:p>
        </p:txBody>
      </p:sp>
      <p:pic>
        <p:nvPicPr>
          <p:cNvPr id="1026" name="Picture 2" descr="http://upload.wikimedia.org/wikipedia/commons/thumb/d/d4/Dihydrogen-3D-vdW.png/220px-Dihydrogen-3D-vdW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696859"/>
            <a:ext cx="1807468" cy="1462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álný popisek 6"/>
          <p:cNvSpPr/>
          <p:nvPr/>
        </p:nvSpPr>
        <p:spPr>
          <a:xfrm>
            <a:off x="395536" y="2427734"/>
            <a:ext cx="2448272" cy="964248"/>
          </a:xfrm>
          <a:prstGeom prst="wedgeEllipseCallout">
            <a:avLst>
              <a:gd name="adj1" fmla="val 109623"/>
              <a:gd name="adj2" fmla="val -95272"/>
            </a:avLst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H</a:t>
            </a:r>
            <a:r>
              <a:rPr lang="cs-CZ" sz="1600" baseline="-25000" dirty="0" smtClean="0"/>
              <a:t>2</a:t>
            </a:r>
            <a:endParaRPr lang="cs-CZ" sz="1600" dirty="0" smtClean="0"/>
          </a:p>
          <a:p>
            <a:pPr algn="ctr"/>
            <a:r>
              <a:rPr lang="cs-CZ" sz="1600" dirty="0"/>
              <a:t>b</a:t>
            </a:r>
            <a:r>
              <a:rPr lang="cs-CZ" sz="1600" dirty="0" smtClean="0"/>
              <a:t>ezbarvá plynná látka</a:t>
            </a:r>
          </a:p>
        </p:txBody>
      </p:sp>
      <p:sp>
        <p:nvSpPr>
          <p:cNvPr id="8" name="Oválný popisek 7"/>
          <p:cNvSpPr/>
          <p:nvPr/>
        </p:nvSpPr>
        <p:spPr>
          <a:xfrm>
            <a:off x="395536" y="3633187"/>
            <a:ext cx="4480746" cy="1296144"/>
          </a:xfrm>
          <a:prstGeom prst="wedgeEllipseCallout">
            <a:avLst>
              <a:gd name="adj1" fmla="val 41354"/>
              <a:gd name="adj2" fmla="val -15475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n</a:t>
            </a:r>
            <a:r>
              <a:rPr lang="cs-CZ" sz="1600" dirty="0" smtClean="0"/>
              <a:t>ejlehčí plyn, </a:t>
            </a:r>
          </a:p>
          <a:p>
            <a:pPr algn="ctr"/>
            <a:r>
              <a:rPr lang="cs-CZ" sz="1600" dirty="0" smtClean="0"/>
              <a:t>nejjednodušší elektronový obal,</a:t>
            </a:r>
          </a:p>
          <a:p>
            <a:pPr algn="ctr"/>
            <a:r>
              <a:rPr lang="cs-CZ" sz="1600" dirty="0"/>
              <a:t>p</a:t>
            </a:r>
            <a:r>
              <a:rPr lang="cs-CZ" sz="1600" dirty="0" smtClean="0"/>
              <a:t>řeměna jader jeho atomů – zdroj energie na Slunci a vodíkových pum</a:t>
            </a:r>
          </a:p>
        </p:txBody>
      </p:sp>
      <p:sp>
        <p:nvSpPr>
          <p:cNvPr id="9" name="Oválný popisek 8"/>
          <p:cNvSpPr/>
          <p:nvPr/>
        </p:nvSpPr>
        <p:spPr>
          <a:xfrm>
            <a:off x="6627862" y="2355726"/>
            <a:ext cx="2448272" cy="964248"/>
          </a:xfrm>
          <a:prstGeom prst="wedgeEllipseCallout">
            <a:avLst>
              <a:gd name="adj1" fmla="val -60993"/>
              <a:gd name="adj2" fmla="val -85573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/>
              <a:t>p</a:t>
            </a:r>
            <a:r>
              <a:rPr lang="cs-CZ" sz="1600" dirty="0" smtClean="0"/>
              <a:t>řeprava: ocelové lahve označené červeným pruhem</a:t>
            </a:r>
          </a:p>
        </p:txBody>
      </p:sp>
      <p:sp>
        <p:nvSpPr>
          <p:cNvPr id="10" name="Oválný popisek 9"/>
          <p:cNvSpPr/>
          <p:nvPr/>
        </p:nvSpPr>
        <p:spPr>
          <a:xfrm>
            <a:off x="5396458" y="3651870"/>
            <a:ext cx="3496022" cy="1296144"/>
          </a:xfrm>
          <a:prstGeom prst="wedgeEllipseCallout">
            <a:avLst>
              <a:gd name="adj1" fmla="val -42159"/>
              <a:gd name="adj2" fmla="val -16927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/>
              <a:t>p</a:t>
            </a:r>
            <a:r>
              <a:rPr lang="cs-CZ" sz="1600" dirty="0" smtClean="0"/>
              <a:t>oužití:</a:t>
            </a:r>
            <a:r>
              <a:rPr lang="cs-CZ" sz="1600" dirty="0"/>
              <a:t> </a:t>
            </a:r>
            <a:r>
              <a:rPr lang="cs-CZ" sz="1600" dirty="0" smtClean="0"/>
              <a:t>výroba </a:t>
            </a:r>
            <a:r>
              <a:rPr lang="cs-CZ" sz="1600" dirty="0" err="1" smtClean="0"/>
              <a:t>HCl</a:t>
            </a:r>
            <a:r>
              <a:rPr lang="cs-CZ" sz="1600" dirty="0" smtClean="0"/>
              <a:t>, NH</a:t>
            </a:r>
            <a:r>
              <a:rPr lang="cs-CZ" sz="1600" baseline="-25000" dirty="0" smtClean="0"/>
              <a:t>3</a:t>
            </a:r>
            <a:r>
              <a:rPr lang="cs-CZ" sz="1600" dirty="0" smtClean="0"/>
              <a:t>, ztužování tuků, spolu s kyslíkem sváření, řezání kovů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 glass bottle half-filled with a bluish bubbling liqui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309" y="1677613"/>
            <a:ext cx="1165378" cy="2165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válný popisek 9"/>
          <p:cNvSpPr/>
          <p:nvPr/>
        </p:nvSpPr>
        <p:spPr>
          <a:xfrm>
            <a:off x="2413126" y="3553070"/>
            <a:ext cx="3600399" cy="1474445"/>
          </a:xfrm>
          <a:prstGeom prst="wedgeEllipseCallout">
            <a:avLst>
              <a:gd name="adj1" fmla="val 14170"/>
              <a:gd name="adj2" fmla="val -194084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1"/>
                </a:solidFill>
              </a:rPr>
              <a:t>p</a:t>
            </a:r>
            <a:r>
              <a:rPr lang="cs-CZ" sz="1600" dirty="0" smtClean="0">
                <a:solidFill>
                  <a:schemeClr val="tx1"/>
                </a:solidFill>
              </a:rPr>
              <a:t>oužití:</a:t>
            </a:r>
          </a:p>
          <a:p>
            <a:pPr algn="ctr"/>
            <a:r>
              <a:rPr lang="cs-CZ" sz="1600" dirty="0">
                <a:solidFill>
                  <a:schemeClr val="tx1"/>
                </a:solidFill>
              </a:rPr>
              <a:t>p</a:t>
            </a:r>
            <a:r>
              <a:rPr lang="cs-CZ" sz="1600" dirty="0" smtClean="0">
                <a:solidFill>
                  <a:schemeClr val="tx1"/>
                </a:solidFill>
              </a:rPr>
              <a:t>odpora dýchání pacientům v nemocnici, potápění (dýchací přístroje), s acetylenem ke svařování</a:t>
            </a:r>
          </a:p>
        </p:txBody>
      </p:sp>
      <p:sp>
        <p:nvSpPr>
          <p:cNvPr id="21505" name="Nadpis 1"/>
          <p:cNvSpPr>
            <a:spLocks noGrp="1"/>
          </p:cNvSpPr>
          <p:nvPr>
            <p:ph type="ctrTitle"/>
          </p:nvPr>
        </p:nvSpPr>
        <p:spPr>
          <a:xfrm>
            <a:off x="29776" y="492125"/>
            <a:ext cx="5680075" cy="593725"/>
          </a:xfrm>
        </p:spPr>
        <p:txBody>
          <a:bodyPr/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.4 Co si řekneme nového?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2" name="Zaoblený obdélník 1"/>
          <p:cNvSpPr/>
          <p:nvPr/>
        </p:nvSpPr>
        <p:spPr>
          <a:xfrm>
            <a:off x="4213326" y="813193"/>
            <a:ext cx="2088232" cy="64807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KYSLÍK</a:t>
            </a:r>
            <a:endParaRPr lang="cs-CZ" b="1" dirty="0"/>
          </a:p>
        </p:txBody>
      </p:sp>
      <p:sp>
        <p:nvSpPr>
          <p:cNvPr id="5" name="Oválný popisek 4"/>
          <p:cNvSpPr/>
          <p:nvPr/>
        </p:nvSpPr>
        <p:spPr>
          <a:xfrm>
            <a:off x="1829390" y="2355726"/>
            <a:ext cx="2448272" cy="964248"/>
          </a:xfrm>
          <a:prstGeom prst="wedgeEllipseCallout">
            <a:avLst>
              <a:gd name="adj1" fmla="val 53473"/>
              <a:gd name="adj2" fmla="val -146899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O</a:t>
            </a:r>
            <a:r>
              <a:rPr lang="cs-CZ" sz="1600" baseline="-25000" dirty="0" smtClean="0"/>
              <a:t>2</a:t>
            </a:r>
            <a:endParaRPr lang="cs-CZ" sz="1600" dirty="0" smtClean="0"/>
          </a:p>
          <a:p>
            <a:pPr algn="ctr"/>
            <a:r>
              <a:rPr lang="cs-CZ" sz="1600" dirty="0"/>
              <a:t>b</a:t>
            </a:r>
            <a:r>
              <a:rPr lang="cs-CZ" sz="1600" dirty="0" smtClean="0"/>
              <a:t>ezbarvá plynná látka</a:t>
            </a:r>
          </a:p>
        </p:txBody>
      </p:sp>
      <p:sp>
        <p:nvSpPr>
          <p:cNvPr id="7" name="Oválný popisek 6"/>
          <p:cNvSpPr/>
          <p:nvPr/>
        </p:nvSpPr>
        <p:spPr>
          <a:xfrm>
            <a:off x="6434399" y="3610375"/>
            <a:ext cx="2448272" cy="1417140"/>
          </a:xfrm>
          <a:prstGeom prst="wedgeEllipseCallout">
            <a:avLst>
              <a:gd name="adj1" fmla="val -68822"/>
              <a:gd name="adj2" fmla="val -202639"/>
            </a:avLst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LOX - kapalný kyslík, - 183°C, složka paliv pro raketové motory </a:t>
            </a:r>
          </a:p>
        </p:txBody>
      </p:sp>
      <p:pic>
        <p:nvPicPr>
          <p:cNvPr id="3074" name="Picture 2" descr="C:\Users\krivankova\AppData\Local\Microsoft\Windows\Temporary Internet Files\Content.IE5\7NA63YPY\MP900289276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192241"/>
            <a:ext cx="2160240" cy="1674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válný popisek 8"/>
          <p:cNvSpPr/>
          <p:nvPr/>
        </p:nvSpPr>
        <p:spPr>
          <a:xfrm>
            <a:off x="107504" y="1137229"/>
            <a:ext cx="2736304" cy="1319614"/>
          </a:xfrm>
          <a:prstGeom prst="wedgeEllipseCallout">
            <a:avLst>
              <a:gd name="adj1" fmla="val 102565"/>
              <a:gd name="adj2" fmla="val -37038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Slučuje se s kovy i nekovy za vzniku dvouprvkových sloučenin – </a:t>
            </a:r>
            <a:r>
              <a:rPr lang="cs-CZ" sz="1600" b="1" dirty="0" smtClean="0"/>
              <a:t>OXIDY.</a:t>
            </a:r>
          </a:p>
        </p:txBody>
      </p:sp>
      <p:sp>
        <p:nvSpPr>
          <p:cNvPr id="11" name="Oválný popisek 10"/>
          <p:cNvSpPr/>
          <p:nvPr/>
        </p:nvSpPr>
        <p:spPr>
          <a:xfrm>
            <a:off x="6444208" y="755267"/>
            <a:ext cx="2699792" cy="2564707"/>
          </a:xfrm>
          <a:prstGeom prst="wedgeEllipseCallout">
            <a:avLst>
              <a:gd name="adj1" fmla="val -58270"/>
              <a:gd name="adj2" fmla="val -31540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/>
              <a:t>r</a:t>
            </a:r>
            <a:r>
              <a:rPr lang="cs-CZ" sz="1600" dirty="0" smtClean="0"/>
              <a:t>adikály – částice, rozštěpené molekuly kyslíku, mohou být nebezpečné pro člověka, antioxidanty – omezují jejich účinky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7" grpId="0" animBg="1"/>
      <p:bldP spid="9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ctrTitle"/>
          </p:nvPr>
        </p:nvSpPr>
        <p:spPr>
          <a:xfrm>
            <a:off x="29776" y="492125"/>
            <a:ext cx="5400675" cy="593725"/>
          </a:xfrm>
        </p:spPr>
        <p:txBody>
          <a:bodyPr/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.5 Procvičení a příklady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pic>
        <p:nvPicPr>
          <p:cNvPr id="1026" name="Picture 2" descr="C:\Users\krivankova\AppData\Local\Microsoft\Windows\Temporary Internet Files\Content.IE5\U8UH713D\MC90033159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147814"/>
            <a:ext cx="709188" cy="1797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krivankova\AppData\Local\Microsoft\Windows\Temporary Internet Files\Content.IE5\U8UH713D\MP900422429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525305"/>
            <a:ext cx="1138193" cy="1419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467544" y="1262739"/>
            <a:ext cx="3672408" cy="5040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i="1" dirty="0" smtClean="0"/>
              <a:t>Doplň následující tabulku:</a:t>
            </a:r>
            <a:endParaRPr lang="cs-CZ" b="1" i="1" dirty="0"/>
          </a:p>
        </p:txBody>
      </p:sp>
      <p:pic>
        <p:nvPicPr>
          <p:cNvPr id="1028" name="Picture 4" descr="C:\Users\krivankova\AppData\Local\Microsoft\Windows\Temporary Internet Files\Content.IE5\IM28AK7R\MC900083191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753401"/>
            <a:ext cx="1553328" cy="1522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477144"/>
              </p:ext>
            </p:extLst>
          </p:nvPr>
        </p:nvGraphicFramePr>
        <p:xfrm>
          <a:off x="1524000" y="1995686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kyslík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vodík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značka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skupina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perioda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počet e</a:t>
                      </a:r>
                      <a:r>
                        <a:rPr lang="cs-CZ" baseline="30000" dirty="0" smtClean="0"/>
                        <a:t>-</a:t>
                      </a:r>
                      <a:r>
                        <a:rPr lang="cs-CZ" dirty="0" smtClean="0"/>
                        <a:t>, p</a:t>
                      </a:r>
                      <a:r>
                        <a:rPr lang="cs-CZ" baseline="30000" dirty="0" smtClean="0"/>
                        <a:t>+</a:t>
                      </a:r>
                      <a:r>
                        <a:rPr lang="cs-CZ" dirty="0" smtClean="0"/>
                        <a:t>, n</a:t>
                      </a:r>
                      <a:r>
                        <a:rPr lang="cs-CZ" baseline="30000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počet valenčních e</a:t>
                      </a:r>
                      <a:r>
                        <a:rPr lang="cs-CZ" baseline="30000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elektronegativita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álný popisek 8"/>
          <p:cNvSpPr/>
          <p:nvPr/>
        </p:nvSpPr>
        <p:spPr>
          <a:xfrm>
            <a:off x="4321743" y="4012401"/>
            <a:ext cx="3168352" cy="1080120"/>
          </a:xfrm>
          <a:prstGeom prst="wedgeEllipseCallout">
            <a:avLst>
              <a:gd name="adj1" fmla="val 2398"/>
              <a:gd name="adj2" fmla="val -284495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Použití: </a:t>
            </a:r>
          </a:p>
          <a:p>
            <a:pPr algn="ctr"/>
            <a:r>
              <a:rPr lang="cs-CZ" sz="1600" dirty="0"/>
              <a:t>o</a:t>
            </a:r>
            <a:r>
              <a:rPr lang="cs-CZ" sz="1600" dirty="0" smtClean="0"/>
              <a:t>zonizace – dezinfekce pitné vody, součást raketových paliv</a:t>
            </a:r>
            <a:endParaRPr lang="cs-CZ" sz="1600" dirty="0"/>
          </a:p>
        </p:txBody>
      </p:sp>
      <p:sp>
        <p:nvSpPr>
          <p:cNvPr id="25601" name="Nadpis 1"/>
          <p:cNvSpPr>
            <a:spLocks noGrp="1"/>
          </p:cNvSpPr>
          <p:nvPr>
            <p:ph type="ctrTitle"/>
          </p:nvPr>
        </p:nvSpPr>
        <p:spPr>
          <a:xfrm>
            <a:off x="10525" y="492125"/>
            <a:ext cx="5184775" cy="593725"/>
          </a:xfrm>
        </p:spPr>
        <p:txBody>
          <a:bodyPr/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.6 Něco navíc pro šikovné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2" name="Zaoblený obdélník 1"/>
          <p:cNvSpPr/>
          <p:nvPr/>
        </p:nvSpPr>
        <p:spPr>
          <a:xfrm>
            <a:off x="4427984" y="726491"/>
            <a:ext cx="1656184" cy="46141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OZON</a:t>
            </a:r>
            <a:endParaRPr lang="cs-CZ" b="1" dirty="0"/>
          </a:p>
        </p:txBody>
      </p:sp>
      <p:sp>
        <p:nvSpPr>
          <p:cNvPr id="3" name="Oválný popisek 2"/>
          <p:cNvSpPr/>
          <p:nvPr/>
        </p:nvSpPr>
        <p:spPr>
          <a:xfrm>
            <a:off x="110224" y="1180853"/>
            <a:ext cx="4176464" cy="1289487"/>
          </a:xfrm>
          <a:prstGeom prst="wedgeEllipseCallout">
            <a:avLst>
              <a:gd name="adj1" fmla="val 60560"/>
              <a:gd name="adj2" fmla="val -3983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Vznik ozonu:</a:t>
            </a:r>
          </a:p>
          <a:p>
            <a:pPr algn="ctr"/>
            <a:r>
              <a:rPr lang="cs-CZ" sz="1600" dirty="0"/>
              <a:t>ú</a:t>
            </a:r>
            <a:r>
              <a:rPr lang="cs-CZ" sz="1600" dirty="0" smtClean="0"/>
              <a:t>činkem UV záření nebo elektrického výboje (blesku) na molekuly kyslíku.</a:t>
            </a:r>
            <a:endParaRPr lang="cs-CZ" sz="1600" dirty="0"/>
          </a:p>
        </p:txBody>
      </p:sp>
      <p:sp>
        <p:nvSpPr>
          <p:cNvPr id="6" name="Oválný popisek 5"/>
          <p:cNvSpPr/>
          <p:nvPr/>
        </p:nvSpPr>
        <p:spPr>
          <a:xfrm>
            <a:off x="3923928" y="2183731"/>
            <a:ext cx="2664296" cy="856071"/>
          </a:xfrm>
          <a:prstGeom prst="wedgeEllipseCallout">
            <a:avLst>
              <a:gd name="adj1" fmla="val 7849"/>
              <a:gd name="adj2" fmla="val -147611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/>
              <a:t>t</a:t>
            </a:r>
            <a:r>
              <a:rPr lang="cs-CZ" sz="1600" dirty="0" smtClean="0"/>
              <a:t>říatomová molekula kyslíku O</a:t>
            </a:r>
            <a:r>
              <a:rPr lang="cs-CZ" sz="1600" baseline="-25000" dirty="0" smtClean="0"/>
              <a:t>3</a:t>
            </a:r>
            <a:endParaRPr lang="cs-CZ" sz="1600" dirty="0"/>
          </a:p>
        </p:txBody>
      </p:sp>
      <p:sp>
        <p:nvSpPr>
          <p:cNvPr id="7" name="Oválný popisek 6"/>
          <p:cNvSpPr/>
          <p:nvPr/>
        </p:nvSpPr>
        <p:spPr>
          <a:xfrm>
            <a:off x="5905919" y="2718066"/>
            <a:ext cx="3168352" cy="1080120"/>
          </a:xfrm>
          <a:prstGeom prst="wedgeEllipseCallout">
            <a:avLst>
              <a:gd name="adj1" fmla="val -53683"/>
              <a:gd name="adj2" fmla="val -177712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/>
              <a:t>o</a:t>
            </a:r>
            <a:r>
              <a:rPr lang="cs-CZ" sz="1600" dirty="0" smtClean="0"/>
              <a:t>zonosféra – vrstva atmosféry (ve stratosféře, 25-35 km nad Zemí)</a:t>
            </a:r>
            <a:endParaRPr lang="cs-CZ" sz="1600" dirty="0"/>
          </a:p>
        </p:txBody>
      </p:sp>
      <p:sp>
        <p:nvSpPr>
          <p:cNvPr id="8" name="Oválný popisek 7"/>
          <p:cNvSpPr/>
          <p:nvPr/>
        </p:nvSpPr>
        <p:spPr>
          <a:xfrm>
            <a:off x="6372200" y="1002256"/>
            <a:ext cx="2664296" cy="1080120"/>
          </a:xfrm>
          <a:prstGeom prst="wedgeEllipseCallout">
            <a:avLst>
              <a:gd name="adj1" fmla="val -58452"/>
              <a:gd name="adj2" fmla="val -44954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Chrání život na Zemi před účinky UV záření ze Slunce.</a:t>
            </a:r>
            <a:endParaRPr lang="cs-CZ" sz="1600" dirty="0"/>
          </a:p>
        </p:txBody>
      </p:sp>
      <p:sp>
        <p:nvSpPr>
          <p:cNvPr id="10" name="Oválný popisek 9"/>
          <p:cNvSpPr/>
          <p:nvPr/>
        </p:nvSpPr>
        <p:spPr>
          <a:xfrm>
            <a:off x="1475656" y="2906113"/>
            <a:ext cx="3312368" cy="1448536"/>
          </a:xfrm>
          <a:prstGeom prst="wedgeEllipseCallout">
            <a:avLst>
              <a:gd name="adj1" fmla="val 54583"/>
              <a:gd name="adj2" fmla="val -168698"/>
            </a:avLst>
          </a:prstGeom>
          <a:solidFill>
            <a:srgbClr val="00B0F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/>
              <a:t>o</a:t>
            </a:r>
            <a:r>
              <a:rPr lang="cs-CZ" sz="1600" dirty="0" smtClean="0"/>
              <a:t>zonová díra – úbytek ozonu ve stratosféře</a:t>
            </a:r>
          </a:p>
          <a:p>
            <a:pPr algn="ctr"/>
            <a:r>
              <a:rPr lang="cs-CZ" sz="1600" dirty="0"/>
              <a:t>f</a:t>
            </a:r>
            <a:r>
              <a:rPr lang="cs-CZ" sz="1600" dirty="0" smtClean="0"/>
              <a:t>reony – látky ničící ozonovou vrstvu</a:t>
            </a:r>
            <a:endParaRPr lang="cs-CZ" sz="1600" dirty="0"/>
          </a:p>
        </p:txBody>
      </p:sp>
      <p:pic>
        <p:nvPicPr>
          <p:cNvPr id="4098" name="Picture 2" descr="http://upload.wikimedia.org/wikipedia/commons/thumb/f/f3/Antarcitc_ozone_layer_2006_09_24.jpg/220px-Antarcitc_ozone_layer_2006_09_24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55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23" y="3258126"/>
            <a:ext cx="1784145" cy="1784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" grpId="0" animBg="1"/>
      <p:bldP spid="6" grpId="0" animBg="1"/>
      <p:bldP spid="7" grpId="0" animBg="1"/>
      <p:bldP spid="8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ctrTitle"/>
          </p:nvPr>
        </p:nvSpPr>
        <p:spPr>
          <a:xfrm>
            <a:off x="537" y="492125"/>
            <a:ext cx="4284663" cy="593725"/>
          </a:xfrm>
        </p:spPr>
        <p:txBody>
          <a:bodyPr/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.7 CLIL</a:t>
            </a:r>
          </a:p>
        </p:txBody>
      </p:sp>
      <p:sp>
        <p:nvSpPr>
          <p:cNvPr id="27651" name="TextovéPole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16688" y="3867150"/>
            <a:ext cx="2303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sz="1200" dirty="0">
              <a:latin typeface="Times New Roman" pitchFamily="18" charset="0"/>
            </a:endParaRPr>
          </a:p>
          <a:p>
            <a:endParaRPr lang="cs-CZ" sz="1200" dirty="0">
              <a:latin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                       </a:t>
            </a:r>
            <a:r>
              <a:rPr lang="cs-CZ" sz="1600" b="1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Chemistry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2" name="Zaoblený obdélník 1"/>
          <p:cNvSpPr/>
          <p:nvPr/>
        </p:nvSpPr>
        <p:spPr>
          <a:xfrm>
            <a:off x="395536" y="1419622"/>
            <a:ext cx="2520280" cy="43204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Ozone </a:t>
            </a:r>
            <a:r>
              <a:rPr lang="cs-CZ" dirty="0" err="1" smtClean="0"/>
              <a:t>depletion</a:t>
            </a:r>
            <a:endParaRPr lang="cs-CZ" dirty="0"/>
          </a:p>
        </p:txBody>
      </p:sp>
      <p:sp>
        <p:nvSpPr>
          <p:cNvPr id="6" name="Zaoblený obdélník 5"/>
          <p:cNvSpPr/>
          <p:nvPr/>
        </p:nvSpPr>
        <p:spPr>
          <a:xfrm>
            <a:off x="5472100" y="843558"/>
            <a:ext cx="3240360" cy="45472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err="1" smtClean="0"/>
              <a:t>Dioxygen</a:t>
            </a:r>
            <a:r>
              <a:rPr lang="cs-CZ" sz="1600" dirty="0" smtClean="0"/>
              <a:t> in </a:t>
            </a:r>
            <a:r>
              <a:rPr lang="cs-CZ" sz="1600" dirty="0" err="1" smtClean="0"/>
              <a:t>biological</a:t>
            </a:r>
            <a:r>
              <a:rPr lang="cs-CZ" sz="1600" dirty="0" smtClean="0"/>
              <a:t> </a:t>
            </a:r>
            <a:r>
              <a:rPr lang="cs-CZ" sz="1600" dirty="0" err="1" smtClean="0"/>
              <a:t>reactions</a:t>
            </a:r>
            <a:r>
              <a:rPr lang="cs-CZ" sz="1600" dirty="0" smtClean="0"/>
              <a:t> </a:t>
            </a:r>
            <a:endParaRPr lang="cs-CZ" sz="1600" dirty="0"/>
          </a:p>
        </p:txBody>
      </p:sp>
      <p:pic>
        <p:nvPicPr>
          <p:cNvPr id="1028" name="Picture 4" descr="http://www.osel.cz/_popisky/121_/121340791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220741"/>
            <a:ext cx="2880320" cy="2126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 diagram of photosynthesis processes, including income of water and carbon dioxide, illumination and release of oxygen. Reactions produce ATP and NADPH in a Calvin cycle with a sugar as a by product.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419622"/>
            <a:ext cx="20955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Zaoblený obdélník 9"/>
          <p:cNvSpPr/>
          <p:nvPr/>
        </p:nvSpPr>
        <p:spPr>
          <a:xfrm>
            <a:off x="6195814" y="4128138"/>
            <a:ext cx="2160240" cy="33504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err="1" smtClean="0"/>
              <a:t>Photosynthesis</a:t>
            </a:r>
            <a:endParaRPr lang="cs-CZ" sz="1600" dirty="0"/>
          </a:p>
        </p:txBody>
      </p:sp>
      <p:sp>
        <p:nvSpPr>
          <p:cNvPr id="11" name="Zaoblený obdélník 10"/>
          <p:cNvSpPr/>
          <p:nvPr/>
        </p:nvSpPr>
        <p:spPr>
          <a:xfrm>
            <a:off x="3203848" y="845646"/>
            <a:ext cx="1476164" cy="746979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Hydrogen</a:t>
            </a:r>
          </a:p>
          <a:p>
            <a:pPr algn="ctr"/>
            <a:r>
              <a:rPr lang="cs-CZ" dirty="0" smtClean="0"/>
              <a:t>H</a:t>
            </a:r>
            <a:r>
              <a:rPr lang="cs-CZ" baseline="-25000" dirty="0" smtClean="0"/>
              <a:t>2</a:t>
            </a:r>
            <a:endParaRPr lang="cs-CZ" dirty="0"/>
          </a:p>
        </p:txBody>
      </p:sp>
      <p:sp>
        <p:nvSpPr>
          <p:cNvPr id="12" name="Zaoblený obdélník 11"/>
          <p:cNvSpPr/>
          <p:nvPr/>
        </p:nvSpPr>
        <p:spPr>
          <a:xfrm>
            <a:off x="3203848" y="4173763"/>
            <a:ext cx="1656184" cy="720273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Oxygen</a:t>
            </a:r>
          </a:p>
          <a:p>
            <a:pPr algn="ctr"/>
            <a:r>
              <a:rPr lang="cs-CZ" dirty="0" smtClean="0"/>
              <a:t>O</a:t>
            </a:r>
            <a:r>
              <a:rPr lang="cs-CZ" baseline="-25000" dirty="0" smtClean="0"/>
              <a:t>2</a:t>
            </a:r>
            <a:endParaRPr lang="cs-CZ" dirty="0"/>
          </a:p>
        </p:txBody>
      </p:sp>
      <p:sp>
        <p:nvSpPr>
          <p:cNvPr id="13" name="Zaoblený obdélník 12"/>
          <p:cNvSpPr/>
          <p:nvPr/>
        </p:nvSpPr>
        <p:spPr>
          <a:xfrm>
            <a:off x="3707904" y="1968043"/>
            <a:ext cx="1476164" cy="746979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Ozone</a:t>
            </a:r>
          </a:p>
          <a:p>
            <a:pPr algn="ctr"/>
            <a:r>
              <a:rPr lang="cs-CZ" dirty="0" smtClean="0"/>
              <a:t>O</a:t>
            </a:r>
            <a:r>
              <a:rPr lang="cs-CZ" baseline="-25000" dirty="0" smtClean="0"/>
              <a:t>3</a:t>
            </a:r>
            <a:endParaRPr lang="cs-CZ" dirty="0"/>
          </a:p>
        </p:txBody>
      </p:sp>
      <p:pic>
        <p:nvPicPr>
          <p:cNvPr id="1032" name="Picture 8" descr="http://upload.wikimedia.org/wikipedia/commons/thumb/8/88/Ozone-elpot-3D-vdW.png/121px-Ozone-elpot-3D-vdW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990850"/>
            <a:ext cx="1152525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ctrTitle"/>
          </p:nvPr>
        </p:nvSpPr>
        <p:spPr>
          <a:xfrm>
            <a:off x="9437" y="492125"/>
            <a:ext cx="2916238" cy="534988"/>
          </a:xfrm>
        </p:spPr>
        <p:txBody>
          <a:bodyPr/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.8 Test znalostí</a:t>
            </a:r>
          </a:p>
        </p:txBody>
      </p:sp>
      <p:sp>
        <p:nvSpPr>
          <p:cNvPr id="29699" name="TextovéPole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16688" y="3867150"/>
            <a:ext cx="2303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sz="1200">
              <a:latin typeface="Times New Roman" pitchFamily="18" charset="0"/>
            </a:endParaRPr>
          </a:p>
          <a:p>
            <a:endParaRPr lang="cs-CZ" sz="1200">
              <a:latin typeface="Times New Roman" pitchFamily="18" charset="0"/>
            </a:endParaRPr>
          </a:p>
        </p:txBody>
      </p:sp>
      <p:sp>
        <p:nvSpPr>
          <p:cNvPr id="29700" name="TextovéPole 12"/>
          <p:cNvSpPr txBox="1">
            <a:spLocks noChangeArrowheads="1"/>
          </p:cNvSpPr>
          <p:nvPr/>
        </p:nvSpPr>
        <p:spPr bwMode="auto">
          <a:xfrm>
            <a:off x="7667625" y="1193800"/>
            <a:ext cx="12985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000" b="1">
                <a:solidFill>
                  <a:srgbClr val="813763"/>
                </a:solidFill>
                <a:latin typeface="Times New Roman" pitchFamily="18" charset="0"/>
              </a:rPr>
              <a:t>Správné odpovědi:</a:t>
            </a: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341418"/>
              </p:ext>
            </p:extLst>
          </p:nvPr>
        </p:nvGraphicFramePr>
        <p:xfrm>
          <a:off x="107950" y="1044575"/>
          <a:ext cx="7560840" cy="3789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420"/>
                <a:gridCol w="3780420"/>
              </a:tblGrid>
              <a:tr h="1894947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cs-CZ" sz="1600" b="1" dirty="0" smtClean="0">
                          <a:solidFill>
                            <a:schemeClr val="bg1"/>
                          </a:solidFill>
                        </a:rPr>
                        <a:t>1.  Kde</a:t>
                      </a: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</a:rPr>
                        <a:t>je volný kyslík v největším množství?</a:t>
                      </a:r>
                      <a:endParaRPr lang="cs-CZ" sz="16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a/  v zemské kůře</a:t>
                      </a: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</a:t>
                      </a:r>
                      <a:r>
                        <a:rPr lang="cs-CZ" sz="16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 vodě</a:t>
                      </a:r>
                      <a:endParaRPr lang="cs-CZ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v lidském těle</a:t>
                      </a: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v atmosféře</a:t>
                      </a:r>
                    </a:p>
                    <a:p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Jak </a:t>
                      </a: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 nazývají dvouprvkové sloučeniny, které  tvoří kyslík?</a:t>
                      </a:r>
                      <a:endParaRPr lang="cs-CZ" sz="16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a/  </a:t>
                      </a: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sulfidy                         </a:t>
                      </a:r>
                      <a:endParaRPr lang="cs-CZ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</a:t>
                      </a: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oxidy</a:t>
                      </a:r>
                      <a:endParaRPr lang="cs-CZ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</a:t>
                      </a:r>
                      <a:r>
                        <a:rPr lang="cs-CZ" sz="16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kyseliny                 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 halogenidy</a:t>
                      </a:r>
                    </a:p>
                    <a:p>
                      <a:pPr marL="342900" indent="-342900" algn="l"/>
                      <a:endParaRPr lang="cs-CZ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1894947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Kdo </a:t>
                      </a: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objevil vodík?</a:t>
                      </a:r>
                      <a:endParaRPr lang="cs-CZ" sz="16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endParaRPr lang="cs-CZ" sz="16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  H. </a:t>
                      </a:r>
                      <a:r>
                        <a:rPr lang="cs-CZ" sz="16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Cavendish</a:t>
                      </a:r>
                      <a:endParaRPr lang="cs-CZ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J. J. </a:t>
                      </a:r>
                      <a:r>
                        <a:rPr lang="cs-CZ" sz="16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Berzelius</a:t>
                      </a:r>
                      <a:endParaRPr lang="cs-CZ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A. L. </a:t>
                      </a:r>
                      <a:r>
                        <a:rPr lang="cs-CZ" sz="16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Lavoisier</a:t>
                      </a:r>
                      <a:endParaRPr lang="cs-CZ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D. I. Mendělejev</a:t>
                      </a:r>
                      <a:endParaRPr lang="cs-CZ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 čeho je tvořen ozon?</a:t>
                      </a:r>
                      <a:endParaRPr lang="cs-CZ" sz="16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  ze</a:t>
                      </a:r>
                      <a:r>
                        <a:rPr lang="cs-CZ" sz="1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dvou atomů kyslíku</a:t>
                      </a: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      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ze tří</a:t>
                      </a:r>
                      <a:r>
                        <a:rPr lang="cs-CZ" sz="1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atomů vodíku</a:t>
                      </a: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</a:t>
                      </a:r>
                      <a:r>
                        <a:rPr lang="cs-CZ" sz="1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ze tří molekul kyslíku                         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ze tří atomů kyslíku</a:t>
                      </a:r>
                      <a:endParaRPr lang="cs-CZ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7994650" y="1439863"/>
            <a:ext cx="503238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buFontTx/>
              <a:buAutoNum type="arabicPeriod"/>
            </a:pPr>
            <a:endParaRPr lang="cs-CZ" sz="1200" dirty="0">
              <a:latin typeface="Times New Roman" pitchFamily="18" charset="0"/>
            </a:endParaRP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</a:rPr>
              <a:t>b</a:t>
            </a: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</a:rPr>
              <a:t>a</a:t>
            </a: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</a:rPr>
              <a:t>b</a:t>
            </a: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</a:rPr>
              <a:t>d</a:t>
            </a:r>
          </a:p>
          <a:p>
            <a:pPr marL="228600" indent="-228600"/>
            <a:endParaRPr lang="cs-CZ" sz="1200" dirty="0">
              <a:latin typeface="Times New Roman" pitchFamily="18" charset="0"/>
            </a:endParaRPr>
          </a:p>
        </p:txBody>
      </p:sp>
      <p:sp>
        <p:nvSpPr>
          <p:cNvPr id="29713" name="TextovéPole 16"/>
          <p:cNvSpPr txBox="1">
            <a:spLocks noChangeArrowheads="1"/>
          </p:cNvSpPr>
          <p:nvPr/>
        </p:nvSpPr>
        <p:spPr bwMode="auto">
          <a:xfrm>
            <a:off x="7704138" y="4237038"/>
            <a:ext cx="1439862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>
                <a:solidFill>
                  <a:srgbClr val="813763"/>
                </a:solidFill>
                <a:latin typeface="Times New Roman" pitchFamily="18" charset="0"/>
              </a:rPr>
              <a:t>Test  na známku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9436" y="492125"/>
            <a:ext cx="3914491" cy="534988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.9 Použité zdroje a citace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719572" y="1635646"/>
            <a:ext cx="7704856" cy="1800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cs-CZ" sz="1600" dirty="0" smtClean="0">
                <a:hlinkClick r:id="rId2"/>
              </a:rPr>
              <a:t>http</a:t>
            </a:r>
            <a:r>
              <a:rPr lang="cs-CZ" sz="1600" dirty="0">
                <a:hlinkClick r:id="rId2"/>
              </a:rPr>
              <a:t>://</a:t>
            </a:r>
            <a:r>
              <a:rPr lang="cs-CZ" sz="1600" dirty="0" smtClean="0">
                <a:hlinkClick r:id="rId2"/>
              </a:rPr>
              <a:t>cs.wikipedia.org/wiki/Vod%C3%ADk</a:t>
            </a:r>
            <a:r>
              <a:rPr lang="cs-CZ" sz="1600" dirty="0" smtClean="0"/>
              <a:t> (</a:t>
            </a:r>
            <a:r>
              <a:rPr lang="cs-CZ" sz="1600" dirty="0" err="1" smtClean="0"/>
              <a:t>slide</a:t>
            </a:r>
            <a:r>
              <a:rPr lang="cs-CZ" sz="1600" dirty="0" smtClean="0"/>
              <a:t> 3)</a:t>
            </a:r>
          </a:p>
          <a:p>
            <a:pPr marL="342900" indent="-342900">
              <a:buAutoNum type="arabicPeriod"/>
            </a:pPr>
            <a:r>
              <a:rPr lang="cs-CZ" sz="1600" dirty="0" smtClean="0"/>
              <a:t>Chemie učebnice pro základní škola a víceletá gymnázia, Fraus, str. 32,33 (</a:t>
            </a:r>
            <a:r>
              <a:rPr lang="cs-CZ" sz="1600" dirty="0" err="1" smtClean="0"/>
              <a:t>slide</a:t>
            </a:r>
            <a:r>
              <a:rPr lang="cs-CZ" sz="1600" dirty="0" smtClean="0"/>
              <a:t> 1,4)</a:t>
            </a:r>
          </a:p>
          <a:p>
            <a:pPr marL="342900" indent="-342900">
              <a:buAutoNum type="arabicPeriod"/>
            </a:pPr>
            <a:r>
              <a:rPr lang="cs-CZ" sz="1600" dirty="0">
                <a:hlinkClick r:id="rId3"/>
              </a:rPr>
              <a:t>http://www.osel.cz/_popisky/121_/</a:t>
            </a:r>
            <a:r>
              <a:rPr lang="cs-CZ" sz="1600" dirty="0" smtClean="0">
                <a:hlinkClick r:id="rId3"/>
              </a:rPr>
              <a:t>s_1213407913.jpg</a:t>
            </a:r>
            <a:r>
              <a:rPr lang="cs-CZ" sz="1600" dirty="0" smtClean="0"/>
              <a:t> (</a:t>
            </a:r>
            <a:r>
              <a:rPr lang="cs-CZ" sz="1600" dirty="0" err="1" smtClean="0"/>
              <a:t>slide</a:t>
            </a:r>
            <a:r>
              <a:rPr lang="cs-CZ" sz="1600" dirty="0" smtClean="0"/>
              <a:t> 7)</a:t>
            </a:r>
          </a:p>
          <a:p>
            <a:pPr marL="342900" indent="-342900">
              <a:buAutoNum type="arabicPeriod"/>
            </a:pPr>
            <a:r>
              <a:rPr lang="cs-CZ" sz="1600" dirty="0">
                <a:hlinkClick r:id="rId4"/>
              </a:rPr>
              <a:t>http://</a:t>
            </a:r>
            <a:r>
              <a:rPr lang="cs-CZ" sz="1600" dirty="0" smtClean="0">
                <a:hlinkClick r:id="rId4"/>
              </a:rPr>
              <a:t>en.wikipedia.org/wiki/Oxygen</a:t>
            </a:r>
            <a:r>
              <a:rPr lang="cs-CZ" sz="1600" dirty="0" smtClean="0"/>
              <a:t> (</a:t>
            </a:r>
            <a:r>
              <a:rPr lang="cs-CZ" sz="1600" dirty="0" err="1" smtClean="0"/>
              <a:t>slide</a:t>
            </a:r>
            <a:r>
              <a:rPr lang="cs-CZ" sz="1600" dirty="0" smtClean="0"/>
              <a:t> 7)</a:t>
            </a:r>
          </a:p>
          <a:p>
            <a:pPr marL="342900" indent="-342900">
              <a:buAutoNum type="arabicPeriod"/>
            </a:pPr>
            <a:r>
              <a:rPr lang="cs-CZ" sz="1600" dirty="0" smtClean="0"/>
              <a:t>Obrázky z databáze klipart</a:t>
            </a:r>
          </a:p>
        </p:txBody>
      </p:sp>
    </p:spTree>
    <p:extLst>
      <p:ext uri="{BB962C8B-B14F-4D97-AF65-F5344CB8AC3E}">
        <p14:creationId xmlns:p14="http://schemas.microsoft.com/office/powerpoint/2010/main" val="256484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2054</TotalTime>
  <Words>834</Words>
  <Application>Microsoft Office PowerPoint</Application>
  <PresentationFormat>Předvádění na obrazovce (16:9)</PresentationFormat>
  <Paragraphs>138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7.1 Vodík a kyslík</vt:lpstr>
      <vt:lpstr>7.2 Co již víme?</vt:lpstr>
      <vt:lpstr>7.3 Jaké si řekneme nové termíny a názvy?</vt:lpstr>
      <vt:lpstr>7.4 Co si řekneme nového?</vt:lpstr>
      <vt:lpstr>7.5 Procvičení a příklady</vt:lpstr>
      <vt:lpstr>7.6 Něco navíc pro šikovné</vt:lpstr>
      <vt:lpstr>7.7 CLIL</vt:lpstr>
      <vt:lpstr>7.8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hercogova</cp:lastModifiedBy>
  <cp:revision>219</cp:revision>
  <dcterms:created xsi:type="dcterms:W3CDTF">2010-10-18T18:21:56Z</dcterms:created>
  <dcterms:modified xsi:type="dcterms:W3CDTF">2012-04-01T12:59:49Z</dcterms:modified>
</cp:coreProperties>
</file>