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FF00"/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cs-CZ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Zemská kůra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2"/>
                <c:pt idx="0">
                  <c:v>ostatní</c:v>
                </c:pt>
                <c:pt idx="1">
                  <c:v>kyslík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cs-CZ" sz="1400" baseline="0" dirty="0" smtClean="0"/>
              <a:t>Lidské tělo</a:t>
            </a:r>
            <a:endParaRPr lang="en-US" sz="1400" baseline="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List1!$A$2:$A$3</c:f>
              <c:strCache>
                <c:ptCount val="2"/>
                <c:pt idx="0">
                  <c:v>lidské tělo</c:v>
                </c:pt>
                <c:pt idx="1">
                  <c:v>kyslík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0.38</c:v>
                </c:pt>
                <c:pt idx="1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 baseline="0"/>
          </a:pPr>
          <a:endParaRPr lang="cs-CZ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Voda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List1!$A$2:$A$3</c:f>
              <c:strCache>
                <c:ptCount val="2"/>
                <c:pt idx="0">
                  <c:v>ostatní prvky</c:v>
                </c:pt>
                <c:pt idx="1">
                  <c:v>kyslík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 formatCode="General">
                  <c:v>12</c:v>
                </c:pt>
                <c:pt idx="1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cs-CZ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Atmosféra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List1!$A$2:$A$3</c:f>
              <c:strCache>
                <c:ptCount val="2"/>
                <c:pt idx="0">
                  <c:v>ostat</c:v>
                </c:pt>
                <c:pt idx="1">
                  <c:v>kyslík</c:v>
                </c:pt>
              </c:strCache>
            </c:strRef>
          </c:cat>
          <c:val>
            <c:numRef>
              <c:f>List1!$B$2:$B$3</c:f>
              <c:numCache>
                <c:formatCode>0%</c:formatCode>
                <c:ptCount val="2"/>
                <c:pt idx="0">
                  <c:v>0.79</c:v>
                </c:pt>
                <c:pt idx="1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6.jpe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8.gif"/><Relationship Id="rId4" Type="http://schemas.openxmlformats.org/officeDocument/2006/relationships/image" Target="../media/image7.wmf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el.cz/_popisky/121_/s_1213407913.jpg" TargetMode="External"/><Relationship Id="rId2" Type="http://schemas.openxmlformats.org/officeDocument/2006/relationships/hyperlink" Target="http://cs.wikipedia.org/wiki/Vod%C3%ADk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Oxyg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125"/>
            <a:ext cx="7200900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Vodík a kyslík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97168"/>
            <a:ext cx="3053325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Documents and Settings\krivankova.UNBCHEM\Local Settings\Temporary Internet Files\Content.IE5\U92O74OM\MC90043780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421" y="584762"/>
            <a:ext cx="2116604" cy="211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ný popisek 2"/>
          <p:cNvSpPr/>
          <p:nvPr/>
        </p:nvSpPr>
        <p:spPr>
          <a:xfrm>
            <a:off x="5818034" y="2849315"/>
            <a:ext cx="2016224" cy="1188712"/>
          </a:xfrm>
          <a:prstGeom prst="wedgeEllipseCallout">
            <a:avLst>
              <a:gd name="adj1" fmla="val -41448"/>
              <a:gd name="adj2" fmla="val -9397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Alternativní zdroje energie</a:t>
            </a:r>
            <a:endParaRPr lang="cs-CZ" sz="1600" i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krivankova.UNBCHEM\Local Settings\Temporary Internet Files\Content.IE5\RE6UQN3F\MC90037130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290818"/>
            <a:ext cx="828446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krivankova.UNBCHEM\Local Settings\Temporary Internet Files\Content.IE5\U92O74OM\MP90038769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41" y="797667"/>
            <a:ext cx="1679465" cy="119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pload.wikimedia.org/wikipedia/commons/thumb/3/3d/IvyMike2.jpg/220px-IvyMik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787774"/>
            <a:ext cx="20955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álný popisek 10"/>
          <p:cNvSpPr/>
          <p:nvPr/>
        </p:nvSpPr>
        <p:spPr>
          <a:xfrm>
            <a:off x="251520" y="1203598"/>
            <a:ext cx="2808312" cy="2952328"/>
          </a:xfrm>
          <a:prstGeom prst="wedgeEllipseCallout">
            <a:avLst>
              <a:gd name="adj1" fmla="val 73007"/>
              <a:gd name="adj2" fmla="val -2698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i="1" dirty="0" smtClean="0">
                <a:solidFill>
                  <a:schemeClr val="tx1"/>
                </a:solidFill>
              </a:rPr>
              <a:t>Nesmrtelnost je </a:t>
            </a:r>
            <a:r>
              <a:rPr lang="cs-CZ" sz="1600" i="1" dirty="0">
                <a:solidFill>
                  <a:schemeClr val="tx1"/>
                </a:solidFill>
              </a:rPr>
              <a:t>o</a:t>
            </a:r>
            <a:r>
              <a:rPr lang="cs-CZ" sz="1600" i="1" dirty="0" smtClean="0">
                <a:solidFill>
                  <a:schemeClr val="tx1"/>
                </a:solidFill>
              </a:rPr>
              <a:t>dvěkým snem lidstva. Také alchymisté toužili vyrobit elixír věčného zdraví a života. Kyslík je prvek, který  celý život dýcháme a bez kterého nevydržíme ani 3 minuty.</a:t>
            </a:r>
            <a:endParaRPr lang="cs-CZ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7" y="49212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5784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</a:t>
                      </a:r>
                      <a:r>
                        <a:rPr lang="cs-CZ" baseline="0" dirty="0" smtClean="0"/>
                        <a:t> – </a:t>
                      </a:r>
                      <a:r>
                        <a:rPr lang="cs-CZ" baseline="0" dirty="0" smtClean="0"/>
                        <a:t>06 / </a:t>
                      </a:r>
                      <a:r>
                        <a:rPr lang="cs-CZ" baseline="0" dirty="0" smtClean="0"/>
                        <a:t>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n-lt"/>
                          <a:cs typeface="+mn-cs"/>
                        </a:rPr>
                        <a:t>Kyslík, vodík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</a:t>
                      </a:r>
                      <a:r>
                        <a:rPr lang="cs-CZ" baseline="0" dirty="0" smtClean="0"/>
                        <a:t> význam, výskyt a použití vodíku a kyslíku.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8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967" y="492125"/>
            <a:ext cx="4464050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4098" name="Picture 2" descr="C:\Users\krivankova\AppData\Local\Microsoft\Windows\Temporary Internet Files\Content.IE5\IM28AK7R\MP90042281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01638"/>
            <a:ext cx="1355297" cy="203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rivankova\AppData\Local\Microsoft\Windows\Temporary Internet Files\Content.IE5\3YTJZCQD\MC9002871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41" y="1620608"/>
            <a:ext cx="1825782" cy="214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ný popisek 2"/>
          <p:cNvSpPr/>
          <p:nvPr/>
        </p:nvSpPr>
        <p:spPr>
          <a:xfrm>
            <a:off x="139842" y="1225740"/>
            <a:ext cx="2687509" cy="972688"/>
          </a:xfrm>
          <a:prstGeom prst="wedgeEllipseCallout">
            <a:avLst>
              <a:gd name="adj1" fmla="val 30744"/>
              <a:gd name="adj2" fmla="val 11910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 je význam kyslíku pro život na Zemi?</a:t>
            </a:r>
            <a:endParaRPr lang="cs-CZ" dirty="0"/>
          </a:p>
        </p:txBody>
      </p:sp>
      <p:pic>
        <p:nvPicPr>
          <p:cNvPr id="4101" name="Picture 5" descr="C:\Users\krivankova\AppData\Local\Microsoft\Windows\Temporary Internet Files\Content.IE5\7NA63YPY\MM900041072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189751"/>
            <a:ext cx="807715" cy="159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álný popisek 11"/>
          <p:cNvSpPr/>
          <p:nvPr/>
        </p:nvSpPr>
        <p:spPr>
          <a:xfrm>
            <a:off x="2928356" y="693268"/>
            <a:ext cx="2687509" cy="972688"/>
          </a:xfrm>
          <a:prstGeom prst="wedgeEllipseCallout">
            <a:avLst>
              <a:gd name="adj1" fmla="val -22612"/>
              <a:gd name="adj2" fmla="val 9239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Kde se kyslík vyskytuje?</a:t>
            </a:r>
            <a:endParaRPr lang="cs-CZ" dirty="0"/>
          </a:p>
        </p:txBody>
      </p:sp>
      <p:sp>
        <p:nvSpPr>
          <p:cNvPr id="9" name="Oválný popisek 8"/>
          <p:cNvSpPr/>
          <p:nvPr/>
        </p:nvSpPr>
        <p:spPr>
          <a:xfrm>
            <a:off x="1885937" y="3860904"/>
            <a:ext cx="2687509" cy="972688"/>
          </a:xfrm>
          <a:prstGeom prst="wedgeEllipseCallout">
            <a:avLst>
              <a:gd name="adj1" fmla="val 6772"/>
              <a:gd name="adj2" fmla="val -10309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Nositel života i smrti.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6012160" y="703368"/>
            <a:ext cx="2880320" cy="648072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i="1" dirty="0" smtClean="0">
                <a:solidFill>
                  <a:schemeClr val="tx1"/>
                </a:solidFill>
              </a:rPr>
              <a:t>Diagramy znázorňující podíl kyslíku:</a:t>
            </a:r>
            <a:endParaRPr lang="cs-CZ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109497422"/>
              </p:ext>
            </p:extLst>
          </p:nvPr>
        </p:nvGraphicFramePr>
        <p:xfrm>
          <a:off x="4573446" y="1665956"/>
          <a:ext cx="2158794" cy="162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56505638"/>
              </p:ext>
            </p:extLst>
          </p:nvPr>
        </p:nvGraphicFramePr>
        <p:xfrm>
          <a:off x="6732240" y="1625829"/>
          <a:ext cx="2379665" cy="166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408849909"/>
              </p:ext>
            </p:extLst>
          </p:nvPr>
        </p:nvGraphicFramePr>
        <p:xfrm>
          <a:off x="6545785" y="3341388"/>
          <a:ext cx="2748111" cy="18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537562574"/>
              </p:ext>
            </p:extLst>
          </p:nvPr>
        </p:nvGraphicFramePr>
        <p:xfrm>
          <a:off x="4241810" y="3291830"/>
          <a:ext cx="2850470" cy="1851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8/84/Hindenburg_burning.jpg/220px-Hindenburg_bur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708" y="2061195"/>
            <a:ext cx="20955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5531" y="492125"/>
            <a:ext cx="7416800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4644008" y="1218616"/>
            <a:ext cx="2088232" cy="6666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VODÍK</a:t>
            </a:r>
            <a:endParaRPr lang="cs-CZ" b="1" dirty="0"/>
          </a:p>
        </p:txBody>
      </p:sp>
      <p:sp>
        <p:nvSpPr>
          <p:cNvPr id="3" name="Oválný popisek 2"/>
          <p:cNvSpPr/>
          <p:nvPr/>
        </p:nvSpPr>
        <p:spPr>
          <a:xfrm>
            <a:off x="395536" y="1195018"/>
            <a:ext cx="2448272" cy="964248"/>
          </a:xfrm>
          <a:prstGeom prst="wedgeEllipseCallout">
            <a:avLst>
              <a:gd name="adj1" fmla="val 114292"/>
              <a:gd name="adj2" fmla="val -367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o</a:t>
            </a:r>
            <a:r>
              <a:rPr lang="cs-CZ" sz="1600" dirty="0" smtClean="0"/>
              <a:t>bjeven 1766</a:t>
            </a:r>
          </a:p>
          <a:p>
            <a:pPr algn="ctr"/>
            <a:r>
              <a:rPr lang="cs-CZ" sz="1600" dirty="0" smtClean="0"/>
              <a:t>Henry </a:t>
            </a:r>
            <a:r>
              <a:rPr lang="cs-CZ" sz="1600" dirty="0" err="1" smtClean="0"/>
              <a:t>Cavendish</a:t>
            </a:r>
            <a:endParaRPr lang="cs-CZ" sz="1600" dirty="0"/>
          </a:p>
        </p:txBody>
      </p:sp>
      <p:pic>
        <p:nvPicPr>
          <p:cNvPr id="1026" name="Picture 2" descr="http://upload.wikimedia.org/wikipedia/commons/thumb/d/d4/Dihydrogen-3D-vdW.png/220px-Dihydrogen-3D-vd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96859"/>
            <a:ext cx="1807468" cy="146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ný popisek 6"/>
          <p:cNvSpPr/>
          <p:nvPr/>
        </p:nvSpPr>
        <p:spPr>
          <a:xfrm>
            <a:off x="395536" y="2427734"/>
            <a:ext cx="2448272" cy="964248"/>
          </a:xfrm>
          <a:prstGeom prst="wedgeEllipseCallout">
            <a:avLst>
              <a:gd name="adj1" fmla="val 109623"/>
              <a:gd name="adj2" fmla="val -95272"/>
            </a:avLst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H</a:t>
            </a:r>
            <a:r>
              <a:rPr lang="cs-CZ" sz="1600" baseline="-25000" dirty="0" smtClean="0"/>
              <a:t>2</a:t>
            </a:r>
            <a:endParaRPr lang="cs-CZ" sz="1600" dirty="0" smtClean="0"/>
          </a:p>
          <a:p>
            <a:pPr algn="ctr"/>
            <a:r>
              <a:rPr lang="cs-CZ" sz="1600" dirty="0"/>
              <a:t>b</a:t>
            </a:r>
            <a:r>
              <a:rPr lang="cs-CZ" sz="1600" dirty="0" smtClean="0"/>
              <a:t>ezbarvá plynná látka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395536" y="3633187"/>
            <a:ext cx="4480746" cy="1296144"/>
          </a:xfrm>
          <a:prstGeom prst="wedgeEllipseCallout">
            <a:avLst>
              <a:gd name="adj1" fmla="val 41354"/>
              <a:gd name="adj2" fmla="val -15475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/>
              <a:t>n</a:t>
            </a:r>
            <a:r>
              <a:rPr lang="cs-CZ" sz="1600" dirty="0" smtClean="0"/>
              <a:t>ejlehčí plyn, </a:t>
            </a:r>
          </a:p>
          <a:p>
            <a:pPr algn="ctr"/>
            <a:r>
              <a:rPr lang="cs-CZ" sz="1600" dirty="0" smtClean="0"/>
              <a:t>nejjednodušší elektronový obal,</a:t>
            </a:r>
          </a:p>
          <a:p>
            <a:pPr algn="ctr"/>
            <a:r>
              <a:rPr lang="cs-CZ" sz="1600" dirty="0"/>
              <a:t>p</a:t>
            </a:r>
            <a:r>
              <a:rPr lang="cs-CZ" sz="1600" dirty="0" smtClean="0"/>
              <a:t>řeměna jader jeho atomů – zdroj energie na Slunci a vodíkových pum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6627862" y="2355726"/>
            <a:ext cx="2448272" cy="964248"/>
          </a:xfrm>
          <a:prstGeom prst="wedgeEllipseCallout">
            <a:avLst>
              <a:gd name="adj1" fmla="val -60993"/>
              <a:gd name="adj2" fmla="val -85573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řeprava: ocelové lahve označené červeným pruhem</a:t>
            </a:r>
          </a:p>
        </p:txBody>
      </p:sp>
      <p:sp>
        <p:nvSpPr>
          <p:cNvPr id="10" name="Oválný popisek 9"/>
          <p:cNvSpPr/>
          <p:nvPr/>
        </p:nvSpPr>
        <p:spPr>
          <a:xfrm>
            <a:off x="5396458" y="3651870"/>
            <a:ext cx="3496022" cy="1296144"/>
          </a:xfrm>
          <a:prstGeom prst="wedgeEllipseCallout">
            <a:avLst>
              <a:gd name="adj1" fmla="val -42159"/>
              <a:gd name="adj2" fmla="val -1692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</a:t>
            </a:r>
            <a:r>
              <a:rPr lang="cs-CZ" sz="1600" dirty="0" smtClean="0"/>
              <a:t>oužití:</a:t>
            </a:r>
            <a:r>
              <a:rPr lang="cs-CZ" sz="1600" dirty="0"/>
              <a:t> </a:t>
            </a:r>
            <a:r>
              <a:rPr lang="cs-CZ" sz="1600" dirty="0" smtClean="0"/>
              <a:t>výroba </a:t>
            </a:r>
            <a:r>
              <a:rPr lang="cs-CZ" sz="1600" dirty="0" err="1" smtClean="0"/>
              <a:t>HCl</a:t>
            </a:r>
            <a:r>
              <a:rPr lang="cs-CZ" sz="1600" dirty="0" smtClean="0"/>
              <a:t>, NH</a:t>
            </a:r>
            <a:r>
              <a:rPr lang="cs-CZ" sz="1600" baseline="-25000" dirty="0" smtClean="0"/>
              <a:t>3</a:t>
            </a:r>
            <a:r>
              <a:rPr lang="cs-CZ" sz="1600" dirty="0" smtClean="0"/>
              <a:t>, ztužování tuků, spolu s kyslíkem sváření, řezání kovů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glass bottle half-filled with a bluish bubbling liqu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09" y="1677613"/>
            <a:ext cx="1165378" cy="216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ný popisek 9"/>
          <p:cNvSpPr/>
          <p:nvPr/>
        </p:nvSpPr>
        <p:spPr>
          <a:xfrm>
            <a:off x="2413126" y="3553070"/>
            <a:ext cx="3600399" cy="1474445"/>
          </a:xfrm>
          <a:prstGeom prst="wedgeEllipseCallout">
            <a:avLst>
              <a:gd name="adj1" fmla="val 14170"/>
              <a:gd name="adj2" fmla="val -19408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p</a:t>
            </a:r>
            <a:r>
              <a:rPr lang="cs-CZ" sz="1600" dirty="0" smtClean="0">
                <a:solidFill>
                  <a:schemeClr val="tx1"/>
                </a:solidFill>
              </a:rPr>
              <a:t>oužití: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</a:rPr>
              <a:t>p</a:t>
            </a:r>
            <a:r>
              <a:rPr lang="cs-CZ" sz="1600" dirty="0" smtClean="0">
                <a:solidFill>
                  <a:schemeClr val="tx1"/>
                </a:solidFill>
              </a:rPr>
              <a:t>odpora dýchání pacientům v nemocnici, potápění (dýchací přístroje), s acetylenem ke svařování</a:t>
            </a:r>
          </a:p>
        </p:txBody>
      </p:sp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680075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4213326" y="813193"/>
            <a:ext cx="2088232" cy="64807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KYSLÍK</a:t>
            </a:r>
            <a:endParaRPr lang="cs-CZ" b="1" dirty="0"/>
          </a:p>
        </p:txBody>
      </p:sp>
      <p:sp>
        <p:nvSpPr>
          <p:cNvPr id="5" name="Oválný popisek 4"/>
          <p:cNvSpPr/>
          <p:nvPr/>
        </p:nvSpPr>
        <p:spPr>
          <a:xfrm>
            <a:off x="1829390" y="2355726"/>
            <a:ext cx="2448272" cy="964248"/>
          </a:xfrm>
          <a:prstGeom prst="wedgeEllipseCallout">
            <a:avLst>
              <a:gd name="adj1" fmla="val 53473"/>
              <a:gd name="adj2" fmla="val -14689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O</a:t>
            </a:r>
            <a:r>
              <a:rPr lang="cs-CZ" sz="1600" baseline="-25000" dirty="0" smtClean="0"/>
              <a:t>2</a:t>
            </a:r>
            <a:endParaRPr lang="cs-CZ" sz="1600" dirty="0" smtClean="0"/>
          </a:p>
          <a:p>
            <a:pPr algn="ctr"/>
            <a:r>
              <a:rPr lang="cs-CZ" sz="1600" dirty="0"/>
              <a:t>b</a:t>
            </a:r>
            <a:r>
              <a:rPr lang="cs-CZ" sz="1600" dirty="0" smtClean="0"/>
              <a:t>ezbarvá plynná látka</a:t>
            </a:r>
          </a:p>
        </p:txBody>
      </p:sp>
      <p:sp>
        <p:nvSpPr>
          <p:cNvPr id="7" name="Oválný popisek 6"/>
          <p:cNvSpPr/>
          <p:nvPr/>
        </p:nvSpPr>
        <p:spPr>
          <a:xfrm>
            <a:off x="6434399" y="3610375"/>
            <a:ext cx="2448272" cy="1417140"/>
          </a:xfrm>
          <a:prstGeom prst="wedgeEllipseCallout">
            <a:avLst>
              <a:gd name="adj1" fmla="val -68822"/>
              <a:gd name="adj2" fmla="val -20263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LOX - kapalný kyslík, - 183°C, složka paliv pro raketové motory </a:t>
            </a:r>
          </a:p>
        </p:txBody>
      </p:sp>
      <p:pic>
        <p:nvPicPr>
          <p:cNvPr id="3074" name="Picture 2" descr="C:\Users\krivankova\AppData\Local\Microsoft\Windows\Temporary Internet Files\Content.IE5\7NA63YPY\MP90028927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92241"/>
            <a:ext cx="2160240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álný popisek 8"/>
          <p:cNvSpPr/>
          <p:nvPr/>
        </p:nvSpPr>
        <p:spPr>
          <a:xfrm>
            <a:off x="107504" y="1137229"/>
            <a:ext cx="2736304" cy="1319614"/>
          </a:xfrm>
          <a:prstGeom prst="wedgeEllipseCallout">
            <a:avLst>
              <a:gd name="adj1" fmla="val 102565"/>
              <a:gd name="adj2" fmla="val -3703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Slučuje se s kovy i nekovy za vzniku dvouprvkových sloučenin – </a:t>
            </a:r>
            <a:r>
              <a:rPr lang="cs-CZ" sz="1600" b="1" dirty="0" smtClean="0"/>
              <a:t>OXIDY.</a:t>
            </a:r>
          </a:p>
        </p:txBody>
      </p:sp>
      <p:sp>
        <p:nvSpPr>
          <p:cNvPr id="11" name="Oválný popisek 10"/>
          <p:cNvSpPr/>
          <p:nvPr/>
        </p:nvSpPr>
        <p:spPr>
          <a:xfrm>
            <a:off x="6444208" y="755267"/>
            <a:ext cx="2699792" cy="2564707"/>
          </a:xfrm>
          <a:prstGeom prst="wedgeEllipseCallout">
            <a:avLst>
              <a:gd name="adj1" fmla="val -58270"/>
              <a:gd name="adj2" fmla="val -3154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r</a:t>
            </a:r>
            <a:r>
              <a:rPr lang="cs-CZ" sz="1600" dirty="0" smtClean="0"/>
              <a:t>adikály – částice, rozštěpené molekuly kyslíku, mohou být nebezpečné pro člověka, antioxidanty – omezují jejich účinky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29776" y="492125"/>
            <a:ext cx="5400675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1026" name="Picture 2" descr="C:\Users\krivankova\AppData\Local\Microsoft\Windows\Temporary Internet Files\Content.IE5\U8UH713D\MC9003315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147814"/>
            <a:ext cx="709188" cy="17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rivankova\AppData\Local\Microsoft\Windows\Temporary Internet Files\Content.IE5\U8UH713D\MP90042242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25305"/>
            <a:ext cx="1138193" cy="1419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67544" y="1262739"/>
            <a:ext cx="367240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i="1" dirty="0" smtClean="0"/>
              <a:t>Doplň následující tabulku:</a:t>
            </a:r>
            <a:endParaRPr lang="cs-CZ" b="1" i="1" dirty="0"/>
          </a:p>
        </p:txBody>
      </p:sp>
      <p:pic>
        <p:nvPicPr>
          <p:cNvPr id="1028" name="Picture 4" descr="C:\Users\krivankova\AppData\Local\Microsoft\Windows\Temporary Internet Files\Content.IE5\IM28AK7R\MC9000831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753401"/>
            <a:ext cx="1553328" cy="152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477144"/>
              </p:ext>
            </p:extLst>
          </p:nvPr>
        </p:nvGraphicFramePr>
        <p:xfrm>
          <a:off x="1524000" y="1995686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kyslík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vodík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perioda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e</a:t>
                      </a:r>
                      <a:r>
                        <a:rPr lang="cs-CZ" baseline="30000" dirty="0" smtClean="0"/>
                        <a:t>-</a:t>
                      </a:r>
                      <a:r>
                        <a:rPr lang="cs-CZ" dirty="0" smtClean="0"/>
                        <a:t>, p</a:t>
                      </a:r>
                      <a:r>
                        <a:rPr lang="cs-CZ" baseline="30000" dirty="0" smtClean="0"/>
                        <a:t>+</a:t>
                      </a:r>
                      <a:r>
                        <a:rPr lang="cs-CZ" dirty="0" smtClean="0"/>
                        <a:t>, n</a:t>
                      </a:r>
                      <a:r>
                        <a:rPr lang="cs-CZ" baseline="30000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valenčních e</a:t>
                      </a:r>
                      <a:r>
                        <a:rPr lang="cs-CZ" baseline="30000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elektronegativita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álný popisek 8"/>
          <p:cNvSpPr/>
          <p:nvPr/>
        </p:nvSpPr>
        <p:spPr>
          <a:xfrm>
            <a:off x="4321743" y="4012401"/>
            <a:ext cx="3168352" cy="1080120"/>
          </a:xfrm>
          <a:prstGeom prst="wedgeEllipseCallout">
            <a:avLst>
              <a:gd name="adj1" fmla="val 2398"/>
              <a:gd name="adj2" fmla="val -28449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Použití: </a:t>
            </a:r>
          </a:p>
          <a:p>
            <a:pPr algn="ctr"/>
            <a:r>
              <a:rPr lang="cs-CZ" sz="1600" dirty="0"/>
              <a:t>o</a:t>
            </a:r>
            <a:r>
              <a:rPr lang="cs-CZ" sz="1600" dirty="0" smtClean="0"/>
              <a:t>zonizace – dezinfekce pitné vody, součást raketových paliv</a:t>
            </a:r>
            <a:endParaRPr lang="cs-CZ" sz="1600" dirty="0"/>
          </a:p>
        </p:txBody>
      </p:sp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0525" y="492125"/>
            <a:ext cx="5184775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4427984" y="726491"/>
            <a:ext cx="1656184" cy="46141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OZON</a:t>
            </a:r>
            <a:endParaRPr lang="cs-CZ" b="1" dirty="0"/>
          </a:p>
        </p:txBody>
      </p:sp>
      <p:sp>
        <p:nvSpPr>
          <p:cNvPr id="3" name="Oválný popisek 2"/>
          <p:cNvSpPr/>
          <p:nvPr/>
        </p:nvSpPr>
        <p:spPr>
          <a:xfrm>
            <a:off x="110224" y="1180853"/>
            <a:ext cx="4176464" cy="1289487"/>
          </a:xfrm>
          <a:prstGeom prst="wedgeEllipseCallout">
            <a:avLst>
              <a:gd name="adj1" fmla="val 60560"/>
              <a:gd name="adj2" fmla="val -3983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Vznik ozonu:</a:t>
            </a:r>
          </a:p>
          <a:p>
            <a:pPr algn="ctr"/>
            <a:r>
              <a:rPr lang="cs-CZ" sz="1600" dirty="0"/>
              <a:t>ú</a:t>
            </a:r>
            <a:r>
              <a:rPr lang="cs-CZ" sz="1600" dirty="0" smtClean="0"/>
              <a:t>činkem UV záření nebo elektrického výboje (blesku) na molekuly kyslíku.</a:t>
            </a:r>
            <a:endParaRPr lang="cs-CZ" sz="1600" dirty="0"/>
          </a:p>
        </p:txBody>
      </p:sp>
      <p:sp>
        <p:nvSpPr>
          <p:cNvPr id="6" name="Oválný popisek 5"/>
          <p:cNvSpPr/>
          <p:nvPr/>
        </p:nvSpPr>
        <p:spPr>
          <a:xfrm>
            <a:off x="3923928" y="2183731"/>
            <a:ext cx="2664296" cy="856071"/>
          </a:xfrm>
          <a:prstGeom prst="wedgeEllipseCallout">
            <a:avLst>
              <a:gd name="adj1" fmla="val 7849"/>
              <a:gd name="adj2" fmla="val -14761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t</a:t>
            </a:r>
            <a:r>
              <a:rPr lang="cs-CZ" sz="1600" dirty="0" smtClean="0"/>
              <a:t>říatomová molekula kyslíku O</a:t>
            </a:r>
            <a:r>
              <a:rPr lang="cs-CZ" sz="1600" baseline="-25000" dirty="0" smtClean="0"/>
              <a:t>3</a:t>
            </a:r>
            <a:endParaRPr lang="cs-CZ" sz="1600" dirty="0"/>
          </a:p>
        </p:txBody>
      </p:sp>
      <p:sp>
        <p:nvSpPr>
          <p:cNvPr id="7" name="Oválný popisek 6"/>
          <p:cNvSpPr/>
          <p:nvPr/>
        </p:nvSpPr>
        <p:spPr>
          <a:xfrm>
            <a:off x="5905919" y="2718066"/>
            <a:ext cx="3168352" cy="1080120"/>
          </a:xfrm>
          <a:prstGeom prst="wedgeEllipseCallout">
            <a:avLst>
              <a:gd name="adj1" fmla="val -53683"/>
              <a:gd name="adj2" fmla="val -1777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o</a:t>
            </a:r>
            <a:r>
              <a:rPr lang="cs-CZ" sz="1600" dirty="0" smtClean="0"/>
              <a:t>zonosféra – vrstva atmosféry (ve stratosféře, 25-35 km nad Zemí)</a:t>
            </a:r>
            <a:endParaRPr lang="cs-CZ" sz="1600" dirty="0"/>
          </a:p>
        </p:txBody>
      </p:sp>
      <p:sp>
        <p:nvSpPr>
          <p:cNvPr id="8" name="Oválný popisek 7"/>
          <p:cNvSpPr/>
          <p:nvPr/>
        </p:nvSpPr>
        <p:spPr>
          <a:xfrm>
            <a:off x="6372200" y="1002256"/>
            <a:ext cx="2664296" cy="1080120"/>
          </a:xfrm>
          <a:prstGeom prst="wedgeEllipseCallout">
            <a:avLst>
              <a:gd name="adj1" fmla="val -58452"/>
              <a:gd name="adj2" fmla="val -4495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Chrání život na Zemi před účinky UV záření ze Slunce.</a:t>
            </a:r>
            <a:endParaRPr lang="cs-CZ" sz="1600" dirty="0"/>
          </a:p>
        </p:txBody>
      </p:sp>
      <p:sp>
        <p:nvSpPr>
          <p:cNvPr id="10" name="Oválný popisek 9"/>
          <p:cNvSpPr/>
          <p:nvPr/>
        </p:nvSpPr>
        <p:spPr>
          <a:xfrm>
            <a:off x="1475656" y="2906113"/>
            <a:ext cx="3312368" cy="1448536"/>
          </a:xfrm>
          <a:prstGeom prst="wedgeEllipseCallout">
            <a:avLst>
              <a:gd name="adj1" fmla="val 54583"/>
              <a:gd name="adj2" fmla="val -168698"/>
            </a:avLst>
          </a:prstGeom>
          <a:solidFill>
            <a:srgbClr val="00B0F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o</a:t>
            </a:r>
            <a:r>
              <a:rPr lang="cs-CZ" sz="1600" dirty="0" smtClean="0"/>
              <a:t>zonová díra – úbytek ozonu ve stratosféře</a:t>
            </a:r>
          </a:p>
          <a:p>
            <a:pPr algn="ctr"/>
            <a:r>
              <a:rPr lang="cs-CZ" sz="1600" dirty="0"/>
              <a:t>f</a:t>
            </a:r>
            <a:r>
              <a:rPr lang="cs-CZ" sz="1600" dirty="0" smtClean="0"/>
              <a:t>reony – látky ničící ozonovou vrstvu</a:t>
            </a:r>
            <a:endParaRPr lang="cs-CZ" sz="1600" dirty="0"/>
          </a:p>
        </p:txBody>
      </p:sp>
      <p:pic>
        <p:nvPicPr>
          <p:cNvPr id="4098" name="Picture 2" descr="http://upload.wikimedia.org/wikipedia/commons/thumb/f/f3/Antarcitc_ozone_layer_2006_09_24.jpg/220px-Antarcitc_ozone_layer_2006_09_24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3" y="3258126"/>
            <a:ext cx="1784145" cy="178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537" y="492125"/>
            <a:ext cx="4284663" cy="593725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CLIL</a:t>
            </a:r>
          </a:p>
        </p:txBody>
      </p:sp>
      <p:sp>
        <p:nvSpPr>
          <p:cNvPr id="27651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 dirty="0">
              <a:latin typeface="Times New Roman" pitchFamily="18" charset="0"/>
            </a:endParaRPr>
          </a:p>
          <a:p>
            <a:endParaRPr lang="cs-CZ" sz="1200" dirty="0">
              <a:latin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395536" y="1419622"/>
            <a:ext cx="2520280" cy="43204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Ozone </a:t>
            </a:r>
            <a:r>
              <a:rPr lang="cs-CZ" dirty="0" err="1" smtClean="0"/>
              <a:t>depletion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5472100" y="843558"/>
            <a:ext cx="3240360" cy="4547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Dioxygen</a:t>
            </a:r>
            <a:r>
              <a:rPr lang="cs-CZ" sz="1600" dirty="0" smtClean="0"/>
              <a:t> in </a:t>
            </a:r>
            <a:r>
              <a:rPr lang="cs-CZ" sz="1600" dirty="0" err="1" smtClean="0"/>
              <a:t>biological</a:t>
            </a:r>
            <a:r>
              <a:rPr lang="cs-CZ" sz="1600" dirty="0" smtClean="0"/>
              <a:t> </a:t>
            </a:r>
            <a:r>
              <a:rPr lang="cs-CZ" sz="1600" dirty="0" err="1" smtClean="0"/>
              <a:t>reactions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pic>
        <p:nvPicPr>
          <p:cNvPr id="1028" name="Picture 4" descr="http://www.osel.cz/_popisky/121_/12134079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20741"/>
            <a:ext cx="2880320" cy="212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diagram of photosynthesis processes, including income of water and carbon dioxide, illumination and release of oxygen. Reactions produce ATP and NADPH in a Calvin cycle with a sugar as a by product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9622"/>
            <a:ext cx="2095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aoblený obdélník 9"/>
          <p:cNvSpPr/>
          <p:nvPr/>
        </p:nvSpPr>
        <p:spPr>
          <a:xfrm>
            <a:off x="6195814" y="4128138"/>
            <a:ext cx="2160240" cy="33504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/>
              <a:t>Photosynthesis</a:t>
            </a:r>
            <a:endParaRPr lang="cs-CZ" sz="16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3203848" y="845646"/>
            <a:ext cx="1476164" cy="74697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Hydrogen</a:t>
            </a:r>
          </a:p>
          <a:p>
            <a:pPr algn="ctr"/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3203848" y="4173763"/>
            <a:ext cx="1656184" cy="72027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Oxygen</a:t>
            </a:r>
          </a:p>
          <a:p>
            <a:pPr algn="ctr"/>
            <a:r>
              <a:rPr lang="cs-CZ" dirty="0" smtClean="0"/>
              <a:t>O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3707904" y="1968043"/>
            <a:ext cx="1476164" cy="74697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Ozone</a:t>
            </a:r>
          </a:p>
          <a:p>
            <a:pPr algn="ctr"/>
            <a:r>
              <a:rPr lang="cs-CZ" dirty="0" smtClean="0"/>
              <a:t>O</a:t>
            </a:r>
            <a:r>
              <a:rPr lang="cs-CZ" baseline="-25000" dirty="0" smtClean="0"/>
              <a:t>3</a:t>
            </a:r>
            <a:endParaRPr lang="cs-CZ" dirty="0"/>
          </a:p>
        </p:txBody>
      </p:sp>
      <p:pic>
        <p:nvPicPr>
          <p:cNvPr id="1032" name="Picture 8" descr="http://upload.wikimedia.org/wikipedia/commons/thumb/8/88/Ozone-elpot-3D-vdW.png/121px-Ozone-elpot-3D-vd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0850"/>
            <a:ext cx="11525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9437" y="492125"/>
            <a:ext cx="2916238" cy="534988"/>
          </a:xfrm>
        </p:spPr>
        <p:txBody>
          <a:bodyPr/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41418"/>
              </p:ext>
            </p:extLst>
          </p:nvPr>
        </p:nvGraphicFramePr>
        <p:xfrm>
          <a:off x="107950" y="1044575"/>
          <a:ext cx="7560840" cy="378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1.  Kde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</a:rPr>
                        <a:t>je volný kyslík v největším množství?</a:t>
                      </a: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v zemské kůře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 vodě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v lidském těle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v atmosféře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 nazývají dvouprvkové sloučeniny, které  tvoří kyslík?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sulfidy                         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oxidy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kyseliny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halogenidy</a:t>
                      </a: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Kdo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objevil vodík?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H.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Cavendish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J. J.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Berzelius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A. L. </a:t>
                      </a:r>
                      <a:r>
                        <a:rPr lang="cs-CZ" sz="16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Lavoisier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D. I. Mendělejev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čeho je tvořen ozon?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ze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dvou atomů kyslíku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ze tří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atomů vodíku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ze tří molekul kyslíku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ze tří atomů kyslíku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d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9436" y="492125"/>
            <a:ext cx="3914491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Použité zdroje a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719572" y="1635646"/>
            <a:ext cx="7704856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</a:t>
            </a:r>
            <a:r>
              <a:rPr lang="cs-CZ" sz="1600" dirty="0" smtClean="0">
                <a:hlinkClick r:id="rId2"/>
              </a:rPr>
              <a:t>cs.wikipedia.org/wiki/Vod%C3%ADk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3)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Chemie učebnice pro základní škola a víceletá gymnázia, Fraus, str. 32,33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1,4)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3"/>
              </a:rPr>
              <a:t>http://www.osel.cz/_popisky/121_/</a:t>
            </a:r>
            <a:r>
              <a:rPr lang="cs-CZ" sz="1600" dirty="0" smtClean="0">
                <a:hlinkClick r:id="rId3"/>
              </a:rPr>
              <a:t>s_1213407913.jpg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7)</a:t>
            </a:r>
          </a:p>
          <a:p>
            <a:pPr marL="342900" indent="-342900">
              <a:buAutoNum type="arabicPeriod"/>
            </a:pP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en.wikipedia.org/wiki/Oxygen</a:t>
            </a:r>
            <a:r>
              <a:rPr lang="cs-CZ" sz="1600" dirty="0" smtClean="0"/>
              <a:t> (</a:t>
            </a:r>
            <a:r>
              <a:rPr lang="cs-CZ" sz="1600" dirty="0" err="1" smtClean="0"/>
              <a:t>slide</a:t>
            </a:r>
            <a:r>
              <a:rPr lang="cs-CZ" sz="1600" dirty="0" smtClean="0"/>
              <a:t> 7)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5648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2054</TotalTime>
  <Words>834</Words>
  <Application>Microsoft Office PowerPoint</Application>
  <PresentationFormat>Předvádění na obrazovce (16:9)</PresentationFormat>
  <Paragraphs>138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7.1 Vodík a kyslík</vt:lpstr>
      <vt:lpstr>7.2 Co již víme?</vt:lpstr>
      <vt:lpstr>7.3 Jaké si řekneme nové termíny a názvy?</vt:lpstr>
      <vt:lpstr>7.4 Co si řekneme nového?</vt:lpstr>
      <vt:lpstr>7.5 Procvičení a příklady</vt:lpstr>
      <vt:lpstr>7.6 Něco navíc pro šikovné</vt:lpstr>
      <vt:lpstr>7.7 CLIL</vt:lpstr>
      <vt:lpstr>7.8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219</cp:revision>
  <dcterms:created xsi:type="dcterms:W3CDTF">2010-10-18T18:21:56Z</dcterms:created>
  <dcterms:modified xsi:type="dcterms:W3CDTF">2012-04-01T12:59:49Z</dcterms:modified>
</cp:coreProperties>
</file>