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1376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hyperlink" Target="http://cs.wikipedia.org/wiki/Periodick%C3%A1_tabulk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hyperlink" Target="http://cs.wikipedia.org/wiki/At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CPw4y9-fM1M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d/Rutherfordsches_Atommodell.png" TargetMode="External"/><Relationship Id="rId2" Type="http://schemas.openxmlformats.org/officeDocument/2006/relationships/hyperlink" Target="http://upload.wikimedia.org/wikipedia/commons/b/be/J%C3%B6ns_Jacob_Berzeliu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f/f8/1861._%D0%9F%D0%BE%D1%80%D1%82%D1%80%D0%B5%D1%82_%D0%94.%D0%98._%D0%9C%D0%B5%D0%BD%D0%B4%D0%B5%D0%BB%D0%B5%D0%B5%D0%B2%D0%B0.jpg" TargetMode="External"/><Relationship Id="rId4" Type="http://schemas.openxmlformats.org/officeDocument/2006/relationships/hyperlink" Target="http://upload.wikimedia.org/wikipedia/commons/thumb/3/3f/Dalton_John_desk.jpg/452px-Dalton_John_des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125"/>
            <a:ext cx="7200900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Částicové složení látek, prvky, PSP.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	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497168"/>
            <a:ext cx="3053325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DO68RGW8\MM90035451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387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ORXYJLS3\MM90004649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2125"/>
            <a:ext cx="1257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2KCXME00\MC9004157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61" y="1085496"/>
            <a:ext cx="2792984" cy="32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DO68RGW8\MP90038769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1664584" cy="23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2KCXME00\MP90038769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15" y="1857306"/>
            <a:ext cx="2455835" cy="17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614821" y="4009628"/>
            <a:ext cx="1981425" cy="362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9"/>
              </a:rPr>
              <a:t>Periodická tabulka prvků</a:t>
            </a:r>
            <a:endParaRPr lang="cs-CZ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9437" y="49212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5.10 Anotace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3792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Stavba</a:t>
                      </a:r>
                      <a:r>
                        <a:rPr lang="cs-CZ" baseline="0" dirty="0" smtClean="0"/>
                        <a:t> atomu, periodická soustava prvků, značky prvků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</a:t>
                      </a:r>
                      <a:r>
                        <a:rPr lang="cs-CZ" baseline="0" dirty="0" smtClean="0"/>
                        <a:t> periodickou tabulku prvků, její význam, popisuje stavbu atomu a prezentuje značky nejdůležitějších prvků.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967" y="492125"/>
            <a:ext cx="4464050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2050" name="Picture 2" descr="C:\Documents and Settings\krivankova.UNBCHEM\Local Settings\Temporary Internet Files\Content.IE5\2KCXME00\MP9004394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5566"/>
            <a:ext cx="5288632" cy="39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500336" y="1131590"/>
            <a:ext cx="2160240" cy="1152128"/>
          </a:xfrm>
          <a:prstGeom prst="cloudCallout">
            <a:avLst>
              <a:gd name="adj1" fmla="val 9020"/>
              <a:gd name="adj2" fmla="val 708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i="1" dirty="0" smtClean="0"/>
              <a:t>Co je atom? Už jste o něm slyšeli?</a:t>
            </a:r>
            <a:endParaRPr lang="cs-CZ" sz="1600" i="1" dirty="0"/>
          </a:p>
        </p:txBody>
      </p:sp>
      <p:pic>
        <p:nvPicPr>
          <p:cNvPr id="7" name="Picture 2" descr="C:\Documents and Settings\krivankova.UNBCHEM\Local Settings\Temporary Internet Files\Content.IE5\2KCXME00\MC9004369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8" y="2715766"/>
            <a:ext cx="2011804" cy="20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5531" y="492125"/>
            <a:ext cx="7416800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4114800" y="1779662"/>
            <a:ext cx="914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</a:rPr>
              <a:t>Atom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Oválný popisek 2"/>
          <p:cNvSpPr/>
          <p:nvPr/>
        </p:nvSpPr>
        <p:spPr>
          <a:xfrm>
            <a:off x="683568" y="1390427"/>
            <a:ext cx="2232248" cy="846436"/>
          </a:xfrm>
          <a:prstGeom prst="wedgeEllipseCallout">
            <a:avLst>
              <a:gd name="adj1" fmla="val 82344"/>
              <a:gd name="adj2" fmla="val 748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Atom je nejmenší částice hmoty.</a:t>
            </a:r>
            <a:endParaRPr lang="cs-CZ" sz="1600" dirty="0"/>
          </a:p>
        </p:txBody>
      </p:sp>
      <p:pic>
        <p:nvPicPr>
          <p:cNvPr id="2052" name="Picture 4" descr="File:Dalton John de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7" y="1057184"/>
            <a:ext cx="757135" cy="10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0352" y="4530192"/>
            <a:ext cx="1008112" cy="295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4"/>
              </a:rPr>
              <a:t>Atom</a:t>
            </a:r>
            <a:endParaRPr lang="cs-CZ" sz="1400" dirty="0"/>
          </a:p>
        </p:txBody>
      </p:sp>
      <p:sp>
        <p:nvSpPr>
          <p:cNvPr id="9" name="Oválný popisek 8"/>
          <p:cNvSpPr/>
          <p:nvPr/>
        </p:nvSpPr>
        <p:spPr>
          <a:xfrm>
            <a:off x="413277" y="2535746"/>
            <a:ext cx="2232248" cy="504056"/>
          </a:xfrm>
          <a:prstGeom prst="wedgeEllipseCallout">
            <a:avLst>
              <a:gd name="adj1" fmla="val 93124"/>
              <a:gd name="adj2" fmla="val 38036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Elektronový obal</a:t>
            </a:r>
            <a:endParaRPr lang="cs-CZ" sz="1600" dirty="0"/>
          </a:p>
        </p:txBody>
      </p:sp>
      <p:pic>
        <p:nvPicPr>
          <p:cNvPr id="10" name="Picture 2" descr="Soubor:Rutherfordsches Atommode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368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ný popisek 11"/>
          <p:cNvSpPr/>
          <p:nvPr/>
        </p:nvSpPr>
        <p:spPr>
          <a:xfrm>
            <a:off x="195937" y="3507854"/>
            <a:ext cx="2610815" cy="1136419"/>
          </a:xfrm>
          <a:prstGeom prst="wedgeEllipseCallout">
            <a:avLst>
              <a:gd name="adj1" fmla="val 89089"/>
              <a:gd name="adj2" fmla="val -51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u="sng" dirty="0" smtClean="0"/>
              <a:t>Elektrony</a:t>
            </a:r>
          </a:p>
          <a:p>
            <a:pPr algn="ctr"/>
            <a:r>
              <a:rPr lang="cs-CZ" sz="1400" dirty="0" smtClean="0"/>
              <a:t>- ve vrstvách, poslední = valenční vrstva – účastní se chemických reakcí</a:t>
            </a:r>
            <a:endParaRPr lang="cs-CZ" sz="1400" dirty="0"/>
          </a:p>
        </p:txBody>
      </p:sp>
      <p:sp>
        <p:nvSpPr>
          <p:cNvPr id="7" name="Ovál 6"/>
          <p:cNvSpPr/>
          <p:nvPr/>
        </p:nvSpPr>
        <p:spPr>
          <a:xfrm>
            <a:off x="3862772" y="2480135"/>
            <a:ext cx="1418456" cy="141845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754056" y="2393733"/>
            <a:ext cx="1635888" cy="159125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ný popisek 16"/>
          <p:cNvSpPr/>
          <p:nvPr/>
        </p:nvSpPr>
        <p:spPr>
          <a:xfrm>
            <a:off x="2587434" y="4425914"/>
            <a:ext cx="1944216" cy="504056"/>
          </a:xfrm>
          <a:prstGeom prst="wedgeEllipseCallout">
            <a:avLst>
              <a:gd name="adj1" fmla="val 45512"/>
              <a:gd name="adj2" fmla="val -274271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Jádro</a:t>
            </a:r>
            <a:endParaRPr lang="cs-CZ" sz="1600" dirty="0"/>
          </a:p>
        </p:txBody>
      </p:sp>
      <p:sp>
        <p:nvSpPr>
          <p:cNvPr id="19" name="Oválný popisek 18"/>
          <p:cNvSpPr/>
          <p:nvPr/>
        </p:nvSpPr>
        <p:spPr>
          <a:xfrm>
            <a:off x="6305738" y="706197"/>
            <a:ext cx="2610815" cy="701973"/>
          </a:xfrm>
          <a:prstGeom prst="wedgeEllipseCallout">
            <a:avLst>
              <a:gd name="adj1" fmla="val -52111"/>
              <a:gd name="adj2" fmla="val 10013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u="sng" dirty="0" smtClean="0"/>
              <a:t>Protonové číslo Z</a:t>
            </a:r>
          </a:p>
          <a:p>
            <a:pPr algn="ctr"/>
            <a:r>
              <a:rPr lang="cs-CZ" sz="1400" dirty="0" smtClean="0"/>
              <a:t>- počet protonů v jádře</a:t>
            </a:r>
            <a:endParaRPr lang="cs-CZ" sz="1400" dirty="0"/>
          </a:p>
        </p:txBody>
      </p:sp>
      <p:sp>
        <p:nvSpPr>
          <p:cNvPr id="20" name="Oválný popisek 19"/>
          <p:cNvSpPr/>
          <p:nvPr/>
        </p:nvSpPr>
        <p:spPr>
          <a:xfrm>
            <a:off x="5281228" y="1768958"/>
            <a:ext cx="1459454" cy="305324"/>
          </a:xfrm>
          <a:prstGeom prst="wedgeEllipseCallout">
            <a:avLst>
              <a:gd name="adj1" fmla="val -94349"/>
              <a:gd name="adj2" fmla="val 359860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Proton p</a:t>
            </a:r>
            <a:r>
              <a:rPr lang="cs-CZ" sz="1600" baseline="30000" dirty="0" smtClean="0"/>
              <a:t>+</a:t>
            </a:r>
            <a:endParaRPr lang="cs-CZ" sz="1600" dirty="0"/>
          </a:p>
        </p:txBody>
      </p:sp>
      <p:sp>
        <p:nvSpPr>
          <p:cNvPr id="21" name="Oválný popisek 20"/>
          <p:cNvSpPr/>
          <p:nvPr/>
        </p:nvSpPr>
        <p:spPr>
          <a:xfrm>
            <a:off x="3351649" y="1075750"/>
            <a:ext cx="1526301" cy="332420"/>
          </a:xfrm>
          <a:prstGeom prst="wedgeEllipseCallout">
            <a:avLst>
              <a:gd name="adj1" fmla="val -1227"/>
              <a:gd name="adj2" fmla="val 441186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Elektron e</a:t>
            </a:r>
            <a:r>
              <a:rPr lang="cs-CZ" sz="1600" baseline="30000" dirty="0" smtClean="0"/>
              <a:t>-</a:t>
            </a:r>
            <a:endParaRPr lang="cs-CZ" sz="1600" dirty="0"/>
          </a:p>
        </p:txBody>
      </p:sp>
      <p:sp>
        <p:nvSpPr>
          <p:cNvPr id="22" name="Oválný popisek 21"/>
          <p:cNvSpPr/>
          <p:nvPr/>
        </p:nvSpPr>
        <p:spPr>
          <a:xfrm>
            <a:off x="5728081" y="2511277"/>
            <a:ext cx="1582670" cy="360293"/>
          </a:xfrm>
          <a:prstGeom prst="wedgeEllipseCallout">
            <a:avLst>
              <a:gd name="adj1" fmla="val -113374"/>
              <a:gd name="adj2" fmla="val 125037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Neutron n</a:t>
            </a:r>
            <a:r>
              <a:rPr lang="cs-CZ" sz="1600" baseline="30000" dirty="0" smtClean="0"/>
              <a:t>0</a:t>
            </a:r>
            <a:endParaRPr lang="cs-CZ" sz="1600" dirty="0"/>
          </a:p>
        </p:txBody>
      </p:sp>
      <p:sp>
        <p:nvSpPr>
          <p:cNvPr id="23" name="Oválný popisek 22"/>
          <p:cNvSpPr/>
          <p:nvPr/>
        </p:nvSpPr>
        <p:spPr>
          <a:xfrm>
            <a:off x="6434944" y="2931790"/>
            <a:ext cx="2610815" cy="871773"/>
          </a:xfrm>
          <a:prstGeom prst="wedgeEllipseCallout">
            <a:avLst>
              <a:gd name="adj1" fmla="val -81973"/>
              <a:gd name="adj2" fmla="val -105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Počet elektronů a protonů v atomu je stejný.</a:t>
            </a:r>
          </a:p>
        </p:txBody>
      </p:sp>
      <p:sp>
        <p:nvSpPr>
          <p:cNvPr id="24" name="Oválný popisek 23"/>
          <p:cNvSpPr/>
          <p:nvPr/>
        </p:nvSpPr>
        <p:spPr>
          <a:xfrm>
            <a:off x="4686139" y="4074585"/>
            <a:ext cx="2916324" cy="911214"/>
          </a:xfrm>
          <a:prstGeom prst="wedgeEllipseCallout">
            <a:avLst>
              <a:gd name="adj1" fmla="val -34679"/>
              <a:gd name="adj2" fmla="val -799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Každá vrstva má daný počet elektronů – první vrstva dva elektrony, další osm elektronů.</a:t>
            </a:r>
          </a:p>
        </p:txBody>
      </p:sp>
      <p:pic>
        <p:nvPicPr>
          <p:cNvPr id="1027" name="Picture 3" descr="C:\Documents and Settings\krivankova.UNBCHEM\Local Settings\Temporary Internet Files\Content.IE5\DO68RGW8\MM900309726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06" y="1003568"/>
            <a:ext cx="6762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álný popisek 24"/>
          <p:cNvSpPr/>
          <p:nvPr/>
        </p:nvSpPr>
        <p:spPr>
          <a:xfrm>
            <a:off x="6677627" y="1833773"/>
            <a:ext cx="2397137" cy="701973"/>
          </a:xfrm>
          <a:prstGeom prst="wedgeEllipseCallout">
            <a:avLst>
              <a:gd name="adj1" fmla="val -35829"/>
              <a:gd name="adj2" fmla="val 350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u="sng" dirty="0" smtClean="0"/>
              <a:t>Nukleonové číslo A</a:t>
            </a:r>
          </a:p>
          <a:p>
            <a:pPr algn="ctr"/>
            <a:r>
              <a:rPr lang="cs-CZ" sz="1400" dirty="0" smtClean="0"/>
              <a:t>- počet protonů a neutronů v jádře</a:t>
            </a:r>
            <a:endParaRPr lang="cs-CZ" sz="1400" dirty="0"/>
          </a:p>
        </p:txBody>
      </p:sp>
      <p:cxnSp>
        <p:nvCxnSpPr>
          <p:cNvPr id="6" name="Přímá spojnice 5"/>
          <p:cNvCxnSpPr>
            <a:stCxn id="20" idx="5"/>
            <a:endCxn id="25" idx="2"/>
          </p:cNvCxnSpPr>
          <p:nvPr/>
        </p:nvCxnSpPr>
        <p:spPr>
          <a:xfrm>
            <a:off x="6526950" y="2029568"/>
            <a:ext cx="150677" cy="155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22" idx="0"/>
            <a:endCxn id="25" idx="2"/>
          </p:cNvCxnSpPr>
          <p:nvPr/>
        </p:nvCxnSpPr>
        <p:spPr>
          <a:xfrm flipV="1">
            <a:off x="6519416" y="2184760"/>
            <a:ext cx="158211" cy="326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29776" y="492125"/>
            <a:ext cx="5680075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247170"/>
            <a:ext cx="2016224" cy="35283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Vodík 	   </a:t>
            </a:r>
            <a:r>
              <a:rPr lang="cs-CZ" b="1" dirty="0" smtClean="0"/>
              <a:t>H</a:t>
            </a:r>
          </a:p>
          <a:p>
            <a:r>
              <a:rPr lang="cs-CZ" dirty="0" smtClean="0"/>
              <a:t>Lithium	   </a:t>
            </a:r>
            <a:r>
              <a:rPr lang="cs-CZ" b="1" dirty="0" err="1" smtClean="0"/>
              <a:t>Li</a:t>
            </a:r>
            <a:endParaRPr lang="cs-CZ" b="1" dirty="0" smtClean="0"/>
          </a:p>
          <a:p>
            <a:r>
              <a:rPr lang="cs-CZ" dirty="0" smtClean="0"/>
              <a:t>Sodík	</a:t>
            </a:r>
            <a:r>
              <a:rPr lang="cs-CZ" b="1" dirty="0" smtClean="0"/>
              <a:t>   Na</a:t>
            </a:r>
          </a:p>
          <a:p>
            <a:r>
              <a:rPr lang="cs-CZ" dirty="0" smtClean="0"/>
              <a:t>Hořčík	   </a:t>
            </a:r>
            <a:r>
              <a:rPr lang="cs-CZ" b="1" dirty="0" smtClean="0"/>
              <a:t>Mg</a:t>
            </a:r>
          </a:p>
          <a:p>
            <a:r>
              <a:rPr lang="cs-CZ" dirty="0" smtClean="0"/>
              <a:t>Draslík	   </a:t>
            </a:r>
            <a:r>
              <a:rPr lang="cs-CZ" b="1" dirty="0" smtClean="0"/>
              <a:t>K</a:t>
            </a:r>
          </a:p>
          <a:p>
            <a:r>
              <a:rPr lang="cs-CZ" dirty="0" smtClean="0"/>
              <a:t>Vápník	   </a:t>
            </a:r>
            <a:r>
              <a:rPr lang="cs-CZ" b="1" dirty="0" smtClean="0"/>
              <a:t>Ca</a:t>
            </a:r>
          </a:p>
          <a:p>
            <a:r>
              <a:rPr lang="cs-CZ" dirty="0" smtClean="0"/>
              <a:t>Bor	   </a:t>
            </a:r>
            <a:r>
              <a:rPr lang="cs-CZ" b="1" dirty="0" smtClean="0"/>
              <a:t>B</a:t>
            </a:r>
          </a:p>
          <a:p>
            <a:r>
              <a:rPr lang="cs-CZ" dirty="0" smtClean="0"/>
              <a:t>Uhlík	   </a:t>
            </a:r>
            <a:r>
              <a:rPr lang="cs-CZ" b="1" dirty="0" smtClean="0"/>
              <a:t>C</a:t>
            </a:r>
          </a:p>
          <a:p>
            <a:r>
              <a:rPr lang="cs-CZ" dirty="0" smtClean="0"/>
              <a:t>Dusík	   </a:t>
            </a:r>
            <a:r>
              <a:rPr lang="cs-CZ" b="1" dirty="0" smtClean="0"/>
              <a:t>N</a:t>
            </a:r>
          </a:p>
          <a:p>
            <a:r>
              <a:rPr lang="cs-CZ" dirty="0" smtClean="0"/>
              <a:t>Kyslík	   </a:t>
            </a:r>
            <a:r>
              <a:rPr lang="cs-CZ" b="1" dirty="0" smtClean="0"/>
              <a:t>O</a:t>
            </a:r>
          </a:p>
          <a:p>
            <a:r>
              <a:rPr lang="cs-CZ" dirty="0" smtClean="0"/>
              <a:t>Fluor	   </a:t>
            </a:r>
            <a:r>
              <a:rPr lang="cs-CZ" b="1" dirty="0" smtClean="0"/>
              <a:t>F</a:t>
            </a:r>
          </a:p>
          <a:p>
            <a:r>
              <a:rPr lang="cs-CZ" dirty="0" smtClean="0"/>
              <a:t>Chlor	   </a:t>
            </a:r>
            <a:r>
              <a:rPr lang="cs-CZ" b="1" dirty="0" smtClean="0"/>
              <a:t>Cl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211960" y="2269823"/>
            <a:ext cx="2016224" cy="23901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Brom	   </a:t>
            </a:r>
            <a:r>
              <a:rPr lang="cs-CZ" b="1" dirty="0" smtClean="0"/>
              <a:t>Br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Jod	   </a:t>
            </a:r>
            <a:r>
              <a:rPr lang="cs-CZ" b="1" dirty="0" smtClean="0"/>
              <a:t>I</a:t>
            </a:r>
            <a:endParaRPr lang="cs-CZ" dirty="0"/>
          </a:p>
          <a:p>
            <a:r>
              <a:rPr lang="cs-CZ" dirty="0" smtClean="0"/>
              <a:t>Hliník	   </a:t>
            </a:r>
            <a:r>
              <a:rPr lang="cs-CZ" b="1" dirty="0" smtClean="0"/>
              <a:t>Al</a:t>
            </a:r>
            <a:endParaRPr lang="cs-CZ" dirty="0"/>
          </a:p>
          <a:p>
            <a:r>
              <a:rPr lang="cs-CZ" dirty="0" smtClean="0"/>
              <a:t>Křemík	   </a:t>
            </a:r>
            <a:r>
              <a:rPr lang="cs-CZ" b="1" dirty="0" smtClean="0"/>
              <a:t>Si</a:t>
            </a:r>
            <a:endParaRPr lang="cs-CZ" dirty="0"/>
          </a:p>
          <a:p>
            <a:r>
              <a:rPr lang="cs-CZ" dirty="0" smtClean="0"/>
              <a:t>Fosfor	   </a:t>
            </a:r>
            <a:r>
              <a:rPr lang="cs-CZ" b="1" dirty="0" smtClean="0"/>
              <a:t>P</a:t>
            </a:r>
            <a:endParaRPr lang="cs-CZ" dirty="0"/>
          </a:p>
          <a:p>
            <a:r>
              <a:rPr lang="cs-CZ" dirty="0" smtClean="0"/>
              <a:t>Síra	   </a:t>
            </a:r>
            <a:r>
              <a:rPr lang="cs-CZ" b="1" dirty="0" smtClean="0"/>
              <a:t>S</a:t>
            </a:r>
            <a:endParaRPr lang="cs-CZ" dirty="0"/>
          </a:p>
          <a:p>
            <a:r>
              <a:rPr lang="cs-CZ" dirty="0" smtClean="0"/>
              <a:t>Cín	   </a:t>
            </a:r>
            <a:r>
              <a:rPr lang="cs-CZ" b="1" dirty="0" err="1" smtClean="0"/>
              <a:t>Sn</a:t>
            </a:r>
            <a:endParaRPr lang="cs-CZ" dirty="0"/>
          </a:p>
          <a:p>
            <a:r>
              <a:rPr lang="cs-CZ" dirty="0" smtClean="0"/>
              <a:t>Helium	   </a:t>
            </a:r>
            <a:r>
              <a:rPr lang="cs-CZ" b="1" dirty="0" smtClean="0"/>
              <a:t>He</a:t>
            </a:r>
            <a:endParaRPr lang="cs-CZ" dirty="0"/>
          </a:p>
        </p:txBody>
      </p:sp>
      <p:pic>
        <p:nvPicPr>
          <p:cNvPr id="1026" name="Picture 2" descr="Soubor:Jöns Jacob Berzeli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9357"/>
            <a:ext cx="792088" cy="9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ný popisek 8"/>
          <p:cNvSpPr/>
          <p:nvPr/>
        </p:nvSpPr>
        <p:spPr>
          <a:xfrm>
            <a:off x="4211960" y="703036"/>
            <a:ext cx="2066528" cy="1088268"/>
          </a:xfrm>
          <a:prstGeom prst="wedgeEllipseCallout">
            <a:avLst>
              <a:gd name="adj1" fmla="val -67813"/>
              <a:gd name="adj2" fmla="val 1582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Značky jsem vymyslel já - </a:t>
            </a:r>
          </a:p>
          <a:p>
            <a:pPr algn="ctr"/>
            <a:r>
              <a:rPr lang="cs-CZ" sz="1400" i="1" dirty="0" err="1" smtClean="0"/>
              <a:t>Jöns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Jacob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Berzelius</a:t>
            </a:r>
            <a:r>
              <a:rPr lang="cs-CZ" sz="1400" i="1" dirty="0" smtClean="0"/>
              <a:t>.</a:t>
            </a:r>
            <a:endParaRPr lang="cs-CZ" sz="1400" i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588224" y="1131590"/>
            <a:ext cx="2088232" cy="35283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Neon	   </a:t>
            </a:r>
            <a:r>
              <a:rPr lang="cs-CZ" b="1" dirty="0" smtClean="0"/>
              <a:t>Ne</a:t>
            </a:r>
            <a:endParaRPr lang="cs-CZ" dirty="0"/>
          </a:p>
          <a:p>
            <a:r>
              <a:rPr lang="cs-CZ" dirty="0" smtClean="0"/>
              <a:t>Argon	   </a:t>
            </a:r>
            <a:r>
              <a:rPr lang="cs-CZ" b="1" dirty="0" smtClean="0"/>
              <a:t>Ar</a:t>
            </a:r>
            <a:endParaRPr lang="cs-CZ" dirty="0"/>
          </a:p>
          <a:p>
            <a:r>
              <a:rPr lang="cs-CZ" dirty="0" smtClean="0"/>
              <a:t>Olovo	   </a:t>
            </a:r>
            <a:r>
              <a:rPr lang="cs-CZ" b="1" dirty="0" err="1" smtClean="0"/>
              <a:t>Pb</a:t>
            </a:r>
            <a:endParaRPr lang="cs-CZ" dirty="0"/>
          </a:p>
          <a:p>
            <a:r>
              <a:rPr lang="cs-CZ" dirty="0" smtClean="0"/>
              <a:t>Zinek	   </a:t>
            </a:r>
            <a:r>
              <a:rPr lang="cs-CZ" b="1" dirty="0" err="1" smtClean="0"/>
              <a:t>Zn</a:t>
            </a:r>
            <a:endParaRPr lang="cs-CZ" dirty="0"/>
          </a:p>
          <a:p>
            <a:r>
              <a:rPr lang="cs-CZ" dirty="0" smtClean="0"/>
              <a:t>Rtuť	   </a:t>
            </a:r>
            <a:r>
              <a:rPr lang="cs-CZ" b="1" dirty="0" err="1" smtClean="0"/>
              <a:t>Hg</a:t>
            </a:r>
            <a:endParaRPr lang="cs-CZ" dirty="0" smtClean="0"/>
          </a:p>
          <a:p>
            <a:r>
              <a:rPr lang="cs-CZ" dirty="0" smtClean="0"/>
              <a:t>Měď	   </a:t>
            </a:r>
            <a:r>
              <a:rPr lang="cs-CZ" b="1" dirty="0" err="1" smtClean="0"/>
              <a:t>Cu</a:t>
            </a:r>
            <a:endParaRPr lang="cs-CZ" dirty="0" smtClean="0"/>
          </a:p>
          <a:p>
            <a:r>
              <a:rPr lang="cs-CZ" dirty="0" smtClean="0"/>
              <a:t>Stříbro	   </a:t>
            </a:r>
            <a:r>
              <a:rPr lang="cs-CZ" b="1" dirty="0" err="1" smtClean="0"/>
              <a:t>Ag</a:t>
            </a:r>
            <a:endParaRPr lang="cs-CZ" dirty="0" smtClean="0"/>
          </a:p>
          <a:p>
            <a:r>
              <a:rPr lang="cs-CZ" dirty="0" smtClean="0"/>
              <a:t>Zlato	   </a:t>
            </a:r>
            <a:r>
              <a:rPr lang="cs-CZ" b="1" dirty="0" smtClean="0"/>
              <a:t>Au</a:t>
            </a:r>
            <a:endParaRPr lang="cs-CZ" dirty="0" smtClean="0"/>
          </a:p>
          <a:p>
            <a:r>
              <a:rPr lang="cs-CZ" dirty="0" smtClean="0"/>
              <a:t>Platina	   </a:t>
            </a:r>
            <a:r>
              <a:rPr lang="cs-CZ" b="1" dirty="0" err="1" smtClean="0"/>
              <a:t>Pt</a:t>
            </a:r>
            <a:endParaRPr lang="cs-CZ" dirty="0" smtClean="0"/>
          </a:p>
          <a:p>
            <a:r>
              <a:rPr lang="cs-CZ" dirty="0" smtClean="0"/>
              <a:t>Železo	   </a:t>
            </a:r>
            <a:r>
              <a:rPr lang="cs-CZ" b="1" dirty="0" err="1" smtClean="0"/>
              <a:t>Fe</a:t>
            </a:r>
            <a:endParaRPr lang="cs-CZ" dirty="0" smtClean="0"/>
          </a:p>
          <a:p>
            <a:r>
              <a:rPr lang="cs-CZ" dirty="0" smtClean="0"/>
              <a:t>Mangan	   </a:t>
            </a:r>
            <a:r>
              <a:rPr lang="cs-CZ" b="1" dirty="0" err="1" smtClean="0"/>
              <a:t>Mn</a:t>
            </a:r>
            <a:endParaRPr lang="cs-CZ" dirty="0" smtClean="0"/>
          </a:p>
          <a:p>
            <a:r>
              <a:rPr lang="cs-CZ" dirty="0" smtClean="0"/>
              <a:t>Chrom	   </a:t>
            </a:r>
            <a:r>
              <a:rPr lang="cs-CZ" b="1" dirty="0" err="1" smtClean="0"/>
              <a:t>Cr</a:t>
            </a:r>
            <a:endParaRPr lang="cs-CZ" dirty="0"/>
          </a:p>
        </p:txBody>
      </p:sp>
      <p:pic>
        <p:nvPicPr>
          <p:cNvPr id="3074" name="Picture 2" descr="C:\Documents and Settings\krivankova.UNBCHEM\Local Settings\Temporary Internet Files\Content.IE5\FAAHKHSB\MC9003344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5856"/>
            <a:ext cx="920801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rivankova.UNBCHEM\Local Settings\Temporary Internet Files\Content.IE5\2KCXME00\MM90033647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6670"/>
            <a:ext cx="4286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rivankova.UNBCHEM\Local Settings\Temporary Internet Files\Content.IE5\FAAHKHSB\MC90023397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5786"/>
            <a:ext cx="1551159" cy="14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29776" y="492125"/>
            <a:ext cx="5400675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49167"/>
              </p:ext>
            </p:extLst>
          </p:nvPr>
        </p:nvGraphicFramePr>
        <p:xfrm>
          <a:off x="395536" y="1419622"/>
          <a:ext cx="7632846" cy="298273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272141"/>
                <a:gridCol w="1272141"/>
                <a:gridCol w="1272141"/>
                <a:gridCol w="1272141"/>
                <a:gridCol w="1272141"/>
                <a:gridCol w="1272141"/>
              </a:tblGrid>
              <a:tr h="629107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Značka</a:t>
                      </a:r>
                      <a:r>
                        <a:rPr lang="cs-CZ" sz="1400" baseline="0" dirty="0" smtClean="0"/>
                        <a:t> prvku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Název prvku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Protonové číslo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Perioda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Skupina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elektronů ve vnější</a:t>
                      </a:r>
                      <a:r>
                        <a:rPr lang="cs-CZ" sz="1400" baseline="0" dirty="0" smtClean="0"/>
                        <a:t> vrstvě</a:t>
                      </a:r>
                      <a:endParaRPr lang="cs-CZ" sz="1400" dirty="0"/>
                    </a:p>
                  </a:txBody>
                  <a:tcPr anchor="ctr"/>
                </a:tc>
              </a:tr>
              <a:tr h="45024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45024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45024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 anchor="ctr"/>
                </a:tc>
              </a:tr>
              <a:tr h="45024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45024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jod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C:\Documents and Settings\krivankova.UNBCHEM\Local Settings\Temporary Internet Files\Content.IE5\2KCXME00\MP90038769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05">
            <a:off x="7400506" y="562103"/>
            <a:ext cx="1440160" cy="10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525" y="492125"/>
            <a:ext cx="5184775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53189"/>
              </p:ext>
            </p:extLst>
          </p:nvPr>
        </p:nvGraphicFramePr>
        <p:xfrm>
          <a:off x="249705" y="1491630"/>
          <a:ext cx="4795309" cy="1543050"/>
        </p:xfrm>
        <a:graphic>
          <a:graphicData uri="http://schemas.openxmlformats.org/drawingml/2006/table">
            <a:tbl>
              <a:tblPr/>
              <a:tblGrid>
                <a:gridCol w="226621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  <a:gridCol w="2538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upload.wikimedia.org/wikipedia/commons/thumb/f/f8/1861._%D0%9F%D0%BE%D1%80%D1%82%D1%80%D0%B5%D1%82_%D0%94.%D0%98._%D0%9C%D0%B5%D0%BD%D0%B4%D0%B5%D0%BB%D0%B5%D0%B5%D0%B2%D0%B0.jpg/220px-1861._%D0%9F%D0%BE%D1%80%D1%82%D1%80%D0%B5%D1%82_%D0%94.%D0%98._%D0%9C%D0%B5%D0%BD%D0%B4%D0%B5%D0%BB%D0%B5%D0%B5%D0%B2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61" y="658503"/>
            <a:ext cx="1296144" cy="16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51520" y="3594740"/>
            <a:ext cx="4032448" cy="11209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Periodický zákon</a:t>
            </a:r>
          </a:p>
          <a:p>
            <a:pPr algn="ctr"/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- vlastnosti  atomů a chemických prvků se periodicky mění v závislosti na vzrůstajícím protonovém čísle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964436" y="2616679"/>
            <a:ext cx="1800200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Perioda</a:t>
            </a:r>
          </a:p>
          <a:p>
            <a:r>
              <a:rPr lang="cs-CZ" sz="1600" i="1" dirty="0" smtClean="0">
                <a:solidFill>
                  <a:schemeClr val="tx1"/>
                </a:solidFill>
              </a:rPr>
              <a:t>-   vodorovné řady</a:t>
            </a:r>
          </a:p>
          <a:p>
            <a:r>
              <a:rPr lang="cs-CZ" sz="1600" i="1" dirty="0" smtClean="0">
                <a:solidFill>
                  <a:schemeClr val="tx1"/>
                </a:solidFill>
              </a:rPr>
              <a:t>-   7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962433" y="3944694"/>
            <a:ext cx="180020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Skupina</a:t>
            </a:r>
          </a:p>
          <a:p>
            <a:pPr marL="285750" indent="-285750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s</a:t>
            </a:r>
            <a:r>
              <a:rPr lang="cs-CZ" sz="1600" i="1" dirty="0" smtClean="0">
                <a:solidFill>
                  <a:schemeClr val="tx1"/>
                </a:solidFill>
              </a:rPr>
              <a:t>vislé sloupce</a:t>
            </a:r>
          </a:p>
          <a:p>
            <a:pPr marL="285750" indent="-285750">
              <a:buFontTx/>
              <a:buChar char="-"/>
            </a:pPr>
            <a:r>
              <a:rPr lang="cs-CZ" sz="1600" i="1" dirty="0" smtClean="0">
                <a:solidFill>
                  <a:schemeClr val="tx1"/>
                </a:solidFill>
              </a:rPr>
              <a:t>18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290537" y="1059582"/>
            <a:ext cx="4464496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</a:rPr>
              <a:t>Periodická soustava prvků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76056" y="3197042"/>
            <a:ext cx="1008112" cy="13909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aseline="-25000" dirty="0" smtClean="0"/>
              <a:t>           26, 98</a:t>
            </a:r>
          </a:p>
          <a:p>
            <a:pPr algn="ctr"/>
            <a:endParaRPr lang="cs-CZ" sz="2400" baseline="-25000" dirty="0" smtClean="0"/>
          </a:p>
          <a:p>
            <a:r>
              <a:rPr lang="cs-CZ" baseline="-25000" dirty="0" smtClean="0"/>
              <a:t>     13</a:t>
            </a:r>
            <a:r>
              <a:rPr lang="cs-CZ" dirty="0" smtClean="0"/>
              <a:t>Al</a:t>
            </a:r>
          </a:p>
          <a:p>
            <a:r>
              <a:rPr lang="cs-CZ" sz="1400" dirty="0" smtClean="0"/>
              <a:t>        </a:t>
            </a:r>
            <a:r>
              <a:rPr lang="cs-CZ" sz="1000" dirty="0" smtClean="0"/>
              <a:t>1,5</a:t>
            </a:r>
            <a:endParaRPr lang="cs-CZ" sz="1400" dirty="0" smtClean="0"/>
          </a:p>
          <a:p>
            <a:pPr algn="ctr"/>
            <a:endParaRPr lang="cs-CZ" sz="800" dirty="0" smtClean="0"/>
          </a:p>
          <a:p>
            <a:pPr algn="ctr"/>
            <a:r>
              <a:rPr lang="cs-CZ" sz="1400" dirty="0" smtClean="0"/>
              <a:t>hliník</a:t>
            </a:r>
            <a:endParaRPr lang="cs-CZ" sz="1400" dirty="0"/>
          </a:p>
        </p:txBody>
      </p:sp>
      <p:sp>
        <p:nvSpPr>
          <p:cNvPr id="5" name="Zaoblený obdélník 4"/>
          <p:cNvSpPr/>
          <p:nvPr/>
        </p:nvSpPr>
        <p:spPr>
          <a:xfrm>
            <a:off x="5570763" y="2310461"/>
            <a:ext cx="914400" cy="4516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Relativní atomová hmotnost</a:t>
            </a:r>
            <a:endParaRPr lang="cs-CZ" sz="1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995936" y="3084731"/>
            <a:ext cx="914400" cy="3511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Protonové číslo</a:t>
            </a:r>
            <a:endParaRPr lang="cs-CZ" sz="10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63899" y="3647187"/>
            <a:ext cx="770384" cy="2971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Značka prvku</a:t>
            </a:r>
            <a:endParaRPr lang="cs-CZ" sz="10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4403384" y="4768497"/>
            <a:ext cx="1167379" cy="225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Elektronegativita</a:t>
            </a:r>
            <a:endParaRPr lang="cs-CZ" sz="10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5867062" y="4765446"/>
            <a:ext cx="914400" cy="225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Název prvku</a:t>
            </a:r>
            <a:endParaRPr lang="cs-CZ" sz="1000" dirty="0"/>
          </a:p>
        </p:txBody>
      </p:sp>
      <p:cxnSp>
        <p:nvCxnSpPr>
          <p:cNvPr id="10" name="Přímá spojnice se šipkou 9"/>
          <p:cNvCxnSpPr>
            <a:stCxn id="12" idx="3"/>
          </p:cNvCxnSpPr>
          <p:nvPr/>
        </p:nvCxnSpPr>
        <p:spPr>
          <a:xfrm>
            <a:off x="4910336" y="3260289"/>
            <a:ext cx="453752" cy="632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4" idx="0"/>
          </p:cNvCxnSpPr>
          <p:nvPr/>
        </p:nvCxnSpPr>
        <p:spPr>
          <a:xfrm flipV="1">
            <a:off x="4987074" y="4155198"/>
            <a:ext cx="449022" cy="61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5" idx="2"/>
          </p:cNvCxnSpPr>
          <p:nvPr/>
        </p:nvCxnSpPr>
        <p:spPr>
          <a:xfrm flipH="1">
            <a:off x="5772225" y="2762145"/>
            <a:ext cx="255738" cy="498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3" idx="1"/>
          </p:cNvCxnSpPr>
          <p:nvPr/>
        </p:nvCxnSpPr>
        <p:spPr>
          <a:xfrm flipH="1">
            <a:off x="5772225" y="3795744"/>
            <a:ext cx="3916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5" idx="0"/>
          </p:cNvCxnSpPr>
          <p:nvPr/>
        </p:nvCxnSpPr>
        <p:spPr>
          <a:xfrm flipH="1" flipV="1">
            <a:off x="5867062" y="4412746"/>
            <a:ext cx="457200" cy="35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537" y="492125"/>
            <a:ext cx="4284663" cy="593725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55876" y="699542"/>
            <a:ext cx="223224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u="sng" dirty="0" err="1" smtClean="0">
                <a:solidFill>
                  <a:schemeClr val="tx1"/>
                </a:solidFill>
              </a:rPr>
              <a:t>Periodic</a:t>
            </a:r>
            <a:r>
              <a:rPr lang="cs-CZ" sz="2000" b="1" u="sng" dirty="0" smtClean="0">
                <a:solidFill>
                  <a:schemeClr val="tx1"/>
                </a:solidFill>
              </a:rPr>
              <a:t> table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3327"/>
              </p:ext>
            </p:extLst>
          </p:nvPr>
        </p:nvGraphicFramePr>
        <p:xfrm>
          <a:off x="2987824" y="1923678"/>
          <a:ext cx="5688638" cy="2159493"/>
        </p:xfrm>
        <a:graphic>
          <a:graphicData uri="http://schemas.openxmlformats.org/drawingml/2006/table">
            <a:tbl>
              <a:tblPr/>
              <a:tblGrid>
                <a:gridCol w="268838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  <a:gridCol w="301100"/>
              </a:tblGrid>
              <a:tr h="26660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6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2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Oválný popisek 1"/>
          <p:cNvSpPr/>
          <p:nvPr/>
        </p:nvSpPr>
        <p:spPr>
          <a:xfrm>
            <a:off x="6948264" y="771550"/>
            <a:ext cx="1871886" cy="931680"/>
          </a:xfrm>
          <a:prstGeom prst="wedgeEllipseCallout">
            <a:avLst>
              <a:gd name="adj1" fmla="val -107346"/>
              <a:gd name="adj2" fmla="val -2976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118 </a:t>
            </a:r>
            <a:r>
              <a:rPr lang="cs-CZ" sz="1600" i="1" dirty="0" err="1" smtClean="0">
                <a:solidFill>
                  <a:schemeClr val="tx1"/>
                </a:solidFill>
              </a:rPr>
              <a:t>known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chemical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elements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51520" y="1131590"/>
            <a:ext cx="1949306" cy="1037480"/>
          </a:xfrm>
          <a:prstGeom prst="wedgeEllipseCallout">
            <a:avLst>
              <a:gd name="adj1" fmla="val 115130"/>
              <a:gd name="adj2" fmla="val -638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 smtClean="0">
                <a:solidFill>
                  <a:schemeClr val="tx1"/>
                </a:solidFill>
              </a:rPr>
              <a:t>Organized</a:t>
            </a:r>
            <a:r>
              <a:rPr lang="cs-CZ" sz="1600" i="1" dirty="0" smtClean="0">
                <a:solidFill>
                  <a:schemeClr val="tx1"/>
                </a:solidFill>
              </a:rPr>
              <a:t> by </a:t>
            </a:r>
            <a:r>
              <a:rPr lang="cs-CZ" sz="1600" i="1" dirty="0" err="1" smtClean="0">
                <a:solidFill>
                  <a:schemeClr val="tx1"/>
                </a:solidFill>
              </a:rPr>
              <a:t>atomic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structures</a:t>
            </a:r>
            <a:r>
              <a:rPr lang="cs-CZ" sz="1600" i="1" dirty="0" smtClean="0">
                <a:solidFill>
                  <a:schemeClr val="tx1"/>
                </a:solidFill>
              </a:rPr>
              <a:t> of the </a:t>
            </a:r>
            <a:r>
              <a:rPr lang="cs-CZ" sz="1600" i="1" dirty="0" err="1" smtClean="0">
                <a:solidFill>
                  <a:schemeClr val="tx1"/>
                </a:solidFill>
              </a:rPr>
              <a:t>elements</a:t>
            </a:r>
            <a:endParaRPr lang="cs-CZ" sz="1600" i="1" dirty="0">
              <a:solidFill>
                <a:schemeClr val="tx1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4355976" y="1703230"/>
            <a:ext cx="1871886" cy="931680"/>
          </a:xfrm>
          <a:prstGeom prst="wedgeEllipseCallout">
            <a:avLst>
              <a:gd name="adj1" fmla="val -40388"/>
              <a:gd name="adj2" fmla="val -9923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 smtClean="0">
                <a:solidFill>
                  <a:schemeClr val="tx1"/>
                </a:solidFill>
              </a:rPr>
              <a:t>Dmitri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Mendeleev</a:t>
            </a:r>
            <a:endParaRPr lang="cs-CZ" sz="1600" i="1" dirty="0">
              <a:solidFill>
                <a:schemeClr val="tx1"/>
              </a:solidFill>
            </a:endParaRPr>
          </a:p>
        </p:txBody>
      </p:sp>
      <p:pic>
        <p:nvPicPr>
          <p:cNvPr id="10" name="Picture 2" descr="Soubor:Rutherfordsches Atommod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77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771800" y="4227934"/>
            <a:ext cx="1584176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Atomic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nucleus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200826" y="4705567"/>
            <a:ext cx="1496823" cy="235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Electron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cloud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1520" y="4623977"/>
            <a:ext cx="807433" cy="3170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protons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61510" y="2376311"/>
            <a:ext cx="1044116" cy="25424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electrons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907704" y="2169070"/>
            <a:ext cx="1041534" cy="3075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tx1"/>
                </a:solidFill>
              </a:rPr>
              <a:t>neutrons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>
            <a:stCxn id="13" idx="2"/>
          </p:cNvCxnSpPr>
          <p:nvPr/>
        </p:nvCxnSpPr>
        <p:spPr>
          <a:xfrm>
            <a:off x="683568" y="2630551"/>
            <a:ext cx="417882" cy="66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4" idx="2"/>
          </p:cNvCxnSpPr>
          <p:nvPr/>
        </p:nvCxnSpPr>
        <p:spPr>
          <a:xfrm flipH="1">
            <a:off x="1763688" y="2476650"/>
            <a:ext cx="664783" cy="1175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3" idx="1"/>
          </p:cNvCxnSpPr>
          <p:nvPr/>
        </p:nvCxnSpPr>
        <p:spPr>
          <a:xfrm flipH="1" flipV="1">
            <a:off x="1763688" y="3740274"/>
            <a:ext cx="1008112" cy="6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2" idx="0"/>
          </p:cNvCxnSpPr>
          <p:nvPr/>
        </p:nvCxnSpPr>
        <p:spPr>
          <a:xfrm flipV="1">
            <a:off x="655237" y="3795886"/>
            <a:ext cx="892427" cy="82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1" idx="1"/>
          </p:cNvCxnSpPr>
          <p:nvPr/>
        </p:nvCxnSpPr>
        <p:spPr>
          <a:xfrm flipH="1" flipV="1">
            <a:off x="1763688" y="4371950"/>
            <a:ext cx="437138" cy="451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48" name="Tlačítko akce: Video 27647">
            <a:hlinkClick r:id="rId4" highlightClick="1"/>
          </p:cNvPr>
          <p:cNvSpPr/>
          <p:nvPr/>
        </p:nvSpPr>
        <p:spPr>
          <a:xfrm>
            <a:off x="7092119" y="4336399"/>
            <a:ext cx="792088" cy="507344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9437" y="492125"/>
            <a:ext cx="2916238" cy="534988"/>
          </a:xfrm>
        </p:spPr>
        <p:txBody>
          <a:bodyPr/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298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66199"/>
              </p:ext>
            </p:extLst>
          </p:nvPr>
        </p:nvGraphicFramePr>
        <p:xfrm>
          <a:off x="107950" y="1044575"/>
          <a:ext cx="7560840" cy="396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1.  P,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C, O a S jsou značky těchto prvků:</a:t>
                      </a: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platina, cín, olovo, síra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fosfor, uhlík, kyslík, síra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fluor, uhlík, kyslík, křemík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fosfor, chlor, olovo, křemík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Co udává protonové číslo?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počet elektronů a protonů v jádře       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počet neutronů v jádře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počet protonů v jádře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počet elektronů v jádře </a:t>
                      </a: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jsou periody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PSP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sloupce periodické tabulce prvků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řády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periodické tabulce prvků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vrstvy v elektronovém obalu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vrstvy v jádře atomu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Co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valenční vrstva?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poslední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vrstva elektronů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první vrstva elektronů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jednotlivé elektronové vrstvy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tato vrstva neexistuje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9436" y="492125"/>
            <a:ext cx="3770476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5.9 Použité zdroje, citace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1563638"/>
            <a:ext cx="8568952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rgbClr val="0000FF"/>
                </a:solidFill>
                <a:hlinkClick r:id="rId2"/>
              </a:rPr>
              <a:t>1.</a:t>
            </a:r>
            <a:r>
              <a:rPr lang="cs-CZ" sz="1400" u="sng" dirty="0" smtClean="0">
                <a:solidFill>
                  <a:srgbClr val="0000FF"/>
                </a:solidFill>
                <a:hlinkClick r:id="rId2"/>
              </a:rPr>
              <a:t> </a:t>
            </a:r>
            <a:r>
              <a:rPr lang="cs-CZ" sz="1400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cs-CZ" sz="1400" dirty="0">
                <a:solidFill>
                  <a:srgbClr val="0000FF"/>
                </a:solidFill>
                <a:hlinkClick r:id="rId2"/>
              </a:rPr>
              <a:t>://</a:t>
            </a:r>
            <a:r>
              <a:rPr lang="cs-CZ" sz="1400" dirty="0" smtClean="0">
                <a:solidFill>
                  <a:srgbClr val="0000FF"/>
                </a:solidFill>
                <a:hlinkClick r:id="rId2"/>
              </a:rPr>
              <a:t>upload.wikimedia.org/wikipedia/commons/b/be/J%C3%B6ns_Jacob_Berzelius.png</a:t>
            </a:r>
            <a:endParaRPr lang="cs-CZ" sz="1400" dirty="0" smtClean="0">
              <a:solidFill>
                <a:srgbClr val="0000FF"/>
              </a:solidFill>
            </a:endParaRPr>
          </a:p>
          <a:p>
            <a:r>
              <a:rPr lang="cs-CZ" sz="1400" dirty="0" smtClean="0">
                <a:solidFill>
                  <a:srgbClr val="0000FF"/>
                </a:solidFill>
                <a:hlinkClick r:id="rId3"/>
              </a:rPr>
              <a:t>2. http</a:t>
            </a:r>
            <a:r>
              <a:rPr lang="cs-CZ" sz="1400" dirty="0">
                <a:solidFill>
                  <a:srgbClr val="0000FF"/>
                </a:solidFill>
                <a:hlinkClick r:id="rId3"/>
              </a:rPr>
              <a:t>://</a:t>
            </a:r>
            <a:r>
              <a:rPr lang="cs-CZ" sz="1400" dirty="0" smtClean="0">
                <a:solidFill>
                  <a:srgbClr val="0000FF"/>
                </a:solidFill>
                <a:hlinkClick r:id="rId3"/>
              </a:rPr>
              <a:t>upload.wikimedia.org/wikipedia/commons/7/7d/Rutherfordsches_Atommodell.png</a:t>
            </a:r>
            <a:endParaRPr lang="cs-CZ" sz="1400" dirty="0" smtClean="0">
              <a:solidFill>
                <a:srgbClr val="0000FF"/>
              </a:solidFill>
            </a:endParaRPr>
          </a:p>
          <a:p>
            <a:r>
              <a:rPr lang="cs-CZ" sz="1400" dirty="0" smtClean="0">
                <a:solidFill>
                  <a:srgbClr val="0000FF"/>
                </a:solidFill>
                <a:hlinkClick r:id="rId4"/>
              </a:rPr>
              <a:t>3. http</a:t>
            </a:r>
            <a:r>
              <a:rPr lang="cs-CZ" sz="1400" dirty="0">
                <a:solidFill>
                  <a:srgbClr val="0000FF"/>
                </a:solidFill>
                <a:hlinkClick r:id="rId4"/>
              </a:rPr>
              <a:t>://</a:t>
            </a:r>
            <a:r>
              <a:rPr lang="cs-CZ" sz="1400" dirty="0" smtClean="0">
                <a:solidFill>
                  <a:srgbClr val="0000FF"/>
                </a:solidFill>
                <a:hlinkClick r:id="rId4"/>
              </a:rPr>
              <a:t>upload.wikimedia.org/wikipedia/commons/thumb/3/3f/Dalton_John_desk.jpg/452px-Dalton_John_desk.jpg</a:t>
            </a:r>
            <a:endParaRPr lang="cs-CZ" sz="1400" dirty="0" smtClean="0">
              <a:solidFill>
                <a:srgbClr val="0000FF"/>
              </a:solidFill>
            </a:endParaRPr>
          </a:p>
          <a:p>
            <a:r>
              <a:rPr lang="cs-CZ" sz="1400" dirty="0" smtClean="0">
                <a:solidFill>
                  <a:srgbClr val="0000FF"/>
                </a:solidFill>
                <a:hlinkClick r:id="rId5"/>
              </a:rPr>
              <a:t>4. http</a:t>
            </a:r>
            <a:r>
              <a:rPr lang="cs-CZ" sz="1400" dirty="0">
                <a:solidFill>
                  <a:srgbClr val="0000FF"/>
                </a:solidFill>
                <a:hlinkClick r:id="rId5"/>
              </a:rPr>
              <a:t>://upload.wikimedia.org/wikipedia/commons/f/f8/1861._%D0%9F%D0%BE%D1%80%D1%82%D1%80%D0%B5%D1%82_%D0%94.%D0%98._%</a:t>
            </a:r>
            <a:r>
              <a:rPr lang="cs-CZ" sz="1400" dirty="0" smtClean="0">
                <a:solidFill>
                  <a:srgbClr val="0000FF"/>
                </a:solidFill>
                <a:hlinkClick r:id="rId5"/>
              </a:rPr>
              <a:t>D0%9C%D0%B5%D0%BD%D0%B4%D0%B5%D0%BB%D0%B5%D0%B5%D0%B2%D0%B0.jpg</a:t>
            </a:r>
            <a:endParaRPr lang="cs-CZ" sz="1400" dirty="0" smtClean="0">
              <a:solidFill>
                <a:srgbClr val="0000FF"/>
              </a:solidFill>
            </a:endParaRPr>
          </a:p>
          <a:p>
            <a:r>
              <a:rPr lang="cs-CZ" sz="1400" dirty="0" smtClean="0">
                <a:solidFill>
                  <a:srgbClr val="0000FF"/>
                </a:solidFill>
              </a:rPr>
              <a:t>5. Obrázky z databáze klipart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606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2032</TotalTime>
  <Words>821</Words>
  <Application>Microsoft Office PowerPoint</Application>
  <PresentationFormat>Předvádění na obrazovce (16:9)</PresentationFormat>
  <Paragraphs>386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5.1 Částicové složení látek, prvky, PSP.</vt:lpstr>
      <vt:lpstr>5.2 Co již víme?</vt:lpstr>
      <vt:lpstr>5.3 Jaké si řekneme nové termíny a názvy?</vt:lpstr>
      <vt:lpstr>5.4 Co si řekneme nového?</vt:lpstr>
      <vt:lpstr>5.5 Procvičení a příklady</vt:lpstr>
      <vt:lpstr>5.6 Něco navíc pro šikovné</vt:lpstr>
      <vt:lpstr>5.7 CLIL</vt:lpstr>
      <vt:lpstr>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219</cp:revision>
  <dcterms:created xsi:type="dcterms:W3CDTF">2010-10-18T18:21:56Z</dcterms:created>
  <dcterms:modified xsi:type="dcterms:W3CDTF">2012-02-03T18:11:13Z</dcterms:modified>
</cp:coreProperties>
</file>