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99"/>
    <a:srgbClr val="0000FF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dirty="0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dirty="0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dirty="0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dirty="0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Vitam%C3%ADn" TargetMode="Externa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s.wikipedia.org/wiki/Hormon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wmf"/><Relationship Id="rId1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17" Type="http://schemas.microsoft.com/office/2007/relationships/hdphoto" Target="../media/hdphoto6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wmf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hyperlink" Target="http://en.wikipedia.org/wiki/List_of_human_hormones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Vitamin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2/2f/Epinephrine_structure.svg/180px-Epinephrine_structure.svg.png" TargetMode="External"/><Relationship Id="rId2" Type="http://schemas.openxmlformats.org/officeDocument/2006/relationships/hyperlink" Target="http://upload.wikimedia.org/wikipedia/commons/thumb/e/e7/L-Ascorbic_acid.svg/220px-L-Ascorbic_acid.svg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125"/>
            <a:ext cx="4788024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33.1 Vitaminy a hormony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	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497169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Mgr. Petra Křivánková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543335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krivankova\AppData\Local\Microsoft\Windows\Temporary Internet Files\Content.IE5\YV7RARF0\MP90044830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81397"/>
            <a:ext cx="4615456" cy="39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unce 2"/>
          <p:cNvSpPr/>
          <p:nvPr/>
        </p:nvSpPr>
        <p:spPr>
          <a:xfrm>
            <a:off x="4188004" y="703079"/>
            <a:ext cx="4064980" cy="367240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</a:rPr>
              <a:t>Nejznámější látky nezbytné pro život jsou vitaminy! </a:t>
            </a:r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4" name="Srdce 3"/>
          <p:cNvSpPr/>
          <p:nvPr/>
        </p:nvSpPr>
        <p:spPr>
          <a:xfrm>
            <a:off x="395536" y="1275606"/>
            <a:ext cx="3168352" cy="2786608"/>
          </a:xfrm>
          <a:prstGeom prst="hear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bg1"/>
                </a:solidFill>
              </a:rPr>
              <a:t>Hormony i vitaminy jsou látky nezbytné pro život, bez nich se člověk neobejde!</a:t>
            </a:r>
            <a:endParaRPr lang="cs-CZ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9437" y="492125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33.10 Anotace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99903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01</a:t>
                      </a:r>
                      <a:r>
                        <a:rPr lang="cs-CZ" baseline="0" dirty="0" smtClean="0"/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Vitaminy, hormony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popisující vitaminy, hormony, jejich vlastnosti, význam, </a:t>
                      </a:r>
                      <a:r>
                        <a:rPr lang="cs-CZ" smtClean="0"/>
                        <a:t>vybrané </a:t>
                      </a:r>
                      <a:r>
                        <a:rPr lang="cs-CZ" smtClean="0"/>
                        <a:t>zástupce.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3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elenina a ovoce | na serveru Lidovky.cz | aktuální zprá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22466"/>
            <a:ext cx="2910830" cy="19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967" y="492125"/>
            <a:ext cx="446405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2" name="Mrak 11"/>
          <p:cNvSpPr/>
          <p:nvPr/>
        </p:nvSpPr>
        <p:spPr>
          <a:xfrm>
            <a:off x="5699340" y="1587386"/>
            <a:ext cx="3024336" cy="108012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</a:rPr>
              <a:t>- žlázy, které vytváří látky zvané HORMONY</a:t>
            </a:r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13" name="Mrak 12"/>
          <p:cNvSpPr/>
          <p:nvPr/>
        </p:nvSpPr>
        <p:spPr>
          <a:xfrm>
            <a:off x="5723239" y="3147814"/>
            <a:ext cx="3024336" cy="108012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</a:rPr>
              <a:t>- vyměšují se do krve, mají cílený účinek</a:t>
            </a:r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27584" y="1203598"/>
            <a:ext cx="2087793" cy="504056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Vitaminy</a:t>
            </a:r>
            <a:endParaRPr lang="cs-CZ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5742459" y="699542"/>
            <a:ext cx="2987674" cy="504056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Žlázy s vnitřní sekrecí</a:t>
            </a:r>
            <a:endParaRPr lang="cs-CZ" b="1" dirty="0"/>
          </a:p>
        </p:txBody>
      </p:sp>
      <p:pic>
        <p:nvPicPr>
          <p:cNvPr id="2050" name="Picture 2" descr="ovo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9822"/>
            <a:ext cx="1547952" cy="15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rivankova\AppData\Local\Microsoft\Windows\Temporary Internet Files\Content.IE5\9GF75245\MC90043438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63" y="731851"/>
            <a:ext cx="1512168" cy="238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rak 13"/>
          <p:cNvSpPr/>
          <p:nvPr/>
        </p:nvSpPr>
        <p:spPr>
          <a:xfrm>
            <a:off x="611560" y="1940241"/>
            <a:ext cx="3024336" cy="108012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</a:rPr>
              <a:t>- jsou látky obsažené především v ovoci a zelenině</a:t>
            </a:r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3" name="Tlačítko akce: Informace 2">
            <a:hlinkClick r:id="rId6" highlightClick="1"/>
          </p:cNvPr>
          <p:cNvSpPr/>
          <p:nvPr/>
        </p:nvSpPr>
        <p:spPr>
          <a:xfrm>
            <a:off x="7956376" y="4478821"/>
            <a:ext cx="475680" cy="486308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animBg="1"/>
      <p:bldP spid="17" grpId="0" animBg="1"/>
      <p:bldP spid="1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ivankova\AppData\Local\Microsoft\Windows\Temporary Internet Files\Content.IE5\HRECUS4K\MP90043102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76" y="1601223"/>
            <a:ext cx="1199400" cy="11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5531" y="492125"/>
            <a:ext cx="741680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6228184" y="699542"/>
            <a:ext cx="2592288" cy="54006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HORMONY</a:t>
            </a:r>
            <a:endParaRPr lang="cs-CZ" b="1" dirty="0"/>
          </a:p>
        </p:txBody>
      </p:sp>
      <p:sp>
        <p:nvSpPr>
          <p:cNvPr id="3" name="Vodorovný svitek 2"/>
          <p:cNvSpPr/>
          <p:nvPr/>
        </p:nvSpPr>
        <p:spPr>
          <a:xfrm>
            <a:off x="179512" y="1130495"/>
            <a:ext cx="5904656" cy="1296144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/>
              <a:t>r</a:t>
            </a:r>
            <a:r>
              <a:rPr lang="cs-CZ" sz="1600" dirty="0" smtClean="0"/>
              <a:t>egulují rovnováhu vnitřního prostředí organismu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</a:t>
            </a:r>
            <a:r>
              <a:rPr lang="cs-CZ" sz="1600" dirty="0" smtClean="0"/>
              <a:t>dravý organismus si je vytváří sám, nedostatek či nadbytek hormonů vede k onemocnění organismu</a:t>
            </a:r>
          </a:p>
        </p:txBody>
      </p:sp>
      <p:sp>
        <p:nvSpPr>
          <p:cNvPr id="6" name="Obdélník 5"/>
          <p:cNvSpPr/>
          <p:nvPr/>
        </p:nvSpPr>
        <p:spPr>
          <a:xfrm>
            <a:off x="3521101" y="3147814"/>
            <a:ext cx="2707083" cy="17281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 smtClean="0"/>
              <a:t>tvoří se ve slinivce břišní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reguluje množství glukosy v krvi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</a:t>
            </a:r>
            <a:r>
              <a:rPr lang="cs-CZ" sz="1600" dirty="0" smtClean="0"/>
              <a:t>edostatek – onemocnění CUKROVKA (hormon se dodává injekčně)</a:t>
            </a:r>
            <a:endParaRPr lang="cs-CZ" sz="1600" dirty="0"/>
          </a:p>
        </p:txBody>
      </p:sp>
      <p:sp>
        <p:nvSpPr>
          <p:cNvPr id="7" name="Zaoblený obdélník 6"/>
          <p:cNvSpPr/>
          <p:nvPr/>
        </p:nvSpPr>
        <p:spPr>
          <a:xfrm>
            <a:off x="3974542" y="2481740"/>
            <a:ext cx="1800200" cy="432048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INZULÍN</a:t>
            </a:r>
            <a:endParaRPr lang="cs-CZ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827584" y="2481740"/>
            <a:ext cx="1800200" cy="432048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ADRENALIN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179512" y="3147814"/>
            <a:ext cx="3096344" cy="17281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/>
              <a:t>h</a:t>
            </a:r>
            <a:r>
              <a:rPr lang="cs-CZ" sz="1600" dirty="0" smtClean="0"/>
              <a:t>ormon dřeně nadledvin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„burcuje“ tělo k činnosti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</a:t>
            </a:r>
            <a:r>
              <a:rPr lang="cs-CZ" sz="1600" dirty="0" smtClean="0"/>
              <a:t>rychluje činnost srdce a látkovou přeměnu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</a:t>
            </a:r>
            <a:r>
              <a:rPr lang="cs-CZ" sz="1600" dirty="0" smtClean="0"/>
              <a:t>yplavuje se do krve při fyzické i psychické zátěži</a:t>
            </a:r>
            <a:endParaRPr 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6228184" y="1833931"/>
            <a:ext cx="2284492" cy="70317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/>
              <a:t>r</a:t>
            </a:r>
            <a:r>
              <a:rPr lang="cs-CZ" sz="1600" dirty="0" smtClean="0"/>
              <a:t>ostlinné hormony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ž</a:t>
            </a:r>
            <a:r>
              <a:rPr lang="cs-CZ" sz="1600" dirty="0" smtClean="0"/>
              <a:t>ivočišné hormony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389293" y="3217535"/>
            <a:ext cx="2582406" cy="1588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Podle chemické podstaty: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g</a:t>
            </a:r>
            <a:r>
              <a:rPr lang="cs-CZ" sz="1600" dirty="0" smtClean="0"/>
              <a:t>lykoproteiny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a</a:t>
            </a:r>
            <a:r>
              <a:rPr lang="cs-CZ" sz="1600" dirty="0" smtClean="0"/>
              <a:t>minokyselinové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</a:t>
            </a:r>
            <a:r>
              <a:rPr lang="cs-CZ" sz="1600" dirty="0" smtClean="0"/>
              <a:t>eptidové (bílkovinné)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steroidní</a:t>
            </a:r>
            <a:endParaRPr lang="cs-CZ" sz="1600" dirty="0"/>
          </a:p>
        </p:txBody>
      </p:sp>
      <p:sp>
        <p:nvSpPr>
          <p:cNvPr id="4" name="plant"/>
          <p:cNvSpPr>
            <a:spLocks noEditPoints="1" noChangeArrowheads="1"/>
          </p:cNvSpPr>
          <p:nvPr/>
        </p:nvSpPr>
        <p:spPr bwMode="auto">
          <a:xfrm>
            <a:off x="6156524" y="2554843"/>
            <a:ext cx="976883" cy="75976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lačítko akce: Informace 4">
            <a:hlinkClick r:id="rId4" highlightClick="1"/>
          </p:cNvPr>
          <p:cNvSpPr/>
          <p:nvPr/>
        </p:nvSpPr>
        <p:spPr>
          <a:xfrm>
            <a:off x="3161703" y="2426639"/>
            <a:ext cx="521208" cy="487149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29776" y="492125"/>
            <a:ext cx="56800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39552" y="1190064"/>
            <a:ext cx="3312368" cy="432048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Vitaminy rozpustné ve vodě</a:t>
            </a:r>
            <a:endParaRPr lang="cs-CZ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5659087" y="632279"/>
            <a:ext cx="1800200" cy="432048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VITAMINY</a:t>
            </a:r>
            <a:endParaRPr lang="cs-CZ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539552" y="2859782"/>
            <a:ext cx="3312368" cy="432048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Vitaminy rozpustné v tucích</a:t>
            </a:r>
            <a:endParaRPr lang="cs-CZ" b="1" dirty="0"/>
          </a:p>
        </p:txBody>
      </p:sp>
      <p:sp>
        <p:nvSpPr>
          <p:cNvPr id="20" name="Obdélník 19"/>
          <p:cNvSpPr/>
          <p:nvPr/>
        </p:nvSpPr>
        <p:spPr>
          <a:xfrm>
            <a:off x="773578" y="3712686"/>
            <a:ext cx="2844316" cy="5488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/>
              <a:t>v</a:t>
            </a:r>
            <a:r>
              <a:rPr lang="cs-CZ" sz="1600" dirty="0" smtClean="0"/>
              <a:t>itaminy např. A, D, E, K</a:t>
            </a:r>
            <a:endParaRPr lang="cs-CZ" sz="1600" dirty="0"/>
          </a:p>
        </p:txBody>
      </p:sp>
      <p:sp>
        <p:nvSpPr>
          <p:cNvPr id="22" name="Obdélník 21"/>
          <p:cNvSpPr/>
          <p:nvPr/>
        </p:nvSpPr>
        <p:spPr>
          <a:xfrm>
            <a:off x="971600" y="1955976"/>
            <a:ext cx="2448272" cy="5437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/>
              <a:t>v</a:t>
            </a:r>
            <a:r>
              <a:rPr lang="cs-CZ" sz="1600" dirty="0" smtClean="0"/>
              <a:t>itaminy např. B a C</a:t>
            </a:r>
            <a:endParaRPr lang="cs-CZ" sz="1600" dirty="0"/>
          </a:p>
        </p:txBody>
      </p:sp>
      <p:sp>
        <p:nvSpPr>
          <p:cNvPr id="14" name="Vodorovný svitek 13"/>
          <p:cNvSpPr/>
          <p:nvPr/>
        </p:nvSpPr>
        <p:spPr>
          <a:xfrm>
            <a:off x="4283968" y="1058321"/>
            <a:ext cx="4550438" cy="259324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cs-CZ" sz="1600" dirty="0" smtClean="0"/>
              <a:t>organické sloučeniny různého chemického složení</a:t>
            </a:r>
          </a:p>
          <a:p>
            <a:pPr marL="285750" indent="-285750" algn="just">
              <a:buFontTx/>
              <a:buChar char="-"/>
            </a:pPr>
            <a:r>
              <a:rPr lang="cs-CZ" sz="1600" dirty="0"/>
              <a:t>v</a:t>
            </a:r>
            <a:r>
              <a:rPr lang="cs-CZ" sz="1600" dirty="0" smtClean="0"/>
              <a:t>yšší živočichové včetně člověka musí vitaminy přijímat jako součást potravy</a:t>
            </a:r>
          </a:p>
          <a:p>
            <a:pPr marL="285750" indent="-285750" algn="just">
              <a:buFontTx/>
              <a:buChar char="-"/>
            </a:pPr>
            <a:r>
              <a:rPr lang="cs-CZ" sz="1600" dirty="0"/>
              <a:t>n</a:t>
            </a:r>
            <a:r>
              <a:rPr lang="cs-CZ" sz="1600" dirty="0" smtClean="0"/>
              <a:t>edostatek vitaminu vede k poruchám metabolismu a projevuje se různými onemocněními 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1043608" y="4491945"/>
            <a:ext cx="2304255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Zdroje vitaminů</a:t>
            </a:r>
            <a:endParaRPr lang="cs-CZ" b="1" dirty="0"/>
          </a:p>
        </p:txBody>
      </p:sp>
      <p:sp>
        <p:nvSpPr>
          <p:cNvPr id="16" name="Obdélník 15"/>
          <p:cNvSpPr/>
          <p:nvPr/>
        </p:nvSpPr>
        <p:spPr>
          <a:xfrm>
            <a:off x="4788024" y="3712685"/>
            <a:ext cx="4046382" cy="12113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/>
              <a:t>r</a:t>
            </a:r>
            <a:r>
              <a:rPr lang="cs-CZ" sz="1600" dirty="0" smtClean="0"/>
              <a:t>ostliny – ovoce, zelenina, obilí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ž</a:t>
            </a:r>
            <a:r>
              <a:rPr lang="cs-CZ" sz="1600" dirty="0" smtClean="0"/>
              <a:t>ivočišné produkty – vaječný žloutek, rybí tuk, máslo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</a:t>
            </a:r>
            <a:r>
              <a:rPr lang="cs-CZ" sz="1600" dirty="0" smtClean="0"/>
              <a:t>růmyslová výroba – Celaskon, B-komplex</a:t>
            </a:r>
            <a:endParaRPr lang="cs-CZ" sz="1600" dirty="0"/>
          </a:p>
        </p:txBody>
      </p:sp>
      <p:sp>
        <p:nvSpPr>
          <p:cNvPr id="4" name="Šipka doprava 3"/>
          <p:cNvSpPr/>
          <p:nvPr/>
        </p:nvSpPr>
        <p:spPr>
          <a:xfrm rot="20529357">
            <a:off x="3629238" y="4339957"/>
            <a:ext cx="978408" cy="33834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vitamin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84" y="133928"/>
            <a:ext cx="1981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tamín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0" b="97479" l="2488" r="97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390807"/>
            <a:ext cx="191452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rivankova\AppData\Local\Microsoft\Windows\Temporary Internet Files\Content.IE5\YV7RARF0\MC90044175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40" y="1498792"/>
            <a:ext cx="1227584" cy="12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upload.wikimedia.org/wikipedia/commons/thumb/7/7d/Sunflowerseed_oil.jpg/220px-Sunflowerseed_oil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61" b="95455" l="10000" r="83636">
                        <a14:foregroundMark x1="42727" y1="24848" x2="52727" y2="16970"/>
                        <a14:foregroundMark x1="54545" y1="21818" x2="59091" y2="2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859782"/>
            <a:ext cx="1549896" cy="23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20" grpId="0" animBg="1"/>
      <p:bldP spid="22" grpId="0" animBg="1"/>
      <p:bldP spid="14" grpId="0" animBg="1"/>
      <p:bldP spid="15" grpId="0" animBg="1"/>
      <p:bldP spid="1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29776" y="492125"/>
            <a:ext cx="54006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79512" y="1139496"/>
            <a:ext cx="4680520" cy="51278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/>
              <a:t>Důkaz vitaminu C v přírodním materiálu</a:t>
            </a:r>
            <a:endParaRPr lang="cs-CZ" b="1" i="1" dirty="0"/>
          </a:p>
        </p:txBody>
      </p:sp>
      <p:sp>
        <p:nvSpPr>
          <p:cNvPr id="6" name="Vodorovný svitek 5"/>
          <p:cNvSpPr/>
          <p:nvPr/>
        </p:nvSpPr>
        <p:spPr>
          <a:xfrm>
            <a:off x="193518" y="1908692"/>
            <a:ext cx="5389967" cy="108012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1600" dirty="0" smtClean="0"/>
              <a:t>Přírodní materiál (citron, jablko) nastrouháme na struhadle z nerezové oceli a vzniklou kaši vymačkáme přes čisté plátno. V získaném roztoku dokazujeme přítomnost vitaminu C.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90145" y="3376763"/>
            <a:ext cx="5389967" cy="1224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1600" b="1" dirty="0" smtClean="0"/>
              <a:t>Pokud vzorek obsahuje vitamin C: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o</a:t>
            </a:r>
            <a:r>
              <a:rPr lang="cs-CZ" sz="1600" dirty="0" smtClean="0"/>
              <a:t>dbarvuje žlutohnědý roztok jodu (vzniká jodid)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s</a:t>
            </a:r>
            <a:r>
              <a:rPr lang="cs-CZ" sz="1600" dirty="0" smtClean="0"/>
              <a:t> roztokem dusičnanu stříbrného vytváří zákal (vylučuje se stříbro)</a:t>
            </a:r>
            <a:endParaRPr lang="cs-CZ" sz="1600" dirty="0"/>
          </a:p>
        </p:txBody>
      </p:sp>
      <p:pic>
        <p:nvPicPr>
          <p:cNvPr id="1027" name="Picture 3" descr="C:\Users\krivankova\AppData\Local\Microsoft\Windows\Temporary Internet Files\Content.IE5\SIT0OQB4\MC9002306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4" y="526224"/>
            <a:ext cx="1127852" cy="15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rafie receptu: Strouhaná jablka s mrkv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28" y="982798"/>
            <a:ext cx="1593726" cy="159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rivankova\AppData\Local\Microsoft\Windows\Temporary Internet Files\Content.IE5\YV7RARF0\MC90044170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27" y="71078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rivankova\AppData\Local\Microsoft\Windows\Temporary Internet Files\Content.IE5\HRECUS4K\MC90044171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10" y="2988812"/>
            <a:ext cx="2097197" cy="209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66844" y="3207486"/>
            <a:ext cx="811441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+mn-lt"/>
              </a:rPr>
              <a:t>AgNO</a:t>
            </a:r>
            <a:r>
              <a:rPr lang="cs-CZ" sz="1600" b="1" baseline="-25000" dirty="0" smtClean="0">
                <a:latin typeface="+mn-lt"/>
              </a:rPr>
              <a:t>3</a:t>
            </a:r>
            <a:endParaRPr lang="cs-CZ" sz="1600" b="1" dirty="0" smtClean="0"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405692" y="3868133"/>
            <a:ext cx="333746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+mn-lt"/>
              </a:rPr>
              <a:t>I</a:t>
            </a:r>
            <a:r>
              <a:rPr lang="cs-CZ" sz="1600" b="1" baseline="-25000" dirty="0" smtClean="0">
                <a:latin typeface="+mn-lt"/>
              </a:rPr>
              <a:t>2</a:t>
            </a:r>
            <a:endParaRPr lang="cs-CZ" sz="1600" b="1" dirty="0" smtClean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0525" y="492125"/>
            <a:ext cx="51847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48736" y="1141237"/>
            <a:ext cx="2016224" cy="39529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Vitamin C</a:t>
            </a:r>
            <a:endParaRPr lang="cs-CZ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5985328" y="697481"/>
            <a:ext cx="2016224" cy="39529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B- komplex</a:t>
            </a:r>
            <a:endParaRPr lang="cs-CZ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3354932" y="2648818"/>
            <a:ext cx="2016224" cy="39529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Vitamin A</a:t>
            </a:r>
            <a:endParaRPr lang="cs-CZ" b="1" dirty="0"/>
          </a:p>
        </p:txBody>
      </p:sp>
      <p:sp>
        <p:nvSpPr>
          <p:cNvPr id="12" name="Obdélník 11"/>
          <p:cNvSpPr/>
          <p:nvPr/>
        </p:nvSpPr>
        <p:spPr>
          <a:xfrm>
            <a:off x="248737" y="1819554"/>
            <a:ext cx="2667080" cy="1904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/>
              <a:t>k</a:t>
            </a:r>
            <a:r>
              <a:rPr lang="cs-CZ" sz="1600" dirty="0" smtClean="0"/>
              <a:t>yselina askorbová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</a:t>
            </a:r>
            <a:r>
              <a:rPr lang="cs-CZ" sz="1600" dirty="0" smtClean="0"/>
              <a:t>droje: citrusy, rakytník, šípek, rajčata, kiwi …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pPr marL="285750" indent="-285750">
              <a:buFontTx/>
              <a:buChar char="-"/>
            </a:pPr>
            <a:endParaRPr lang="cs-CZ" sz="1600" dirty="0" smtClean="0"/>
          </a:p>
          <a:p>
            <a:pPr marL="285750" indent="-285750">
              <a:buFontTx/>
              <a:buChar char="-"/>
            </a:pPr>
            <a:endParaRPr lang="cs-CZ" sz="1600" dirty="0" smtClean="0"/>
          </a:p>
          <a:p>
            <a:pPr marL="285750" indent="-285750">
              <a:buFontTx/>
              <a:buChar char="-"/>
            </a:pP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248736" y="4083918"/>
            <a:ext cx="3759811" cy="86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 smtClean="0"/>
              <a:t>Hypovitaminóza – nedostatek vitaminů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Hypervitaminóza – nadbytek vitaminů, otrava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724128" y="1312047"/>
            <a:ext cx="2880320" cy="9498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/>
              <a:t>s</a:t>
            </a:r>
            <a:r>
              <a:rPr lang="cs-CZ" sz="1600" dirty="0" smtClean="0"/>
              <a:t>oubor vitaminů skupiny B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</a:t>
            </a:r>
            <a:r>
              <a:rPr lang="cs-CZ" sz="1600" dirty="0" smtClean="0"/>
              <a:t>droj: kvasinky, maso, sýry, luštěniny, ořechy …</a:t>
            </a:r>
          </a:p>
        </p:txBody>
      </p:sp>
      <p:pic>
        <p:nvPicPr>
          <p:cNvPr id="1026" name="Picture 2" descr="http://upload.wikimedia.org/wikipedia/commons/thumb/e/e7/L-Ascorbic_acid.svg/220px-L-Ascorbic_aci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60" y="931831"/>
            <a:ext cx="1496070" cy="88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rivankova\AppData\Local\Microsoft\Windows\Temporary Internet Files\Content.IE5\OEP8AV47\MC90043691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1431"/>
            <a:ext cx="1167098" cy="11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rivankova\AppData\Local\Microsoft\Windows\Temporary Internet Files\Content.IE5\SIT0OQB4\MC90012322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7" y="2604813"/>
            <a:ext cx="1068512" cy="12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jatkysojka.cz/data/Image/mas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70946"/>
            <a:ext cx="1696988" cy="6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static.akcniceny.cz/foto/vyrobky/284750/2845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49" y="492125"/>
            <a:ext cx="1099002" cy="114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rivankova\AppData\Local\Microsoft\Windows\Temporary Internet Files\Content.IE5\HRECUS4K\MC900441776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23" y="398802"/>
            <a:ext cx="1224849" cy="122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rivankova\AppData\Local\Microsoft\Windows\Temporary Internet Files\Content.IE5\HRECUS4K\MP90040316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9991" r="96075">
                        <a14:foregroundMark x1="67529" y1="45867" x2="86887" y2="45867"/>
                        <a14:foregroundMark x1="70294" y1="72000" x2="89652" y2="51333"/>
                        <a14:foregroundMark x1="73060" y1="54133" x2="96075" y2="44533"/>
                        <a14:foregroundMark x1="73060" y1="63733" x2="73060" y2="63733"/>
                        <a14:foregroundMark x1="76717" y1="45867" x2="76717" y2="45867"/>
                        <a14:foregroundMark x1="68510" y1="76133" x2="68510" y2="76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18" y="1874986"/>
            <a:ext cx="1156621" cy="7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5548908" y="2648818"/>
            <a:ext cx="3456384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/>
              <a:t>v</a:t>
            </a:r>
            <a:r>
              <a:rPr lang="cs-CZ" sz="1600" dirty="0" smtClean="0"/>
              <a:t>zniká především z beta-karotenu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</a:t>
            </a:r>
            <a:r>
              <a:rPr lang="cs-CZ" sz="1600" dirty="0" smtClean="0"/>
              <a:t>droj: rybí tuk, játra, mrkev, špenát, meruňky, brokolice …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5371156" y="3929159"/>
            <a:ext cx="2016224" cy="3952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Vitamin D</a:t>
            </a:r>
            <a:endParaRPr lang="cs-CZ" b="1" dirty="0"/>
          </a:p>
        </p:txBody>
      </p:sp>
      <p:pic>
        <p:nvPicPr>
          <p:cNvPr id="2059" name="Picture 11" descr="C:\Users\krivankova\AppData\Local\Microsoft\Windows\Temporary Internet Files\Content.IE5\YV7RARF0\MC900441780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31" y="2844657"/>
            <a:ext cx="1083568" cy="10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krivankova\AppData\Local\Microsoft\Windows\Temporary Internet Files\Content.IE5\OEP8AV47\MP900387875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51" y="3131206"/>
            <a:ext cx="1211525" cy="8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krivankova\AppData\Local\Microsoft\Windows\Temporary Internet Files\Content.IE5\YV7RARF0\MC900347099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224" y="3184980"/>
            <a:ext cx="582445" cy="4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t2.gstatic.com/images?q=tbn:ANd9GcQBzkfbyqYZtmkGg2h1AFgmvOxKLRuHKHVZHK0OvnyFSMRDK432c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8" b="89778" l="1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02" y="3106590"/>
            <a:ext cx="913451" cy="91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délník 25"/>
          <p:cNvSpPr/>
          <p:nvPr/>
        </p:nvSpPr>
        <p:spPr>
          <a:xfrm>
            <a:off x="4432797" y="4417379"/>
            <a:ext cx="4341239" cy="629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 smtClean="0"/>
              <a:t>zajišťuji </a:t>
            </a:r>
            <a:r>
              <a:rPr lang="cs-CZ" sz="1600" dirty="0" err="1" smtClean="0"/>
              <a:t>resorbci</a:t>
            </a:r>
            <a:r>
              <a:rPr lang="cs-CZ" sz="1600" dirty="0" smtClean="0"/>
              <a:t> vápníku a fosforu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</a:t>
            </a:r>
            <a:r>
              <a:rPr lang="cs-CZ" sz="1600" dirty="0" smtClean="0"/>
              <a:t>droje: mléko, rybí tuk, vaječný žloutek, játra </a:t>
            </a:r>
          </a:p>
        </p:txBody>
      </p:sp>
      <p:pic>
        <p:nvPicPr>
          <p:cNvPr id="2064" name="Picture 16" descr="C:\Users\krivankova\AppData\Local\Microsoft\Windows\Temporary Internet Files\Content.IE5\HRECUS4K\MP900402878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21" b="89974" l="9961" r="89941">
                        <a14:foregroundMark x1="52637" y1="12891" x2="62695" y2="26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656" y="3848664"/>
            <a:ext cx="1268760" cy="9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krivankova\AppData\Local\Microsoft\Windows\Temporary Internet Files\Content.IE5\YV7RARF0\MC900441751[1]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48" y="3558428"/>
            <a:ext cx="1232397" cy="12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4" grpId="0" animBg="1"/>
      <p:bldP spid="20" grpId="0" animBg="1"/>
      <p:bldP spid="21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537" y="492125"/>
            <a:ext cx="42846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33.7 CLIL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3074412" y="690966"/>
            <a:ext cx="1944216" cy="504056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HORMONE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2073922" y="2120042"/>
            <a:ext cx="6770523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Many </a:t>
            </a:r>
            <a:r>
              <a:rPr lang="cs-CZ" dirty="0" err="1" smtClean="0"/>
              <a:t>hormones</a:t>
            </a:r>
            <a:r>
              <a:rPr lang="cs-CZ" dirty="0" smtClean="0"/>
              <a:t> and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analogues</a:t>
            </a:r>
            <a:r>
              <a:rPr lang="cs-CZ" dirty="0" smtClean="0"/>
              <a:t> are </a:t>
            </a:r>
            <a:r>
              <a:rPr lang="cs-CZ" dirty="0" err="1" smtClean="0"/>
              <a:t>used</a:t>
            </a:r>
            <a:r>
              <a:rPr lang="cs-CZ" dirty="0" smtClean="0"/>
              <a:t> as </a:t>
            </a:r>
            <a:r>
              <a:rPr lang="cs-CZ" dirty="0" err="1" smtClean="0"/>
              <a:t>medication</a:t>
            </a:r>
            <a:r>
              <a:rPr lang="cs-CZ" dirty="0" smtClean="0"/>
              <a:t> – </a:t>
            </a:r>
            <a:r>
              <a:rPr lang="cs-CZ" dirty="0" err="1" smtClean="0"/>
              <a:t>estrogens</a:t>
            </a:r>
            <a:r>
              <a:rPr lang="cs-CZ" dirty="0" smtClean="0"/>
              <a:t>, </a:t>
            </a:r>
            <a:r>
              <a:rPr lang="cs-CZ" dirty="0" err="1" smtClean="0"/>
              <a:t>progestagens</a:t>
            </a:r>
            <a:r>
              <a:rPr lang="cs-CZ" dirty="0" smtClean="0"/>
              <a:t>, </a:t>
            </a:r>
            <a:r>
              <a:rPr lang="cs-CZ" dirty="0" err="1" smtClean="0"/>
              <a:t>steroids</a:t>
            </a:r>
            <a:r>
              <a:rPr lang="cs-CZ" dirty="0" smtClean="0"/>
              <a:t>, insulin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by many </a:t>
            </a:r>
            <a:r>
              <a:rPr lang="cs-CZ" dirty="0" err="1" smtClean="0"/>
              <a:t>diabetics</a:t>
            </a:r>
            <a:r>
              <a:rPr lang="cs-CZ" dirty="0" smtClean="0"/>
              <a:t>.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29842" y="3381715"/>
            <a:ext cx="2466274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Vitamin A - Retinol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4102547" y="3061549"/>
            <a:ext cx="1944216" cy="546231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VITAMIN</a:t>
            </a:r>
            <a:endParaRPr lang="cs-CZ" b="1" dirty="0"/>
          </a:p>
        </p:txBody>
      </p:sp>
      <p:sp>
        <p:nvSpPr>
          <p:cNvPr id="3" name="Tlačítko akce: Informace 2">
            <a:hlinkClick r:id="rId3" highlightClick="1"/>
          </p:cNvPr>
          <p:cNvSpPr/>
          <p:nvPr/>
        </p:nvSpPr>
        <p:spPr>
          <a:xfrm>
            <a:off x="5327870" y="1237435"/>
            <a:ext cx="576064" cy="521208"/>
          </a:xfrm>
          <a:prstGeom prst="actionButtonInforma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http://upload.wikimedia.org/wikipedia/commons/thumb/2/2f/Epinephrine_structure.svg/180px-Epinephrine_structur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74" y="718086"/>
            <a:ext cx="1714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rivankova\AppData\Local\Microsoft\Windows\Temporary Internet Files\Content.IE5\YV7RARF0\MP90018117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5" y="2139702"/>
            <a:ext cx="1684784" cy="110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lačítko akce: Informace 3">
            <a:hlinkClick r:id="rId6" highlightClick="1"/>
          </p:cNvPr>
          <p:cNvSpPr/>
          <p:nvPr/>
        </p:nvSpPr>
        <p:spPr>
          <a:xfrm>
            <a:off x="4427984" y="4203377"/>
            <a:ext cx="563162" cy="553170"/>
          </a:xfrm>
          <a:prstGeom prst="actionButtonInform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48735" y="4083918"/>
            <a:ext cx="3387161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1600" dirty="0"/>
              <a:t>Orange, </a:t>
            </a:r>
            <a:r>
              <a:rPr lang="cs-CZ" sz="1600" dirty="0" err="1"/>
              <a:t>ripe</a:t>
            </a:r>
            <a:r>
              <a:rPr lang="cs-CZ" sz="1600" dirty="0"/>
              <a:t> </a:t>
            </a:r>
            <a:r>
              <a:rPr lang="cs-CZ" sz="1600" dirty="0" err="1"/>
              <a:t>yellow</a:t>
            </a:r>
            <a:r>
              <a:rPr lang="cs-CZ" sz="1600" dirty="0"/>
              <a:t> </a:t>
            </a:r>
            <a:r>
              <a:rPr lang="cs-CZ" sz="1600" dirty="0" err="1"/>
              <a:t>fruits</a:t>
            </a:r>
            <a:r>
              <a:rPr lang="cs-CZ" sz="1600" dirty="0"/>
              <a:t>, </a:t>
            </a:r>
            <a:r>
              <a:rPr lang="cs-CZ" sz="1600" dirty="0" err="1"/>
              <a:t>leafy</a:t>
            </a:r>
            <a:r>
              <a:rPr lang="cs-CZ" sz="1600" dirty="0"/>
              <a:t> </a:t>
            </a:r>
            <a:r>
              <a:rPr lang="cs-CZ" sz="1600" dirty="0" err="1"/>
              <a:t>vegetables</a:t>
            </a:r>
            <a:r>
              <a:rPr lang="cs-CZ" sz="1600" dirty="0"/>
              <a:t>, </a:t>
            </a:r>
            <a:r>
              <a:rPr lang="cs-CZ" sz="1600" dirty="0" err="1"/>
              <a:t>carrots</a:t>
            </a:r>
            <a:r>
              <a:rPr lang="cs-CZ" sz="1600" dirty="0"/>
              <a:t>, </a:t>
            </a:r>
            <a:r>
              <a:rPr lang="cs-CZ" sz="1600" dirty="0" err="1"/>
              <a:t>pumpkin</a:t>
            </a:r>
            <a:r>
              <a:rPr lang="cs-CZ" sz="1600" dirty="0"/>
              <a:t>, squash, </a:t>
            </a:r>
            <a:r>
              <a:rPr lang="cs-CZ" sz="1600" dirty="0" err="1"/>
              <a:t>spinach</a:t>
            </a:r>
            <a:r>
              <a:rPr lang="cs-CZ" sz="1600" dirty="0"/>
              <a:t>, liver, </a:t>
            </a:r>
            <a:r>
              <a:rPr lang="cs-CZ" sz="1600" dirty="0" err="1"/>
              <a:t>soy</a:t>
            </a:r>
            <a:r>
              <a:rPr lang="cs-CZ" sz="1600" dirty="0"/>
              <a:t> </a:t>
            </a:r>
            <a:r>
              <a:rPr lang="cs-CZ" sz="1600" dirty="0" err="1"/>
              <a:t>milk</a:t>
            </a:r>
            <a:r>
              <a:rPr lang="cs-CZ" sz="1600" dirty="0"/>
              <a:t>, </a:t>
            </a:r>
            <a:r>
              <a:rPr lang="cs-CZ" sz="1600" dirty="0" err="1"/>
              <a:t>milk</a:t>
            </a:r>
            <a:endParaRPr lang="cs-CZ" sz="1600" dirty="0" smtClean="0"/>
          </a:p>
        </p:txBody>
      </p:sp>
      <p:sp>
        <p:nvSpPr>
          <p:cNvPr id="15" name="Zaoblený obdélník 14"/>
          <p:cNvSpPr/>
          <p:nvPr/>
        </p:nvSpPr>
        <p:spPr>
          <a:xfrm>
            <a:off x="6219183" y="3408735"/>
            <a:ext cx="2466274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Vitamin B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smtClean="0"/>
              <a:t>- Riboflavin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5580111" y="4173024"/>
            <a:ext cx="3387161" cy="79208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/>
              <a:t>Dairy products, bananas, popcorn, green beans, asparagus</a:t>
            </a:r>
            <a:endParaRPr lang="cs-CZ" sz="1600" dirty="0" smtClean="0"/>
          </a:p>
        </p:txBody>
      </p:sp>
      <p:pic>
        <p:nvPicPr>
          <p:cNvPr id="3077" name="Picture 5" descr="Ovo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889" l="9862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83" y="2583676"/>
            <a:ext cx="1548804" cy="137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zelenina a ovoce | na serveru Lidovky.cz | aktuální zpráv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93" y="517566"/>
            <a:ext cx="219075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9437" y="492125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298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29622"/>
              </p:ext>
            </p:extLst>
          </p:nvPr>
        </p:nvGraphicFramePr>
        <p:xfrm>
          <a:off x="107950" y="1044575"/>
          <a:ext cx="7560840" cy="378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189494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Který vitamin vzniká především z beta-karotenu?</a:t>
                      </a: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 vitamin K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vitamin D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vitamin A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vitamin C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Které vitaminy jsou rozpustné v tucích?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 B, C, D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C, D, 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A, D, C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A, D, E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894947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Nadbytek vitaminů se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nazývá?</a:t>
                      </a:r>
                      <a:endParaRPr lang="cs-CZ" sz="16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 avitaminóza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hypervitaminóza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hypovitaminóza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</a:t>
                      </a:r>
                      <a:r>
                        <a:rPr lang="cs-CZ" sz="1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nadvitaminóza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Nedostatek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tohoto hormonu vyvolává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cukrovku.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 adrenalin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inzulín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glukokortikoidy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testosteron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9436" y="492125"/>
            <a:ext cx="3914491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33.9 Použité zdroje a citace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1563638"/>
            <a:ext cx="8136904" cy="2376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600" dirty="0" smtClean="0"/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sz="1600" dirty="0" smtClean="0"/>
              <a:t>Základy chemie 2, Fortuna, 1996, str. 69</a:t>
            </a:r>
          </a:p>
          <a:p>
            <a:pPr marL="342900" indent="-342900">
              <a:buAutoNum type="arabicPeriod"/>
            </a:pP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upload.wikimedia.org/wikipedia/commons/thumb/e/e7/L-Ascorbic_acid.svg/220px-L-Ascorbic_acid.svg.png</a:t>
            </a:r>
            <a:r>
              <a:rPr lang="cs-CZ" sz="1600" dirty="0" smtClean="0"/>
              <a:t>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6)</a:t>
            </a:r>
          </a:p>
          <a:p>
            <a:pPr marL="342900" indent="-342900">
              <a:buAutoNum type="arabicPeriod"/>
            </a:pP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upload.wikimedia.org/wikipedia/commons/thumb/2/2f/Epinephrine_structure.svg/180px-Epinephrine_structure.svg.png</a:t>
            </a:r>
            <a:r>
              <a:rPr lang="cs-CZ" sz="1600" dirty="0" smtClean="0"/>
              <a:t>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7)</a:t>
            </a:r>
          </a:p>
          <a:p>
            <a:pPr marL="342900" indent="-342900">
              <a:buAutoNum type="arabicPeriod"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5648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2561</TotalTime>
  <Words>935</Words>
  <Application>Microsoft Office PowerPoint</Application>
  <PresentationFormat>Předvádění na obrazovce (16:9)</PresentationFormat>
  <Paragraphs>148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33.1 Vitaminy a hormony</vt:lpstr>
      <vt:lpstr>33.2 Co již víme?</vt:lpstr>
      <vt:lpstr>33.3 Jaké si řekneme nové termíny a názvy?</vt:lpstr>
      <vt:lpstr>33.4 Co si řekneme nového?</vt:lpstr>
      <vt:lpstr>33.5 Procvičení a příklady</vt:lpstr>
      <vt:lpstr>33.6 Něco navíc pro šikovné</vt:lpstr>
      <vt:lpstr>33.7 CLIL</vt:lpstr>
      <vt:lpstr>33.8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246</cp:revision>
  <dcterms:created xsi:type="dcterms:W3CDTF">2010-10-18T18:21:56Z</dcterms:created>
  <dcterms:modified xsi:type="dcterms:W3CDTF">2013-06-09T18:52:48Z</dcterms:modified>
</cp:coreProperties>
</file>