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00FF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06" autoAdjust="0"/>
    <p:restoredTop sz="94660"/>
  </p:normalViewPr>
  <p:slideViewPr>
    <p:cSldViewPr>
      <p:cViewPr varScale="1">
        <p:scale>
          <a:sx n="96" d="100"/>
          <a:sy n="96" d="100"/>
        </p:scale>
        <p:origin x="-7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dirty="0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dirty="0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dirty="0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hyperlink" Target="http://zdrojeenergie.blogspot.com/2008/10/ropa.html" TargetMode="External"/><Relationship Id="rId5" Type="http://schemas.openxmlformats.org/officeDocument/2006/relationships/image" Target="../media/image3.wmf"/><Relationship Id="rId10" Type="http://schemas.openxmlformats.org/officeDocument/2006/relationships/image" Target="../media/image7.jpeg"/><Relationship Id="rId4" Type="http://schemas.openxmlformats.org/officeDocument/2006/relationships/image" Target="../media/image2.wmf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watch?v=JrGWIzRt9Oo" TargetMode="External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hyperlink" Target="http://www.youtube.com/watch?v=rgrUwPWjj2Q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Zemn%C3%AD_plyn" TargetMode="External"/><Relationship Id="rId2" Type="http://schemas.openxmlformats.org/officeDocument/2006/relationships/hyperlink" Target="http://g.denik.cz/39/0a/toluen_denik-380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n.wikipedia.org/wiki/Petroleum" TargetMode="External"/><Relationship Id="rId4" Type="http://schemas.openxmlformats.org/officeDocument/2006/relationships/hyperlink" Target="http://cabadaj.xf.cz/map_world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125"/>
            <a:ext cx="72009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23.1 Vím, jaké jsou přírodní zdroje uhlovodíků.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	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497169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Mgr. Petra Křivánková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497170"/>
            <a:ext cx="3053325" cy="646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krivankova\AppData\Local\Microsoft\Windows\Temporary Internet Files\Content.IE5\K71Q0VKF\MC90023946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396344"/>
            <a:ext cx="1670609" cy="173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rivankova\AppData\Local\Microsoft\Windows\Temporary Internet Files\Content.IE5\5NQAOUFA\MC90029800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916" y="771550"/>
            <a:ext cx="1691640" cy="82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rivankova\AppData\Local\Microsoft\Windows\Temporary Internet Files\Content.IE5\5NQAOUFA\MP90043719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72" y="1208823"/>
            <a:ext cx="2120280" cy="1415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edia4.picsearch.com/is?udtV9ueusgPO8NrEwZiqi2XAIon1JRDXRXJY5JNMgZw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059" l="9375" r="898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72" y="2856743"/>
            <a:ext cx="121920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áhled obrázku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183" y="3090862"/>
            <a:ext cx="116205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áhled obrázku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356" y="3105918"/>
            <a:ext cx="12192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láček 2"/>
          <p:cNvSpPr/>
          <p:nvPr/>
        </p:nvSpPr>
        <p:spPr>
          <a:xfrm>
            <a:off x="6588224" y="1779662"/>
            <a:ext cx="2304256" cy="983491"/>
          </a:xfrm>
          <a:prstGeom prst="cloudCallout">
            <a:avLst>
              <a:gd name="adj1" fmla="val -25289"/>
              <a:gd name="adj2" fmla="val 8606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i="1" dirty="0" smtClean="0"/>
              <a:t>Dozrávání ovoce a zeleniny</a:t>
            </a:r>
            <a:endParaRPr lang="cs-CZ" sz="1600" i="1" dirty="0"/>
          </a:p>
        </p:txBody>
      </p:sp>
      <p:sp>
        <p:nvSpPr>
          <p:cNvPr id="4" name="Obláček 3"/>
          <p:cNvSpPr/>
          <p:nvPr/>
        </p:nvSpPr>
        <p:spPr>
          <a:xfrm>
            <a:off x="2123728" y="3170071"/>
            <a:ext cx="1512168" cy="612648"/>
          </a:xfrm>
          <a:prstGeom prst="cloudCallout">
            <a:avLst>
              <a:gd name="adj1" fmla="val -94902"/>
              <a:gd name="adj2" fmla="val -42762"/>
            </a:avLst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Ř</a:t>
            </a:r>
            <a:r>
              <a:rPr lang="cs-CZ" sz="1600" i="1" dirty="0" smtClean="0"/>
              <a:t>edidla</a:t>
            </a:r>
            <a:endParaRPr lang="cs-CZ" sz="1600" i="1" dirty="0"/>
          </a:p>
        </p:txBody>
      </p:sp>
      <p:sp>
        <p:nvSpPr>
          <p:cNvPr id="7" name="Obláček 6"/>
          <p:cNvSpPr/>
          <p:nvPr/>
        </p:nvSpPr>
        <p:spPr>
          <a:xfrm>
            <a:off x="3563888" y="1303944"/>
            <a:ext cx="2808312" cy="763750"/>
          </a:xfrm>
          <a:prstGeom prst="cloudCallout">
            <a:avLst>
              <a:gd name="adj1" fmla="val -59220"/>
              <a:gd name="adj2" fmla="val 10534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i="1" dirty="0" smtClean="0"/>
              <a:t>Ropa, zemní plyn, dehet …</a:t>
            </a:r>
            <a:endParaRPr lang="cs-CZ" sz="1600" i="1" dirty="0"/>
          </a:p>
        </p:txBody>
      </p:sp>
      <p:sp>
        <p:nvSpPr>
          <p:cNvPr id="8" name="Obdélník 7"/>
          <p:cNvSpPr/>
          <p:nvPr/>
        </p:nvSpPr>
        <p:spPr>
          <a:xfrm>
            <a:off x="1043608" y="4011910"/>
            <a:ext cx="1224136" cy="2981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hlinkClick r:id="rId11"/>
              </a:rPr>
              <a:t>Ropa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9437" y="492125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23.10 Anotace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9283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Petra Křivánková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</a:t>
                      </a:r>
                      <a:r>
                        <a:rPr lang="cs-CZ" baseline="0" dirty="0" smtClean="0"/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Ropa, zemní plyn, dehet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 uhlí, frakce, rektifikace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 popisující přírodní zdroje uhlovodíků.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8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967" y="492125"/>
            <a:ext cx="446405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11872" y="1347614"/>
            <a:ext cx="5256584" cy="1296144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cs-CZ" sz="1400" dirty="0"/>
              <a:t>K nejznámějším uhlovodíkům  patří hlavní složka zemního plynu – </a:t>
            </a:r>
            <a:r>
              <a:rPr lang="cs-CZ" sz="1400" b="1" i="1" dirty="0" err="1"/>
              <a:t>methan</a:t>
            </a:r>
            <a:r>
              <a:rPr lang="cs-CZ" sz="1400" dirty="0"/>
              <a:t>. Další uhlovodíky se obvykle používají jako paliva ve směsích: </a:t>
            </a:r>
            <a:r>
              <a:rPr lang="cs-CZ" sz="1400" b="1" i="1" dirty="0"/>
              <a:t>propan</a:t>
            </a:r>
            <a:r>
              <a:rPr lang="cs-CZ" sz="1400" dirty="0"/>
              <a:t> společně s </a:t>
            </a:r>
            <a:r>
              <a:rPr lang="cs-CZ" sz="1400" b="1" i="1" dirty="0"/>
              <a:t>butenem</a:t>
            </a:r>
            <a:r>
              <a:rPr lang="cs-CZ" sz="1400" dirty="0"/>
              <a:t> </a:t>
            </a:r>
            <a:r>
              <a:rPr lang="cs-CZ" sz="1400" dirty="0" smtClean="0"/>
              <a:t>- tlakové nádoby, benzin, nafta, oleje u benzinových čerpadel. Používají se jako ředidla – </a:t>
            </a:r>
            <a:r>
              <a:rPr lang="cs-CZ" sz="1400" i="1" dirty="0" smtClean="0"/>
              <a:t>toluen. </a:t>
            </a:r>
            <a:endParaRPr lang="cs-CZ" sz="1400" i="1" dirty="0"/>
          </a:p>
        </p:txBody>
      </p:sp>
      <p:sp>
        <p:nvSpPr>
          <p:cNvPr id="5" name="Zaoblený obdélník 4"/>
          <p:cNvSpPr/>
          <p:nvPr/>
        </p:nvSpPr>
        <p:spPr>
          <a:xfrm>
            <a:off x="2176485" y="3253250"/>
            <a:ext cx="4392488" cy="936104"/>
          </a:xfrm>
          <a:prstGeom prst="round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cs-CZ" sz="1400" b="1" dirty="0" smtClean="0"/>
              <a:t>Ropa</a:t>
            </a:r>
            <a:r>
              <a:rPr lang="cs-CZ" sz="1400" dirty="0" smtClean="0"/>
              <a:t>  - původně se této surovině říkalo petrolej, což znamená skalní olej (</a:t>
            </a:r>
            <a:r>
              <a:rPr lang="cs-CZ" sz="1400" i="1" dirty="0" err="1" smtClean="0"/>
              <a:t>petra</a:t>
            </a:r>
            <a:r>
              <a:rPr lang="cs-CZ" sz="1400" dirty="0" smtClean="0"/>
              <a:t> – skála, </a:t>
            </a:r>
            <a:r>
              <a:rPr lang="cs-CZ" sz="1400" i="1" dirty="0" smtClean="0"/>
              <a:t>oleum</a:t>
            </a:r>
            <a:r>
              <a:rPr lang="cs-CZ" sz="1400" dirty="0" smtClean="0"/>
              <a:t> – olej), později nafta. Dnes se slovy petrolej a nafta označují </a:t>
            </a:r>
            <a:r>
              <a:rPr lang="cs-CZ" sz="1400" dirty="0" err="1" smtClean="0"/>
              <a:t>níževroucí</a:t>
            </a:r>
            <a:r>
              <a:rPr lang="cs-CZ" sz="1400" dirty="0" smtClean="0"/>
              <a:t> směsi uhlovodíků získané z ropy.</a:t>
            </a:r>
            <a:endParaRPr lang="cs-CZ" sz="1400" dirty="0"/>
          </a:p>
        </p:txBody>
      </p:sp>
      <p:pic>
        <p:nvPicPr>
          <p:cNvPr id="2051" name="Picture 3" descr="C:\Users\krivankova\AppData\Local\Microsoft\Windows\Temporary Internet Files\Content.IE5\5NQAOUFA\MC9003202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47814"/>
            <a:ext cx="1418234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ený obdélník 5"/>
          <p:cNvSpPr/>
          <p:nvPr/>
        </p:nvSpPr>
        <p:spPr>
          <a:xfrm>
            <a:off x="6006871" y="843558"/>
            <a:ext cx="2952328" cy="1296144"/>
          </a:xfrm>
          <a:prstGeom prst="round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cs-CZ" sz="1600" b="1" u="sng" dirty="0"/>
              <a:t>E</a:t>
            </a:r>
            <a:r>
              <a:rPr lang="cs-CZ" sz="1600" b="1" u="sng" dirty="0" smtClean="0"/>
              <a:t>kologická </a:t>
            </a:r>
            <a:r>
              <a:rPr lang="cs-CZ" sz="1600" b="1" u="sng" dirty="0"/>
              <a:t>havárie</a:t>
            </a:r>
            <a:r>
              <a:rPr lang="cs-CZ" sz="1600" dirty="0"/>
              <a:t> – náhlé a nepředvídané poškození přírody, nejčastěji úniky ropných látek do vody a půdy</a:t>
            </a:r>
          </a:p>
        </p:txBody>
      </p:sp>
      <p:pic>
        <p:nvPicPr>
          <p:cNvPr id="2052" name="Picture 4" descr="C:\Users\krivankova\AppData\Local\Microsoft\Windows\Temporary Internet Files\Content.IE5\5NQAOUFA\MC9002330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232" y="2643758"/>
            <a:ext cx="1970967" cy="201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5531" y="492125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3815916" y="1149483"/>
            <a:ext cx="1512168" cy="432048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ROPA</a:t>
            </a:r>
            <a:endParaRPr lang="cs-CZ" b="1" dirty="0"/>
          </a:p>
        </p:txBody>
      </p:sp>
      <p:sp>
        <p:nvSpPr>
          <p:cNvPr id="3" name="Zaoblený obdélník 2"/>
          <p:cNvSpPr/>
          <p:nvPr/>
        </p:nvSpPr>
        <p:spPr>
          <a:xfrm>
            <a:off x="323528" y="1863454"/>
            <a:ext cx="4104456" cy="576064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cs-CZ" sz="1400" dirty="0"/>
              <a:t>tmavá, olejovitá kapalina výrazného zápachu, menší hustoty než voda /plave), složitá směs (l, g, s)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834709" y="1864125"/>
            <a:ext cx="4104456" cy="432048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cs-CZ" sz="1400" dirty="0"/>
              <a:t>ropa se dopravuje ropovodem do ropných rafinérií 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23528" y="2733600"/>
            <a:ext cx="4104456" cy="648072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cs-CZ" sz="1400" dirty="0"/>
              <a:t>zpracovává se </a:t>
            </a:r>
            <a:r>
              <a:rPr lang="cs-CZ" sz="1400" b="1" dirty="0"/>
              <a:t>frakční destilací </a:t>
            </a:r>
            <a:r>
              <a:rPr lang="cs-CZ" sz="1400" dirty="0"/>
              <a:t>= destilace, při níž se z původní složité směsi oddělují směsi jednodušší = </a:t>
            </a:r>
            <a:r>
              <a:rPr lang="cs-CZ" sz="1400" b="1" dirty="0"/>
              <a:t>frakce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8" name="Zaoblený obdélník 7"/>
          <p:cNvSpPr/>
          <p:nvPr/>
        </p:nvSpPr>
        <p:spPr>
          <a:xfrm>
            <a:off x="281619" y="3660161"/>
            <a:ext cx="4104456" cy="432048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cs-CZ" sz="1400" dirty="0"/>
              <a:t>destilační zbytek z atmosférické kolony</a:t>
            </a:r>
            <a:r>
              <a:rPr lang="cs-CZ" sz="1400" b="1" dirty="0"/>
              <a:t> = mazut </a:t>
            </a:r>
            <a:endParaRPr lang="cs-CZ" sz="1400" dirty="0"/>
          </a:p>
          <a:p>
            <a:pPr lvl="0"/>
            <a:r>
              <a:rPr lang="cs-CZ" sz="1400" dirty="0"/>
              <a:t>destilační zbytek z vakuové kolony</a:t>
            </a:r>
            <a:r>
              <a:rPr lang="cs-CZ" sz="1400" b="1" dirty="0"/>
              <a:t> = </a:t>
            </a:r>
            <a:r>
              <a:rPr lang="cs-CZ" sz="1400" b="1" dirty="0" smtClean="0"/>
              <a:t>asfalt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9" name="Zaoblený obdélník 8"/>
          <p:cNvSpPr/>
          <p:nvPr/>
        </p:nvSpPr>
        <p:spPr>
          <a:xfrm>
            <a:off x="4834709" y="3444137"/>
            <a:ext cx="4104456" cy="432048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cs-CZ" sz="1400" dirty="0"/>
              <a:t>získané suroviny - pro další výroby</a:t>
            </a:r>
            <a:r>
              <a:rPr lang="cs-CZ" sz="1400" b="1" dirty="0"/>
              <a:t> = petrochemické suroviny 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10" name="Zaoblený obdélník 9"/>
          <p:cNvSpPr/>
          <p:nvPr/>
        </p:nvSpPr>
        <p:spPr>
          <a:xfrm>
            <a:off x="4834709" y="2625588"/>
            <a:ext cx="4104456" cy="432048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cs-CZ" sz="1400" b="1" dirty="0"/>
              <a:t>ropné rafinérie u nás: </a:t>
            </a:r>
            <a:r>
              <a:rPr lang="cs-CZ" sz="1400" dirty="0"/>
              <a:t>Litvínov, Kralupy nad Vltavou 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11" name="Zaoblený obdélník 10"/>
          <p:cNvSpPr/>
          <p:nvPr/>
        </p:nvSpPr>
        <p:spPr>
          <a:xfrm>
            <a:off x="4834709" y="4138406"/>
            <a:ext cx="4104456" cy="432048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cs-CZ" sz="1400" dirty="0"/>
              <a:t>motorová paliva, topné oleje, silniční asfalt </a:t>
            </a:r>
            <a:r>
              <a:rPr lang="cs-CZ" sz="1400" dirty="0" smtClean="0"/>
              <a:t>…. </a:t>
            </a:r>
            <a:endParaRPr lang="cs-CZ" sz="14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99781" y="4354430"/>
            <a:ext cx="4104456" cy="432048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cs-CZ" sz="1400" b="1" u="sng" dirty="0"/>
              <a:t>rektifikace</a:t>
            </a:r>
            <a:r>
              <a:rPr lang="cs-CZ" sz="1400" dirty="0"/>
              <a:t> – opakované přeměny složek směsí z kapalného skupenství v plynné a naopak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pic>
        <p:nvPicPr>
          <p:cNvPr id="3074" name="Picture 2" descr="C:\Users\krivankova\AppData\Local\Microsoft\Windows\Temporary Internet Files\Content.IE5\K71Q0VKF\MC9002314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13713"/>
            <a:ext cx="2088232" cy="148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rivankova\AppData\Local\Microsoft\Windows\Temporary Internet Files\Content.IE5\5NQAOUFA\MC9000902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00897"/>
            <a:ext cx="687315" cy="70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lačítko akce: Video 3">
            <a:hlinkClick r:id="rId5" highlightClick="1"/>
          </p:cNvPr>
          <p:cNvSpPr/>
          <p:nvPr/>
        </p:nvSpPr>
        <p:spPr>
          <a:xfrm>
            <a:off x="2267744" y="1120872"/>
            <a:ext cx="792088" cy="489270"/>
          </a:xfrm>
          <a:prstGeom prst="actionButtonMovi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29776" y="492125"/>
            <a:ext cx="56800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323528" y="1270766"/>
            <a:ext cx="2304256" cy="432048"/>
          </a:xfrm>
          <a:prstGeom prst="round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ZEMNÍ PLYN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652120" y="843558"/>
            <a:ext cx="2592288" cy="432048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DEHET Z UHLÍ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15079" y="3055054"/>
            <a:ext cx="3312368" cy="617568"/>
          </a:xfrm>
          <a:prstGeom prst="round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600" dirty="0"/>
              <a:t>doprovází ropná ložiska, k nám se dostává plynovodem z </a:t>
            </a:r>
            <a:r>
              <a:rPr lang="cs-CZ" sz="1600" dirty="0" smtClean="0"/>
              <a:t>Ruska</a:t>
            </a:r>
            <a:endParaRPr lang="cs-CZ" sz="1600" dirty="0"/>
          </a:p>
        </p:txBody>
      </p:sp>
      <p:sp>
        <p:nvSpPr>
          <p:cNvPr id="7" name="Zaoblený obdélník 6"/>
          <p:cNvSpPr/>
          <p:nvPr/>
        </p:nvSpPr>
        <p:spPr>
          <a:xfrm>
            <a:off x="315079" y="4011910"/>
            <a:ext cx="3312368" cy="573797"/>
          </a:xfrm>
          <a:prstGeom prst="round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použití: zdroj energie v průmyslu a domácnostech (ohřev, vytápění</a:t>
            </a:r>
            <a:r>
              <a:rPr lang="cs-CZ" sz="1600" dirty="0" smtClean="0"/>
              <a:t>)</a:t>
            </a:r>
            <a:endParaRPr lang="cs-CZ" sz="1600" dirty="0"/>
          </a:p>
        </p:txBody>
      </p:sp>
      <p:sp>
        <p:nvSpPr>
          <p:cNvPr id="8" name="Zaoblený obdélník 7"/>
          <p:cNvSpPr/>
          <p:nvPr/>
        </p:nvSpPr>
        <p:spPr>
          <a:xfrm>
            <a:off x="5101026" y="1613646"/>
            <a:ext cx="3600400" cy="1462160"/>
          </a:xfrm>
          <a:prstGeom prst="roundRect">
            <a:avLst>
              <a:gd name="adj" fmla="val 0"/>
            </a:avLst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cs-CZ" sz="1600" dirty="0"/>
              <a:t>zdroj uhlovodíků z uhlí – v plynárnách, koksárnách bez přístupu vzduchu zahříváním na víc než 900°C = </a:t>
            </a:r>
            <a:r>
              <a:rPr lang="cs-CZ" sz="1600" b="1" dirty="0"/>
              <a:t>karbonizace</a:t>
            </a:r>
            <a:r>
              <a:rPr lang="cs-CZ" sz="1600" dirty="0"/>
              <a:t> – vznikají g, l, s látka: dehet, koks, čpavková </a:t>
            </a:r>
            <a:r>
              <a:rPr lang="cs-CZ" sz="1600" dirty="0" smtClean="0"/>
              <a:t>voda</a:t>
            </a:r>
            <a:endParaRPr lang="cs-CZ" sz="1600" dirty="0"/>
          </a:p>
        </p:txBody>
      </p:sp>
      <p:sp>
        <p:nvSpPr>
          <p:cNvPr id="9" name="Zaoblený obdélník 8"/>
          <p:cNvSpPr/>
          <p:nvPr/>
        </p:nvSpPr>
        <p:spPr>
          <a:xfrm>
            <a:off x="4932040" y="3363838"/>
            <a:ext cx="3799714" cy="1512168"/>
          </a:xfrm>
          <a:prstGeom prst="round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cs-CZ" sz="1600" b="1" u="sng" dirty="0"/>
              <a:t>oktanové číslo</a:t>
            </a:r>
            <a:r>
              <a:rPr lang="cs-CZ" sz="1600" dirty="0"/>
              <a:t> – vyjadřuje nežádoucí vlastnost pohonné směsi (náchylnost ke klepání motoru při jejím spalování)</a:t>
            </a:r>
          </a:p>
          <a:p>
            <a:pPr lvl="0" algn="just"/>
            <a:r>
              <a:rPr lang="cs-CZ" sz="1600" dirty="0"/>
              <a:t>čím je číslo větší, tím je náchylnost </a:t>
            </a:r>
            <a:r>
              <a:rPr lang="cs-CZ" sz="1600" dirty="0" smtClean="0"/>
              <a:t>menší</a:t>
            </a:r>
            <a:endParaRPr lang="cs-CZ" sz="1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323528" y="2276064"/>
            <a:ext cx="3312368" cy="386127"/>
          </a:xfrm>
          <a:prstGeom prst="roundRect">
            <a:avLst/>
          </a:prstGeom>
          <a:solidFill>
            <a:srgbClr val="92D050"/>
          </a:solidFill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600" dirty="0" smtClean="0"/>
              <a:t>přírodní hořlavý plyn, fosilní palivo</a:t>
            </a:r>
            <a:endParaRPr lang="cs-CZ" sz="1600" dirty="0"/>
          </a:p>
        </p:txBody>
      </p:sp>
      <p:pic>
        <p:nvPicPr>
          <p:cNvPr id="1026" name="Picture 2" descr="Natural g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980" y="1059582"/>
            <a:ext cx="1661374" cy="94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rivankova\AppData\Local\Microsoft\Windows\Temporary Internet Files\Content.IE5\1BE0K0X9\MC90043729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233" y="2819222"/>
            <a:ext cx="846489" cy="108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29776" y="492125"/>
            <a:ext cx="54006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5724128" y="739801"/>
            <a:ext cx="3024336" cy="66225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 smtClean="0">
                <a:solidFill>
                  <a:schemeClr val="tx1"/>
                </a:solidFill>
              </a:rPr>
              <a:t>Frakční destilace ropy </a:t>
            </a:r>
          </a:p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– zjednodušené schéma</a:t>
            </a:r>
            <a:endParaRPr lang="cs-CZ" sz="1600" i="1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6123" y="1208744"/>
            <a:ext cx="4699220" cy="4320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 smtClean="0"/>
              <a:t>Do mapy světa vyznač místa s největší zásobou ropy.</a:t>
            </a:r>
          </a:p>
        </p:txBody>
      </p:sp>
      <p:pic>
        <p:nvPicPr>
          <p:cNvPr id="2050" name="Picture 2" descr="Mapa svě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94926"/>
            <a:ext cx="4716017" cy="2405714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241549" y="2861282"/>
            <a:ext cx="504056" cy="4509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074211" y="2230592"/>
            <a:ext cx="464539" cy="1520552"/>
          </a:xfrm>
          <a:prstGeom prst="rect">
            <a:avLst/>
          </a:prstGeom>
          <a:solidFill>
            <a:schemeClr val="accent6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a</a:t>
            </a:r>
            <a:r>
              <a:rPr lang="cs-CZ" sz="1200" dirty="0" smtClean="0">
                <a:solidFill>
                  <a:schemeClr val="tx1"/>
                </a:solidFill>
              </a:rPr>
              <a:t>tmosférická kolona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695216" y="2024189"/>
            <a:ext cx="576064" cy="185208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</a:t>
            </a:r>
            <a:r>
              <a:rPr lang="cs-CZ" sz="1400" dirty="0" smtClean="0">
                <a:solidFill>
                  <a:schemeClr val="tx1"/>
                </a:solidFill>
              </a:rPr>
              <a:t>akuová kolona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764131" y="2904268"/>
            <a:ext cx="611143" cy="269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ropa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091570" y="3294101"/>
            <a:ext cx="804014" cy="402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t</a:t>
            </a:r>
            <a:r>
              <a:rPr lang="cs-CZ" sz="1200" dirty="0" smtClean="0">
                <a:solidFill>
                  <a:schemeClr val="tx1"/>
                </a:solidFill>
              </a:rPr>
              <a:t>rubková pec</a:t>
            </a:r>
            <a:endParaRPr lang="cs-CZ" sz="1200" dirty="0">
              <a:solidFill>
                <a:schemeClr val="tx1"/>
              </a:solidFill>
            </a:endParaRPr>
          </a:p>
        </p:txBody>
      </p:sp>
      <p:cxnSp>
        <p:nvCxnSpPr>
          <p:cNvPr id="10" name="Zakřivená spojnice 9"/>
          <p:cNvCxnSpPr/>
          <p:nvPr/>
        </p:nvCxnSpPr>
        <p:spPr>
          <a:xfrm flipV="1">
            <a:off x="5264196" y="2990868"/>
            <a:ext cx="504055" cy="165768"/>
          </a:xfrm>
          <a:prstGeom prst="curved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5777281" y="299086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6660232" y="1647828"/>
            <a:ext cx="9001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>
                <a:solidFill>
                  <a:schemeClr val="tx1"/>
                </a:solidFill>
              </a:rPr>
              <a:t>p</a:t>
            </a:r>
            <a:r>
              <a:rPr lang="cs-CZ" sz="1100" dirty="0" smtClean="0">
                <a:solidFill>
                  <a:schemeClr val="tx1"/>
                </a:solidFill>
              </a:rPr>
              <a:t>lynné uhlovodíky</a:t>
            </a:r>
            <a:endParaRPr lang="cs-CZ" sz="1100" dirty="0">
              <a:solidFill>
                <a:schemeClr val="tx1"/>
              </a:solidFill>
            </a:endParaRP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4953517" y="314627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6660232" y="2355978"/>
            <a:ext cx="7469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100" dirty="0" smtClean="0">
                <a:solidFill>
                  <a:schemeClr val="tx1"/>
                </a:solidFill>
              </a:rPr>
              <a:t>benzin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6683301" y="2760252"/>
            <a:ext cx="7469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100" dirty="0" smtClean="0">
                <a:solidFill>
                  <a:schemeClr val="tx1"/>
                </a:solidFill>
              </a:rPr>
              <a:t>petrolej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6692113" y="3289378"/>
            <a:ext cx="7469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100" dirty="0">
                <a:solidFill>
                  <a:schemeClr val="tx1"/>
                </a:solidFill>
              </a:rPr>
              <a:t>p</a:t>
            </a:r>
            <a:r>
              <a:rPr lang="cs-CZ" sz="1100" dirty="0" smtClean="0">
                <a:solidFill>
                  <a:schemeClr val="tx1"/>
                </a:solidFill>
              </a:rPr>
              <a:t>lynový olej</a:t>
            </a:r>
            <a:endParaRPr lang="cs-CZ" sz="1100" dirty="0">
              <a:solidFill>
                <a:schemeClr val="tx1"/>
              </a:solidFill>
            </a:endParaRPr>
          </a:p>
        </p:txBody>
      </p:sp>
      <p:cxnSp>
        <p:nvCxnSpPr>
          <p:cNvPr id="33" name="Přímá spojnice se šipkou 32"/>
          <p:cNvCxnSpPr/>
          <p:nvPr/>
        </p:nvCxnSpPr>
        <p:spPr>
          <a:xfrm>
            <a:off x="6548097" y="2499994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6538750" y="2911332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6556481" y="3429215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6306480" y="1778026"/>
            <a:ext cx="4276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54" name="Přímá spojnice 23553"/>
          <p:cNvCxnSpPr>
            <a:stCxn id="8" idx="0"/>
          </p:cNvCxnSpPr>
          <p:nvPr/>
        </p:nvCxnSpPr>
        <p:spPr>
          <a:xfrm flipH="1" flipV="1">
            <a:off x="6306480" y="1791844"/>
            <a:ext cx="1" cy="438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6306480" y="3751144"/>
            <a:ext cx="330" cy="125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H="1">
            <a:off x="6310828" y="3876278"/>
            <a:ext cx="10963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/>
          <p:cNvSpPr/>
          <p:nvPr/>
        </p:nvSpPr>
        <p:spPr>
          <a:xfrm>
            <a:off x="8423920" y="2536625"/>
            <a:ext cx="720080" cy="502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100" dirty="0">
                <a:solidFill>
                  <a:schemeClr val="tx1"/>
                </a:solidFill>
              </a:rPr>
              <a:t>v</a:t>
            </a:r>
            <a:r>
              <a:rPr lang="cs-CZ" sz="1100" dirty="0" smtClean="0">
                <a:solidFill>
                  <a:schemeClr val="tx1"/>
                </a:solidFill>
              </a:rPr>
              <a:t>akuový plynový olej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8423920" y="3324832"/>
            <a:ext cx="593405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100" dirty="0">
                <a:solidFill>
                  <a:schemeClr val="tx1"/>
                </a:solidFill>
              </a:rPr>
              <a:t>d</a:t>
            </a:r>
            <a:r>
              <a:rPr lang="cs-CZ" sz="1100" dirty="0" smtClean="0">
                <a:solidFill>
                  <a:schemeClr val="tx1"/>
                </a:solidFill>
              </a:rPr>
              <a:t>alší oleje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6599869" y="3876278"/>
            <a:ext cx="7469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100" dirty="0" smtClean="0">
                <a:solidFill>
                  <a:schemeClr val="tx1"/>
                </a:solidFill>
              </a:rPr>
              <a:t>mazut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8374988" y="4157064"/>
            <a:ext cx="746952" cy="502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100" dirty="0">
                <a:solidFill>
                  <a:schemeClr val="tx1"/>
                </a:solidFill>
              </a:rPr>
              <a:t>d</a:t>
            </a:r>
            <a:r>
              <a:rPr lang="cs-CZ" sz="1100" dirty="0" smtClean="0">
                <a:solidFill>
                  <a:schemeClr val="tx1"/>
                </a:solidFill>
              </a:rPr>
              <a:t>estilační zbytek (asfalt)</a:t>
            </a:r>
            <a:endParaRPr lang="cs-CZ" sz="1100" dirty="0">
              <a:solidFill>
                <a:schemeClr val="tx1"/>
              </a:solidFill>
            </a:endParaRP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8279904" y="2657841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8279904" y="3429215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 flipV="1">
            <a:off x="7407184" y="3146279"/>
            <a:ext cx="2" cy="738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>
            <a:off x="7407184" y="314627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>
            <a:off x="7993203" y="4227934"/>
            <a:ext cx="381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7993203" y="3903088"/>
            <a:ext cx="0" cy="324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10525" y="492125"/>
            <a:ext cx="51847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034470"/>
              </p:ext>
            </p:extLst>
          </p:nvPr>
        </p:nvGraphicFramePr>
        <p:xfrm>
          <a:off x="3851920" y="1419622"/>
          <a:ext cx="5040560" cy="223139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60"/>
                <a:gridCol w="1944216"/>
                <a:gridCol w="1656184"/>
              </a:tblGrid>
              <a:tr h="309119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Název frakce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Teplota varu (°C)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Počet atomů C</a:t>
                      </a:r>
                      <a:endParaRPr lang="cs-CZ" sz="1200" dirty="0"/>
                    </a:p>
                  </a:txBody>
                  <a:tcPr/>
                </a:tc>
              </a:tr>
              <a:tr h="309119"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plynné uhlovodíky</a:t>
                      </a:r>
                      <a:endParaRPr lang="cs-CZ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C</a:t>
                      </a:r>
                      <a:r>
                        <a:rPr lang="cs-CZ" sz="1300" baseline="-25000" dirty="0" smtClean="0"/>
                        <a:t>2</a:t>
                      </a:r>
                      <a:r>
                        <a:rPr lang="cs-CZ" sz="1300" baseline="0" dirty="0" smtClean="0"/>
                        <a:t> - </a:t>
                      </a:r>
                      <a:r>
                        <a:rPr lang="cs-CZ" sz="1300" dirty="0" smtClean="0"/>
                        <a:t>C</a:t>
                      </a:r>
                      <a:r>
                        <a:rPr lang="cs-CZ" sz="1300" baseline="-25000" dirty="0" smtClean="0"/>
                        <a:t>4</a:t>
                      </a:r>
                      <a:endParaRPr lang="cs-CZ" sz="1300" dirty="0"/>
                    </a:p>
                  </a:txBody>
                  <a:tcPr/>
                </a:tc>
              </a:tr>
              <a:tr h="309119"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benzin</a:t>
                      </a:r>
                      <a:endParaRPr lang="cs-CZ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60 – 210</a:t>
                      </a:r>
                      <a:endParaRPr lang="cs-CZ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C</a:t>
                      </a:r>
                      <a:r>
                        <a:rPr lang="cs-CZ" sz="1300" baseline="-25000" dirty="0" smtClean="0"/>
                        <a:t>5 </a:t>
                      </a:r>
                      <a:r>
                        <a:rPr lang="cs-CZ" sz="1300" baseline="0" dirty="0" smtClean="0"/>
                        <a:t>- </a:t>
                      </a:r>
                      <a:r>
                        <a:rPr lang="cs-CZ" sz="1300" dirty="0" smtClean="0"/>
                        <a:t>C</a:t>
                      </a:r>
                      <a:r>
                        <a:rPr lang="cs-CZ" sz="1300" baseline="-25000" dirty="0" smtClean="0"/>
                        <a:t>11</a:t>
                      </a:r>
                      <a:endParaRPr lang="cs-CZ" sz="1300" dirty="0"/>
                    </a:p>
                  </a:txBody>
                  <a:tcPr/>
                </a:tc>
              </a:tr>
              <a:tr h="309119"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petrolej</a:t>
                      </a:r>
                      <a:endParaRPr lang="cs-CZ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138 – 280</a:t>
                      </a:r>
                      <a:endParaRPr lang="cs-CZ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C</a:t>
                      </a:r>
                      <a:r>
                        <a:rPr lang="cs-CZ" sz="1300" baseline="-25000" dirty="0" smtClean="0"/>
                        <a:t>12 </a:t>
                      </a:r>
                      <a:r>
                        <a:rPr lang="cs-CZ" sz="1300" baseline="0" dirty="0" smtClean="0"/>
                        <a:t>- </a:t>
                      </a:r>
                      <a:r>
                        <a:rPr lang="cs-CZ" sz="1300" dirty="0" smtClean="0"/>
                        <a:t>C</a:t>
                      </a:r>
                      <a:r>
                        <a:rPr lang="cs-CZ" sz="1300" baseline="-25000" dirty="0" smtClean="0"/>
                        <a:t>18</a:t>
                      </a:r>
                      <a:endParaRPr lang="cs-CZ" sz="1300" dirty="0"/>
                    </a:p>
                  </a:txBody>
                  <a:tcPr/>
                </a:tc>
              </a:tr>
              <a:tr h="309119"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plynový</a:t>
                      </a:r>
                      <a:r>
                        <a:rPr lang="cs-CZ" sz="1300" baseline="0" dirty="0" smtClean="0"/>
                        <a:t> olej</a:t>
                      </a:r>
                      <a:endParaRPr lang="cs-CZ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170 – 370</a:t>
                      </a:r>
                      <a:endParaRPr lang="cs-CZ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C</a:t>
                      </a:r>
                      <a:r>
                        <a:rPr lang="cs-CZ" sz="1300" baseline="-25000" dirty="0" smtClean="0"/>
                        <a:t>15 </a:t>
                      </a:r>
                      <a:r>
                        <a:rPr lang="cs-CZ" sz="1300" baseline="0" dirty="0" smtClean="0"/>
                        <a:t>- </a:t>
                      </a:r>
                      <a:r>
                        <a:rPr lang="cs-CZ" sz="1300" dirty="0" smtClean="0"/>
                        <a:t>C</a:t>
                      </a:r>
                      <a:r>
                        <a:rPr lang="cs-CZ" sz="1300" baseline="-25000" dirty="0" smtClean="0"/>
                        <a:t>24</a:t>
                      </a:r>
                      <a:endParaRPr lang="cs-CZ" sz="1300" dirty="0"/>
                    </a:p>
                  </a:txBody>
                  <a:tcPr/>
                </a:tc>
              </a:tr>
              <a:tr h="309119"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topné oleje</a:t>
                      </a:r>
                      <a:endParaRPr lang="cs-CZ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při vyšších teplotách za normálního tlaku se rozkládají</a:t>
                      </a:r>
                      <a:endParaRPr lang="cs-CZ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300" dirty="0" smtClean="0"/>
                        <a:t>delší uhlíkaté řetězce</a:t>
                      </a:r>
                      <a:endParaRPr lang="cs-CZ" sz="1300" dirty="0"/>
                    </a:p>
                  </a:txBody>
                  <a:tcPr/>
                </a:tc>
              </a:tr>
              <a:tr h="309119"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mazací oleje</a:t>
                      </a:r>
                      <a:endParaRPr lang="cs-CZ" sz="13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4860032" y="699542"/>
            <a:ext cx="2952328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Základní ropné frakce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93651" y="1851670"/>
            <a:ext cx="3168352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u="sng" dirty="0" smtClean="0"/>
              <a:t>Odsiřování</a:t>
            </a:r>
            <a:r>
              <a:rPr lang="cs-CZ" sz="1600" dirty="0" smtClean="0"/>
              <a:t> – </a:t>
            </a:r>
            <a:r>
              <a:rPr lang="cs-CZ" sz="1400" dirty="0" smtClean="0"/>
              <a:t>v přítomnosti vodíku se snižuje množství síry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293651" y="2859782"/>
            <a:ext cx="3168352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u="sng" dirty="0" smtClean="0"/>
              <a:t>Krakování </a:t>
            </a:r>
            <a:r>
              <a:rPr lang="cs-CZ" sz="1600" dirty="0" smtClean="0"/>
              <a:t> - </a:t>
            </a:r>
            <a:r>
              <a:rPr lang="cs-CZ" sz="1400" dirty="0" smtClean="0"/>
              <a:t>zisk uhlovodíků s kratšími řetězci a nenasycené uhlovodíky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611560" y="4023722"/>
            <a:ext cx="3168352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u="sng" dirty="0" smtClean="0"/>
              <a:t>Izomerizace</a:t>
            </a:r>
            <a:r>
              <a:rPr lang="cs-CZ" sz="1600" dirty="0" smtClean="0"/>
              <a:t> – </a:t>
            </a:r>
            <a:r>
              <a:rPr lang="cs-CZ" sz="1400" dirty="0" smtClean="0"/>
              <a:t>zisk uhlovodíků s rozvětvenými řetězci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4355976" y="4033770"/>
            <a:ext cx="316835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u="sng" dirty="0" smtClean="0"/>
              <a:t>Aromatizování</a:t>
            </a:r>
            <a:r>
              <a:rPr lang="cs-CZ" sz="1600" dirty="0" smtClean="0"/>
              <a:t> – </a:t>
            </a:r>
            <a:r>
              <a:rPr lang="cs-CZ" sz="1400" dirty="0" smtClean="0"/>
              <a:t>zisk aromatických uhlovodíků, např. benzen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833711" y="1131590"/>
            <a:ext cx="208823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i="1" dirty="0" smtClean="0"/>
              <a:t>Další děje:</a:t>
            </a:r>
            <a:endParaRPr lang="cs-CZ" sz="1600" i="1" dirty="0"/>
          </a:p>
        </p:txBody>
      </p:sp>
      <p:pic>
        <p:nvPicPr>
          <p:cNvPr id="4099" name="Picture 3" descr="C:\Users\krivankova\AppData\Local\Microsoft\Windows\Temporary Internet Files\Content.IE5\K71Q0VKF\MC9002980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59" y="4302511"/>
            <a:ext cx="1184601" cy="534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537" y="492125"/>
            <a:ext cx="4284663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23.7 CLIL</a:t>
            </a:r>
          </a:p>
        </p:txBody>
      </p:sp>
      <p:sp>
        <p:nvSpPr>
          <p:cNvPr id="27651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 dirty="0">
              <a:latin typeface="Times New Roman" pitchFamily="18" charset="0"/>
            </a:endParaRPr>
          </a:p>
          <a:p>
            <a:endParaRPr lang="cs-CZ" sz="1200" dirty="0">
              <a:latin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pic>
        <p:nvPicPr>
          <p:cNvPr id="3074" name="Picture 2" descr="http://upload.wikimedia.org/wikipedia/commons/thumb/e/e3/Oil_Reserves.png/400px-Oil_Reserv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014" y="2975933"/>
            <a:ext cx="3810000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aoblený obdélník 1"/>
          <p:cNvSpPr/>
          <p:nvPr/>
        </p:nvSpPr>
        <p:spPr>
          <a:xfrm>
            <a:off x="5651798" y="2111949"/>
            <a:ext cx="3168352" cy="36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i="1" dirty="0" err="1" smtClean="0"/>
              <a:t>Proven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world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oil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reserves</a:t>
            </a:r>
            <a:r>
              <a:rPr lang="cs-CZ" sz="1600" i="1" dirty="0" smtClean="0"/>
              <a:t>, 2009</a:t>
            </a:r>
            <a:endParaRPr lang="cs-CZ" sz="1600" i="1" dirty="0"/>
          </a:p>
        </p:txBody>
      </p:sp>
      <p:sp>
        <p:nvSpPr>
          <p:cNvPr id="3" name="Zaoblený obdélník 2"/>
          <p:cNvSpPr/>
          <p:nvPr/>
        </p:nvSpPr>
        <p:spPr>
          <a:xfrm>
            <a:off x="5939830" y="915566"/>
            <a:ext cx="2592288" cy="576064"/>
          </a:xfrm>
          <a:prstGeom prst="roundRect">
            <a:avLst/>
          </a:prstGeom>
          <a:solidFill>
            <a:srgbClr val="663300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PETROLEUM</a:t>
            </a:r>
            <a:endParaRPr lang="cs-CZ" b="1" dirty="0"/>
          </a:p>
        </p:txBody>
      </p:sp>
      <p:sp>
        <p:nvSpPr>
          <p:cNvPr id="4" name="Zaoblený obdélník 3"/>
          <p:cNvSpPr/>
          <p:nvPr/>
        </p:nvSpPr>
        <p:spPr>
          <a:xfrm>
            <a:off x="1835696" y="751651"/>
            <a:ext cx="3456384" cy="1152128"/>
          </a:xfrm>
          <a:prstGeom prst="round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1600" b="1" dirty="0" smtClean="0"/>
              <a:t>crude </a:t>
            </a:r>
            <a:r>
              <a:rPr lang="en-US" sz="1600" b="1" dirty="0"/>
              <a:t>oil</a:t>
            </a:r>
            <a:r>
              <a:rPr lang="en-US" sz="1600" dirty="0"/>
              <a:t> is a naturally </a:t>
            </a:r>
            <a:r>
              <a:rPr lang="en-US" sz="1600" dirty="0" smtClean="0"/>
              <a:t>occurring</a:t>
            </a:r>
            <a:r>
              <a:rPr lang="cs-CZ" sz="1600" dirty="0" smtClean="0"/>
              <a:t> </a:t>
            </a:r>
            <a:r>
              <a:rPr lang="en-US" sz="1600" dirty="0" smtClean="0"/>
              <a:t>flammable </a:t>
            </a:r>
            <a:r>
              <a:rPr lang="en-US" sz="1600" dirty="0"/>
              <a:t>liquid consisting of a </a:t>
            </a:r>
            <a:r>
              <a:rPr lang="cs-CZ" sz="1600" dirty="0" smtClean="0"/>
              <a:t>      </a:t>
            </a:r>
            <a:r>
              <a:rPr lang="en-US" sz="1600" dirty="0" smtClean="0"/>
              <a:t>complex </a:t>
            </a:r>
            <a:r>
              <a:rPr lang="en-US" sz="1600" dirty="0"/>
              <a:t>mixture of </a:t>
            </a:r>
            <a:r>
              <a:rPr lang="en-US" sz="1600" dirty="0" smtClean="0"/>
              <a:t>hydrocarbons</a:t>
            </a:r>
            <a:endParaRPr lang="cs-CZ" sz="1600" dirty="0" smtClean="0"/>
          </a:p>
          <a:p>
            <a:pPr marL="285750" indent="-285750">
              <a:buFontTx/>
              <a:buChar char="-"/>
            </a:pPr>
            <a:r>
              <a:rPr lang="cs-CZ" sz="1600" dirty="0" err="1" smtClean="0"/>
              <a:t>fossil</a:t>
            </a:r>
            <a:r>
              <a:rPr lang="cs-CZ" sz="1600" dirty="0" smtClean="0"/>
              <a:t> </a:t>
            </a:r>
            <a:r>
              <a:rPr lang="cs-CZ" sz="1600" dirty="0" err="1"/>
              <a:t>fuel</a:t>
            </a:r>
            <a:endParaRPr lang="cs-CZ" sz="1600" dirty="0"/>
          </a:p>
        </p:txBody>
      </p:sp>
      <p:sp>
        <p:nvSpPr>
          <p:cNvPr id="9" name="Zaoblený obdélník 8"/>
          <p:cNvSpPr/>
          <p:nvPr/>
        </p:nvSpPr>
        <p:spPr>
          <a:xfrm>
            <a:off x="380278" y="2471989"/>
            <a:ext cx="2592288" cy="576064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NATURAL GAS</a:t>
            </a:r>
            <a:endParaRPr lang="cs-CZ" b="1" dirty="0"/>
          </a:p>
        </p:txBody>
      </p:sp>
      <p:sp>
        <p:nvSpPr>
          <p:cNvPr id="10" name="Zaoblený obdélník 9"/>
          <p:cNvSpPr/>
          <p:nvPr/>
        </p:nvSpPr>
        <p:spPr>
          <a:xfrm>
            <a:off x="1331640" y="3557356"/>
            <a:ext cx="3456384" cy="1152128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GB" sz="1600" dirty="0" smtClean="0"/>
              <a:t>hydrocarbon gas</a:t>
            </a:r>
          </a:p>
          <a:p>
            <a:pPr marL="285750" indent="-285750">
              <a:buFontTx/>
              <a:buChar char="-"/>
            </a:pPr>
            <a:r>
              <a:rPr lang="en-GB" sz="1600" smtClean="0"/>
              <a:t>use: </a:t>
            </a:r>
            <a:r>
              <a:rPr lang="en-GB" sz="1600" dirty="0" smtClean="0"/>
              <a:t>power generation, transportation, fertilizers, aviation, domestic use</a:t>
            </a:r>
          </a:p>
        </p:txBody>
      </p:sp>
      <p:pic>
        <p:nvPicPr>
          <p:cNvPr id="1026" name="Picture 2" descr="C:\Users\krivankova\AppData\Local\Microsoft\Windows\Temporary Internet Files\Content.IE5\1BE0K0X9\MC90001475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7128"/>
            <a:ext cx="645335" cy="140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rivankova\AppData\Local\Microsoft\Windows\Temporary Internet Files\Content.IE5\G8QJHKLK\MC90035622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602" y="2138818"/>
            <a:ext cx="1340962" cy="116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lačítko akce: Video 4">
            <a:hlinkClick r:id="rId7" highlightClick="1"/>
          </p:cNvPr>
          <p:cNvSpPr/>
          <p:nvPr/>
        </p:nvSpPr>
        <p:spPr>
          <a:xfrm>
            <a:off x="476856" y="1303496"/>
            <a:ext cx="864171" cy="521208"/>
          </a:xfrm>
          <a:prstGeom prst="actionButtonMovi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9437" y="492125"/>
            <a:ext cx="291623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2985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763211"/>
              </p:ext>
            </p:extLst>
          </p:nvPr>
        </p:nvGraphicFramePr>
        <p:xfrm>
          <a:off x="107950" y="1044575"/>
          <a:ext cx="7560840" cy="3789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1894947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1.   Co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 je rektifikace?</a:t>
                      </a:r>
                      <a:endParaRPr lang="cs-CZ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přeměna látek z k do s a naopak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přeměny látek z l do s a naopak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přeměny látek z l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do g a naopak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přeměny látek z s do g a naopak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Jak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 nazývá zbytek z vakuové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kolony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  mazut               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  asfalt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  oleje       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 benzin</a:t>
                      </a: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1894947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Frakční destilace je: 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z kapalných látek vznikají pevné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ze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složitých látek vznikají jednodušší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z jednodušších látek vznikají složitější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z plynných látek vznikají kapalné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Karbonizace je proces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vzniku látek: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bez přístupu kyslíku,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teplota ↑t – 900°C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za nízkých teplot,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bez kyslíku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za nízkých teplot, za přítomnosti O</a:t>
                      </a:r>
                      <a:r>
                        <a:rPr lang="cs-CZ" sz="1600" baseline="-25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kyslík,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teplota ↓t – 900°C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a</a:t>
            </a: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9436" y="492125"/>
            <a:ext cx="3914491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23.9 Použité zdroje a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503548" y="1563638"/>
            <a:ext cx="8136904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g.denik.cz/39/0a/toluen_denik-380.jpg</a:t>
            </a:r>
            <a:r>
              <a:rPr lang="cs-CZ" sz="1600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slide</a:t>
            </a:r>
            <a:r>
              <a:rPr lang="cs-CZ" sz="1600" dirty="0" smtClean="0"/>
              <a:t> č.</a:t>
            </a:r>
            <a:r>
              <a:rPr lang="cs-CZ" sz="1600" dirty="0" smtClean="0"/>
              <a:t> </a:t>
            </a:r>
            <a:r>
              <a:rPr lang="cs-CZ" sz="1600" dirty="0" smtClean="0"/>
              <a:t>1)</a:t>
            </a:r>
          </a:p>
          <a:p>
            <a:pPr marL="342900" indent="-342900">
              <a:buAutoNum type="arabicPeriod"/>
            </a:pPr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cs.wikipedia.org/wiki/Zemn%C3%AD_plyn</a:t>
            </a:r>
            <a:r>
              <a:rPr lang="cs-CZ" sz="1600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slide</a:t>
            </a:r>
            <a:r>
              <a:rPr lang="cs-CZ" sz="1600" dirty="0" smtClean="0"/>
              <a:t> č.</a:t>
            </a:r>
            <a:r>
              <a:rPr lang="cs-CZ" sz="1600" dirty="0" smtClean="0"/>
              <a:t> </a:t>
            </a:r>
            <a:r>
              <a:rPr lang="cs-CZ" sz="1600" dirty="0" smtClean="0"/>
              <a:t>4)</a:t>
            </a:r>
          </a:p>
          <a:p>
            <a:pPr marL="342900" indent="-342900">
              <a:buAutoNum type="arabicPeriod"/>
            </a:pPr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cabadaj.xf.cz/map_world.jpg</a:t>
            </a:r>
            <a:r>
              <a:rPr lang="cs-CZ" sz="1600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slide</a:t>
            </a:r>
            <a:r>
              <a:rPr lang="cs-CZ" sz="1600" dirty="0" smtClean="0"/>
              <a:t> č.</a:t>
            </a:r>
            <a:r>
              <a:rPr lang="cs-CZ" sz="1600" dirty="0" smtClean="0"/>
              <a:t> </a:t>
            </a:r>
            <a:r>
              <a:rPr lang="cs-CZ" sz="1600" dirty="0" smtClean="0"/>
              <a:t>5)</a:t>
            </a:r>
          </a:p>
          <a:p>
            <a:pPr marL="342900" indent="-342900">
              <a:buAutoNum type="arabicPeriod"/>
            </a:pPr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en.wikipedia.org/wiki/Petroleum</a:t>
            </a:r>
            <a:r>
              <a:rPr lang="cs-CZ" sz="1600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slide</a:t>
            </a:r>
            <a:r>
              <a:rPr lang="cs-CZ" sz="1600" dirty="0" smtClean="0"/>
              <a:t> č.</a:t>
            </a:r>
            <a:r>
              <a:rPr lang="cs-CZ" sz="1600" dirty="0" smtClean="0"/>
              <a:t> </a:t>
            </a:r>
            <a:r>
              <a:rPr lang="cs-CZ" sz="1600" dirty="0" smtClean="0"/>
              <a:t>7)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Obrázky z databáze klipart</a:t>
            </a:r>
          </a:p>
          <a:p>
            <a:pPr marL="342900" indent="-342900">
              <a:buAutoNum type="arabicPeriod"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56484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2065</TotalTime>
  <Words>983</Words>
  <Application>Microsoft Office PowerPoint</Application>
  <PresentationFormat>Předvádění na obrazovce (16:9)</PresentationFormat>
  <Paragraphs>155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23.1 Vím, jaké jsou přírodní zdroje uhlovodíků.</vt:lpstr>
      <vt:lpstr>23.2 Co již víme?</vt:lpstr>
      <vt:lpstr>23.3 Jaké si řekneme nové termíny a názvy?</vt:lpstr>
      <vt:lpstr>23.4 Co si řekneme nového?</vt:lpstr>
      <vt:lpstr>23.5 Procvičení a příklady</vt:lpstr>
      <vt:lpstr>23.6 Něco navíc pro šikovné</vt:lpstr>
      <vt:lpstr>23.7 CLIL</vt:lpstr>
      <vt:lpstr>23.8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220</cp:revision>
  <dcterms:created xsi:type="dcterms:W3CDTF">2010-10-18T18:21:56Z</dcterms:created>
  <dcterms:modified xsi:type="dcterms:W3CDTF">2012-04-14T20:12:39Z</dcterms:modified>
</cp:coreProperties>
</file>