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FFCC"/>
    <a:srgbClr val="B8AF82"/>
    <a:srgbClr val="FF99CC"/>
    <a:srgbClr val="FF66CC"/>
    <a:srgbClr val="0000FF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810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271B2FD-3F70-41BE-AA6B-5CB3CC31F150}" type="datetimeFigureOut">
              <a:rPr lang="cs-CZ"/>
              <a:pPr>
                <a:defRPr/>
              </a:pPr>
              <a:t>20.2.2012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35FE3D4-B738-446D-A8ED-C28BD76399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5432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C187500-CD5E-4E4D-9D24-AA1031C7B6AB}" type="datetimeFigureOut">
              <a:rPr lang="cs-CZ"/>
              <a:pPr>
                <a:defRPr/>
              </a:pPr>
              <a:t>20.2.2012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C3212D9-A666-4BAA-B445-F42B2B4DF6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231842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CE216F-19EA-41A6-8ADC-4943C14B091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 dirty="0"/>
          </a:p>
        </p:txBody>
      </p:sp>
      <p:sp>
        <p:nvSpPr>
          <p:cNvPr id="16388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dirty="0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904FC1B-A079-46C5-8218-0E8114B5E0D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cs-CZ" dirty="0"/>
          </a:p>
        </p:txBody>
      </p:sp>
      <p:sp>
        <p:nvSpPr>
          <p:cNvPr id="18436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dirty="0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204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0FF4A6-D6CB-427E-979E-E2C311FC3E1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cs-CZ" dirty="0"/>
          </a:p>
        </p:txBody>
      </p:sp>
      <p:sp>
        <p:nvSpPr>
          <p:cNvPr id="20484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dirty="0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598BF56-A106-4CFF-BEC1-F3FB805226A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cs-CZ" dirty="0"/>
          </a:p>
        </p:txBody>
      </p:sp>
      <p:sp>
        <p:nvSpPr>
          <p:cNvPr id="22532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dirty="0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245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F09ADAB-35D3-412B-A6BD-8443CAE669D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 dirty="0"/>
          </a:p>
        </p:txBody>
      </p:sp>
      <p:sp>
        <p:nvSpPr>
          <p:cNvPr id="24580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dirty="0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266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53591E6-40B5-4C63-B5CE-55CFA7C7F03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cs-CZ" dirty="0"/>
          </a:p>
        </p:txBody>
      </p:sp>
      <p:sp>
        <p:nvSpPr>
          <p:cNvPr id="26628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dirty="0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86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7A21B6C-DDE4-4083-B2A1-6FCFA232909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cs-CZ"/>
          </a:p>
        </p:txBody>
      </p:sp>
      <p:sp>
        <p:nvSpPr>
          <p:cNvPr id="28676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6AF0919-94FF-48E3-B3F8-829245B9D3AD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cs-CZ"/>
          </a:p>
        </p:txBody>
      </p:sp>
      <p:sp>
        <p:nvSpPr>
          <p:cNvPr id="30724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BF70D-9175-4657-93D1-7E968EC45084}" type="datetime1">
              <a:rPr lang="cs-CZ"/>
              <a:pPr>
                <a:defRPr/>
              </a:pPr>
              <a:t>20.2.2012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98D91-7328-4699-9A04-CA45A399F9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FC482-F6D3-4352-82A8-0DCB79F36B82}" type="datetime1">
              <a:rPr lang="cs-CZ"/>
              <a:pPr>
                <a:defRPr/>
              </a:pPr>
              <a:t>20.2.2012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A83B7-22DA-4876-8F63-B39EDE910C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45D24-EE24-4921-9ABF-2A45249AA5E7}" type="datetime1">
              <a:rPr lang="cs-CZ"/>
              <a:pPr>
                <a:defRPr/>
              </a:pPr>
              <a:t>20.2.2012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943D0-3CEE-4F3B-9929-6C705658FD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4D744-3CF6-443C-9E7B-81CE4D4808E2}" type="datetime1">
              <a:rPr lang="cs-CZ"/>
              <a:pPr>
                <a:defRPr/>
              </a:pPr>
              <a:t>20.2.2012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86C96-E4D5-4E78-A66B-6B21BDFDEF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BF7BA-6C19-41DD-8895-B88E9EFD4B6D}" type="datetime1">
              <a:rPr lang="cs-CZ"/>
              <a:pPr>
                <a:defRPr/>
              </a:pPr>
              <a:t>20.2.2012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A9188-07AD-49A7-8F2D-89B1F0C514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0DEEC-834C-43AB-9739-128CA9A2CFB3}" type="datetime1">
              <a:rPr lang="cs-CZ"/>
              <a:pPr>
                <a:defRPr/>
              </a:pPr>
              <a:t>20.2.2012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A4584-E23D-45D3-BF82-03E981154D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D378E-C046-44C8-BA11-3FF3AFE9C512}" type="datetime1">
              <a:rPr lang="cs-CZ"/>
              <a:pPr>
                <a:defRPr/>
              </a:pPr>
              <a:t>20.2.2012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E1348-532C-4F9C-A819-F4CA6CCCCF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98488-C101-4DCF-A118-BE0619E721D3}" type="datetime1">
              <a:rPr lang="cs-CZ"/>
              <a:pPr>
                <a:defRPr/>
              </a:pPr>
              <a:t>20.2.2012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901C5-20AF-46BE-827D-4011917CE6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5D998-96B3-49A9-8F2C-5BF16D48F177}" type="datetime1">
              <a:rPr lang="cs-CZ"/>
              <a:pPr>
                <a:defRPr/>
              </a:pPr>
              <a:t>20.2.2012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4AD53-E737-40A2-833B-D4DE96DD6C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5C866-336F-4334-8F58-AB1B5D5691A2}" type="datetime1">
              <a:rPr lang="cs-CZ"/>
              <a:pPr>
                <a:defRPr/>
              </a:pPr>
              <a:t>20.2.2012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17AF4-1CE9-4020-82B3-7660ABD945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E6E2D-BF17-499A-B6A7-7C79E63221B6}" type="datetime1">
              <a:rPr lang="cs-CZ"/>
              <a:pPr>
                <a:defRPr/>
              </a:pPr>
              <a:t>20.2.2012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E4C3B-3EA0-48FB-ABCD-46107E1506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F28338D-9B4E-4BC3-9920-EAC0A151A20F}" type="datetime1">
              <a:rPr lang="cs-CZ"/>
              <a:pPr>
                <a:defRPr/>
              </a:pPr>
              <a:t>20.2.2012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01C0C48-EDFB-4B4A-B26E-A43A0B68E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1.png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hyperlink" Target="http://www.youtube.com/watch?v=hR9Ojxn8Ji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ZYLZa_9p0fQ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wmf"/><Relationship Id="rId5" Type="http://schemas.openxmlformats.org/officeDocument/2006/relationships/hyperlink" Target="http://www.youtube.com/watch?v=8b8d3QWj2u8" TargetMode="External"/><Relationship Id="rId4" Type="http://schemas.openxmlformats.org/officeDocument/2006/relationships/hyperlink" Target="http://www.youtube.com/watch?v=Kam6ggPW9L8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7" Type="http://schemas.openxmlformats.org/officeDocument/2006/relationships/image" Target="../media/image20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gif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3" Type="http://schemas.openxmlformats.org/officeDocument/2006/relationships/hyperlink" Target="http://hubblesite.org/" TargetMode="External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5" Type="http://schemas.openxmlformats.org/officeDocument/2006/relationships/image" Target="../media/image22.wmf"/><Relationship Id="rId4" Type="http://schemas.openxmlformats.org/officeDocument/2006/relationships/image" Target="../media/image21.wmf"/><Relationship Id="rId9" Type="http://schemas.openxmlformats.org/officeDocument/2006/relationships/image" Target="../media/image2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xantina.hyperlink.cz/hydroxidy.html" TargetMode="External"/><Relationship Id="rId7" Type="http://schemas.openxmlformats.org/officeDocument/2006/relationships/hyperlink" Target="http://www.ireceptar.cz/res/data/040/004666_50_026829.jpg?seek=1243856197" TargetMode="External"/><Relationship Id="rId2" Type="http://schemas.openxmlformats.org/officeDocument/2006/relationships/hyperlink" Target="http://cs.wikipedia.org/wiki/Hydroxid_sodn%C3%BD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en.wikipedia.org/wiki/Hydroxide" TargetMode="External"/><Relationship Id="rId5" Type="http://schemas.openxmlformats.org/officeDocument/2006/relationships/hyperlink" Target="http://cs.wikipedia.org/wiki/Hydroxid_draseln%C3%BD" TargetMode="External"/><Relationship Id="rId4" Type="http://schemas.openxmlformats.org/officeDocument/2006/relationships/hyperlink" Target="http://cs.wikipedia.org/wiki/Hydroxid_v%C3%A1penat%C3%B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504" y="550095"/>
            <a:ext cx="4608512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15.1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Vím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, co jsou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hydroxidy</a:t>
            </a:r>
            <a:endParaRPr lang="cs-CZ" sz="25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	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497169"/>
            <a:ext cx="9144000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Autor: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Mgr. Petra Křivánková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0675" y="4497168"/>
            <a:ext cx="3053325" cy="6463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C:\Documents and Settings\krivankova.UNBCHEM\Local Settings\Temporary Internet Files\Content.IE5\Y7SRUDI5\MP900402119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697" y="2643759"/>
            <a:ext cx="2350884" cy="1566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krivankova\AppData\Local\Microsoft\Windows\Temporary Internet Files\Content.IE5\MK058G73\MP900178437[1]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31" t="32683"/>
          <a:stretch/>
        </p:blipFill>
        <p:spPr bwMode="auto">
          <a:xfrm>
            <a:off x="6516216" y="719881"/>
            <a:ext cx="2239872" cy="1449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krivankova\AppData\Local\Microsoft\Windows\Temporary Internet Files\Content.IE5\C5WZQJJT\MC900057399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374463"/>
            <a:ext cx="1363370" cy="1926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krivankova\AppData\Local\Microsoft\Windows\Temporary Internet Files\Content.IE5\MK058G73\MM900297084[1].gif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193407"/>
            <a:ext cx="885825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C:\Users\krivankova\AppData\Local\Microsoft\Windows\Temporary Internet Files\Content.IE5\MK058G73\MC900056770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671" y="1073600"/>
            <a:ext cx="1812341" cy="1671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lačítko akce: Video 2">
            <a:hlinkClick r:id="rId9" highlightClick="1"/>
          </p:cNvPr>
          <p:cNvSpPr/>
          <p:nvPr/>
        </p:nvSpPr>
        <p:spPr>
          <a:xfrm>
            <a:off x="7636152" y="2067694"/>
            <a:ext cx="864096" cy="432048"/>
          </a:xfrm>
          <a:prstGeom prst="actionButtonMovi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válný popisek 3"/>
          <p:cNvSpPr/>
          <p:nvPr/>
        </p:nvSpPr>
        <p:spPr>
          <a:xfrm>
            <a:off x="305478" y="1408386"/>
            <a:ext cx="1779271" cy="760571"/>
          </a:xfrm>
          <a:prstGeom prst="wedgeEllipseCallout">
            <a:avLst>
              <a:gd name="adj1" fmla="val 6716"/>
              <a:gd name="adj2" fmla="val 14560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MÝDLA</a:t>
            </a:r>
            <a:endParaRPr lang="cs-CZ" b="1" dirty="0"/>
          </a:p>
        </p:txBody>
      </p:sp>
      <p:sp>
        <p:nvSpPr>
          <p:cNvPr id="17" name="Oválný popisek 16"/>
          <p:cNvSpPr/>
          <p:nvPr/>
        </p:nvSpPr>
        <p:spPr>
          <a:xfrm>
            <a:off x="6516216" y="2925188"/>
            <a:ext cx="1984032" cy="1230738"/>
          </a:xfrm>
          <a:prstGeom prst="wedgeEllipseCallout">
            <a:avLst>
              <a:gd name="adj1" fmla="val -93039"/>
              <a:gd name="adj2" fmla="val -93739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ČIŠTĚNÍ ODPADŮ</a:t>
            </a:r>
            <a:endParaRPr lang="cs-CZ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	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0" y="523875"/>
            <a:ext cx="3024188" cy="534988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15.10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Anotace</a:t>
            </a:r>
            <a:endParaRPr lang="cs-CZ" sz="25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1223487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/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Mgr. Petra Křivánková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/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07</a:t>
                      </a:r>
                      <a:r>
                        <a:rPr lang="cs-CZ" baseline="0" dirty="0" smtClean="0"/>
                        <a:t> – 12/2011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/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8.</a:t>
                      </a:r>
                      <a:r>
                        <a:rPr lang="cs-CZ" baseline="0" dirty="0" smtClean="0"/>
                        <a:t> a 9. </a:t>
                      </a:r>
                      <a:r>
                        <a:rPr lang="cs-CZ" dirty="0" smtClean="0"/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/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n-lt"/>
                          <a:cs typeface="+mn-cs"/>
                        </a:rPr>
                        <a:t>Hydroxidy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/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Prezentace popisující</a:t>
                      </a:r>
                      <a:r>
                        <a:rPr lang="cs-CZ" baseline="0" dirty="0" smtClean="0"/>
                        <a:t> názvosloví, význam, výskyt a použití významných hydroxidů.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924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950" y="544513"/>
            <a:ext cx="4464050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15.2  Co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již víme?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475656" y="1170678"/>
            <a:ext cx="6048672" cy="57606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POROVNÁNÍ VZORCŮ HYDROXIDŮ A KYSELIN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763688" y="1948710"/>
            <a:ext cx="11338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+mn-lt"/>
              </a:rPr>
              <a:t>Ca(OH)</a:t>
            </a:r>
            <a:r>
              <a:rPr lang="cs-CZ" baseline="-25000" dirty="0">
                <a:latin typeface="+mn-lt"/>
              </a:rPr>
              <a:t>2</a:t>
            </a:r>
            <a:endParaRPr lang="cs-CZ" dirty="0">
              <a:latin typeface="+mn-lt"/>
            </a:endParaRPr>
          </a:p>
          <a:p>
            <a:endParaRPr lang="cs-CZ" dirty="0" smtClean="0">
              <a:latin typeface="+mn-lt"/>
            </a:endParaRPr>
          </a:p>
          <a:p>
            <a:r>
              <a:rPr lang="cs-CZ" dirty="0" smtClean="0">
                <a:latin typeface="+mn-lt"/>
              </a:rPr>
              <a:t>KOH</a:t>
            </a:r>
            <a:endParaRPr lang="cs-CZ" dirty="0">
              <a:latin typeface="+mn-lt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436096" y="1927681"/>
            <a:ext cx="133260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+mn-lt"/>
              </a:rPr>
              <a:t>HNO</a:t>
            </a:r>
            <a:r>
              <a:rPr lang="cs-CZ" baseline="-25000" dirty="0">
                <a:latin typeface="+mn-lt"/>
              </a:rPr>
              <a:t>2</a:t>
            </a:r>
            <a:endParaRPr lang="cs-CZ" dirty="0">
              <a:latin typeface="+mn-lt"/>
            </a:endParaRPr>
          </a:p>
          <a:p>
            <a:endParaRPr lang="cs-CZ" dirty="0" smtClean="0">
              <a:latin typeface="+mn-lt"/>
            </a:endParaRPr>
          </a:p>
          <a:p>
            <a:r>
              <a:rPr lang="cs-CZ" dirty="0" smtClean="0">
                <a:latin typeface="+mn-lt"/>
              </a:rPr>
              <a:t>H</a:t>
            </a:r>
            <a:r>
              <a:rPr lang="cs-CZ" baseline="-25000" dirty="0" smtClean="0">
                <a:latin typeface="+mn-lt"/>
              </a:rPr>
              <a:t>2</a:t>
            </a:r>
            <a:r>
              <a:rPr lang="cs-CZ" dirty="0" smtClean="0">
                <a:latin typeface="+mn-lt"/>
              </a:rPr>
              <a:t>CO</a:t>
            </a:r>
            <a:r>
              <a:rPr lang="cs-CZ" baseline="-25000" dirty="0" smtClean="0">
                <a:latin typeface="+mn-lt"/>
              </a:rPr>
              <a:t>3</a:t>
            </a:r>
            <a:endParaRPr lang="cs-CZ" dirty="0">
              <a:latin typeface="+mn-lt"/>
            </a:endParaRPr>
          </a:p>
        </p:txBody>
      </p:sp>
      <p:sp>
        <p:nvSpPr>
          <p:cNvPr id="6" name="Pravá složená závorka 5"/>
          <p:cNvSpPr/>
          <p:nvPr/>
        </p:nvSpPr>
        <p:spPr>
          <a:xfrm>
            <a:off x="2886128" y="1957640"/>
            <a:ext cx="155448" cy="9144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203848" y="2218418"/>
            <a:ext cx="1224136" cy="32316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hydroxidy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6588224" y="2248792"/>
            <a:ext cx="1224136" cy="323166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kyseliny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0" name="Pravá složená závorka 9"/>
          <p:cNvSpPr/>
          <p:nvPr/>
        </p:nvSpPr>
        <p:spPr>
          <a:xfrm>
            <a:off x="6283494" y="1907724"/>
            <a:ext cx="155448" cy="9144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aoblený obdélník 7"/>
          <p:cNvSpPr/>
          <p:nvPr/>
        </p:nvSpPr>
        <p:spPr>
          <a:xfrm>
            <a:off x="683568" y="3219822"/>
            <a:ext cx="8136904" cy="158417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e všech vzorcích je značka kyslíku a  vodíku</a:t>
            </a:r>
          </a:p>
          <a:p>
            <a:pPr marL="285750" indent="-285750"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e vzorcích hydroxidů jsou značky kyslíku a vodíku vedle sebe jako skupina OH</a:t>
            </a:r>
          </a:p>
          <a:p>
            <a:pPr marL="285750" indent="-285750"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e vzorcích hydroxidů je značka kovového prvku před skupinou OH</a:t>
            </a:r>
          </a:p>
          <a:p>
            <a:pPr marL="285750" indent="-285750"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e vzorcích kyselin je značka třetího prvku mezi značkou vodíku a kyslíku</a:t>
            </a:r>
            <a:endParaRPr lang="cs-CZ" dirty="0"/>
          </a:p>
        </p:txBody>
      </p:sp>
      <p:pic>
        <p:nvPicPr>
          <p:cNvPr id="6146" name="Picture 2" descr="C:\Users\krivankova\AppData\Local\Microsoft\Windows\Temporary Internet Files\Content.IE5\MK058G73\MP900407308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19240"/>
            <a:ext cx="1192802" cy="1491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krivankova\AppData\Local\Microsoft\Windows\Temporary Internet Files\Content.IE5\EA4QMF2G\MC90041090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1719" y="947345"/>
            <a:ext cx="1236674" cy="1022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:\Users\krivankova\AppData\Local\Microsoft\Windows\Temporary Internet Files\Content.IE5\3NP2PDZ5\MC90023317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823022"/>
            <a:ext cx="1029997" cy="1437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ctrTitle"/>
          </p:nvPr>
        </p:nvSpPr>
        <p:spPr>
          <a:xfrm>
            <a:off x="46038" y="565150"/>
            <a:ext cx="7416800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15.3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Jaké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si řekneme nové termíny a názvy?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	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2" name="Mrak 1"/>
          <p:cNvSpPr/>
          <p:nvPr/>
        </p:nvSpPr>
        <p:spPr>
          <a:xfrm>
            <a:off x="3059832" y="1081286"/>
            <a:ext cx="2567318" cy="914400"/>
          </a:xfrm>
          <a:prstGeom prst="cloud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u="sng" dirty="0" smtClean="0">
                <a:solidFill>
                  <a:schemeClr val="tx1"/>
                </a:solidFill>
              </a:rPr>
              <a:t>HYDROXIDY</a:t>
            </a:r>
            <a:endParaRPr lang="cs-CZ" b="1" u="sng" dirty="0">
              <a:solidFill>
                <a:schemeClr val="tx1"/>
              </a:solidFill>
            </a:endParaRPr>
          </a:p>
        </p:txBody>
      </p:sp>
      <p:sp>
        <p:nvSpPr>
          <p:cNvPr id="3" name="Oválný popisek 2"/>
          <p:cNvSpPr/>
          <p:nvPr/>
        </p:nvSpPr>
        <p:spPr>
          <a:xfrm>
            <a:off x="179512" y="2708822"/>
            <a:ext cx="2016224" cy="1008112"/>
          </a:xfrm>
          <a:prstGeom prst="wedgeEllipseCallout">
            <a:avLst>
              <a:gd name="adj1" fmla="val 99638"/>
              <a:gd name="adj2" fmla="val -135649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v</a:t>
            </a:r>
            <a:r>
              <a:rPr lang="cs-CZ" sz="1600" dirty="0" smtClean="0"/>
              <a:t>odné roztoky i pevné látky</a:t>
            </a:r>
            <a:endParaRPr lang="cs-CZ" sz="1600" dirty="0"/>
          </a:p>
        </p:txBody>
      </p:sp>
      <p:sp>
        <p:nvSpPr>
          <p:cNvPr id="7" name="Oválný popisek 6"/>
          <p:cNvSpPr/>
          <p:nvPr/>
        </p:nvSpPr>
        <p:spPr>
          <a:xfrm>
            <a:off x="179512" y="1213549"/>
            <a:ext cx="2016224" cy="1296144"/>
          </a:xfrm>
          <a:prstGeom prst="wedgeEllipseCallout">
            <a:avLst>
              <a:gd name="adj1" fmla="val 88489"/>
              <a:gd name="adj2" fmla="val -1677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tvořeny hydroxylovým aniontem </a:t>
            </a:r>
            <a:r>
              <a:rPr lang="cs-CZ" sz="1400" b="1" dirty="0" smtClean="0"/>
              <a:t>OH</a:t>
            </a:r>
            <a:r>
              <a:rPr lang="cs-CZ" sz="1400" b="1" baseline="30000" dirty="0" smtClean="0"/>
              <a:t>-</a:t>
            </a:r>
            <a:r>
              <a:rPr lang="cs-CZ" sz="1400" dirty="0" smtClean="0"/>
              <a:t> a kovovým kationtem</a:t>
            </a:r>
            <a:endParaRPr lang="cs-CZ" sz="1400" dirty="0"/>
          </a:p>
        </p:txBody>
      </p:sp>
      <p:sp>
        <p:nvSpPr>
          <p:cNvPr id="8" name="Oválný popisek 7"/>
          <p:cNvSpPr/>
          <p:nvPr/>
        </p:nvSpPr>
        <p:spPr>
          <a:xfrm>
            <a:off x="6068086" y="2271521"/>
            <a:ext cx="2016224" cy="1008112"/>
          </a:xfrm>
          <a:prstGeom prst="wedgeEllipseCallout">
            <a:avLst>
              <a:gd name="adj1" fmla="val -88281"/>
              <a:gd name="adj2" fmla="val -94071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zásadité látky</a:t>
            </a:r>
          </a:p>
          <a:p>
            <a:pPr algn="ctr"/>
            <a:r>
              <a:rPr lang="cs-CZ" sz="1600" dirty="0" smtClean="0"/>
              <a:t>pH › 7</a:t>
            </a:r>
            <a:endParaRPr lang="cs-CZ" sz="1600" dirty="0"/>
          </a:p>
        </p:txBody>
      </p:sp>
      <p:pic>
        <p:nvPicPr>
          <p:cNvPr id="1026" name="Picture 2" descr="Krystalová mřížka hydroxidu sodnéh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9205" y="3599004"/>
            <a:ext cx="1905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Žíravý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71237"/>
            <a:ext cx="71437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upload.wikimedia.org/wikipedia/commons/thumb/a/a1/PH_Scale.svg/220px-PH_Scale.svg.pn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764"/>
          <a:stretch/>
        </p:blipFill>
        <p:spPr bwMode="auto">
          <a:xfrm>
            <a:off x="8175120" y="633666"/>
            <a:ext cx="968880" cy="3962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Šipka doprava 4"/>
          <p:cNvSpPr/>
          <p:nvPr/>
        </p:nvSpPr>
        <p:spPr>
          <a:xfrm rot="19814223">
            <a:off x="7196985" y="1928983"/>
            <a:ext cx="978408" cy="326251"/>
          </a:xfrm>
          <a:prstGeom prst="right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31" name="Picture 7" descr="C:\Users\krivankova\AppData\Local\Microsoft\Windows\Temporary Internet Files\Content.IE5\C5WZQJJT\MC900382566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039" y="586075"/>
            <a:ext cx="1373121" cy="1373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álný popisek 5"/>
          <p:cNvSpPr/>
          <p:nvPr/>
        </p:nvSpPr>
        <p:spPr>
          <a:xfrm>
            <a:off x="4332981" y="3731910"/>
            <a:ext cx="2016224" cy="1008112"/>
          </a:xfrm>
          <a:prstGeom prst="wedgeEllipseCallout">
            <a:avLst>
              <a:gd name="adj1" fmla="val -28158"/>
              <a:gd name="adj2" fmla="val -217124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ž</a:t>
            </a:r>
            <a:r>
              <a:rPr lang="cs-CZ" sz="1600" dirty="0" smtClean="0"/>
              <a:t>íraviny, vodné roztoky </a:t>
            </a:r>
            <a:r>
              <a:rPr lang="cs-CZ" sz="1600" i="1" dirty="0" smtClean="0"/>
              <a:t>= louhy </a:t>
            </a:r>
            <a:endParaRPr lang="cs-CZ" sz="1600" i="1" dirty="0"/>
          </a:p>
        </p:txBody>
      </p:sp>
      <p:sp>
        <p:nvSpPr>
          <p:cNvPr id="15" name="Oválný popisek 14"/>
          <p:cNvSpPr/>
          <p:nvPr/>
        </p:nvSpPr>
        <p:spPr>
          <a:xfrm>
            <a:off x="1619672" y="3795886"/>
            <a:ext cx="2456272" cy="1136594"/>
          </a:xfrm>
          <a:prstGeom prst="wedgeEllipseCallout">
            <a:avLst>
              <a:gd name="adj1" fmla="val 47842"/>
              <a:gd name="adj2" fmla="val -208081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v</a:t>
            </a:r>
            <a:r>
              <a:rPr lang="cs-CZ" sz="1600" dirty="0" smtClean="0"/>
              <a:t>ýroba mýdel, chemikálií, </a:t>
            </a:r>
          </a:p>
          <a:p>
            <a:pPr algn="ctr"/>
            <a:r>
              <a:rPr lang="cs-CZ" sz="1600" dirty="0" smtClean="0"/>
              <a:t>k čištění olejů a tuků</a:t>
            </a:r>
            <a:endParaRPr lang="cs-CZ" sz="1600" dirty="0"/>
          </a:p>
        </p:txBody>
      </p:sp>
      <p:pic>
        <p:nvPicPr>
          <p:cNvPr id="1028" name="Picture 4" descr="http://upload.wikimedia.org/wikipedia/commons/thumb/0/09/Sodium_hydroxide_burn.png/170px-Sodium_hydroxide_burn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554765" y="2243062"/>
            <a:ext cx="1042358" cy="1312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  <p:bldP spid="5" grpId="0" animBg="1"/>
      <p:bldP spid="6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ctrTitle"/>
          </p:nvPr>
        </p:nvSpPr>
        <p:spPr>
          <a:xfrm>
            <a:off x="1" y="561975"/>
            <a:ext cx="5830888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15.4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Co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si řekneme nového?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 	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5004048" y="699542"/>
            <a:ext cx="3238579" cy="36933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b="1" u="sng" dirty="0" smtClean="0">
                <a:latin typeface="+mn-lt"/>
              </a:rPr>
              <a:t>NÁZVOSLOVÍ </a:t>
            </a:r>
            <a:r>
              <a:rPr lang="cs-CZ" b="1" u="sng" dirty="0" smtClean="0"/>
              <a:t>HYDROXIDŮ</a:t>
            </a:r>
            <a:endParaRPr lang="cs-CZ" b="1" u="sng" dirty="0">
              <a:latin typeface="+mn-lt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12322" y="1272570"/>
            <a:ext cx="4243654" cy="351891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b="1" u="sng" dirty="0" smtClean="0"/>
              <a:t>Tvorba vzorce z názvu</a:t>
            </a:r>
          </a:p>
          <a:p>
            <a:r>
              <a:rPr lang="cs-CZ" dirty="0" smtClean="0"/>
              <a:t>hydroxid dus</a:t>
            </a:r>
            <a:r>
              <a:rPr lang="cs-CZ" b="1" u="sng" dirty="0" smtClean="0"/>
              <a:t>ičný</a:t>
            </a:r>
            <a:r>
              <a:rPr lang="cs-CZ" dirty="0" smtClean="0"/>
              <a:t>	</a:t>
            </a:r>
            <a:r>
              <a:rPr lang="cs-CZ" sz="1600" b="1" dirty="0" smtClean="0"/>
              <a:t>-</a:t>
            </a:r>
            <a:r>
              <a:rPr lang="cs-CZ" sz="1600" b="1" dirty="0" err="1" smtClean="0"/>
              <a:t>ičný</a:t>
            </a:r>
            <a:r>
              <a:rPr lang="cs-CZ" sz="1600" b="1" dirty="0" smtClean="0"/>
              <a:t>   +</a:t>
            </a:r>
            <a:r>
              <a:rPr lang="cs-CZ" sz="1600" b="1" dirty="0"/>
              <a:t>V</a:t>
            </a:r>
            <a:endParaRPr lang="cs-CZ" sz="1600" b="1" dirty="0" smtClean="0"/>
          </a:p>
          <a:p>
            <a:r>
              <a:rPr lang="cs-CZ" sz="1600" dirty="0" smtClean="0"/>
              <a:t>pořadí prvků – vždy stejné </a:t>
            </a:r>
          </a:p>
          <a:p>
            <a:r>
              <a:rPr lang="cs-CZ" sz="1600" dirty="0" smtClean="0"/>
              <a:t>    </a:t>
            </a:r>
            <a:r>
              <a:rPr lang="cs-CZ" sz="1200" dirty="0" smtClean="0"/>
              <a:t>1.   2.   3.</a:t>
            </a:r>
          </a:p>
          <a:p>
            <a:r>
              <a:rPr lang="cs-CZ" sz="1600" dirty="0" smtClean="0"/>
              <a:t>   </a:t>
            </a:r>
            <a:r>
              <a:rPr lang="cs-CZ" sz="1600" b="1" dirty="0"/>
              <a:t>N</a:t>
            </a:r>
            <a:r>
              <a:rPr lang="cs-CZ" sz="1600" b="1" dirty="0" smtClean="0"/>
              <a:t>  </a:t>
            </a:r>
            <a:r>
              <a:rPr lang="cs-CZ" sz="1600" b="1" dirty="0"/>
              <a:t>O</a:t>
            </a:r>
            <a:r>
              <a:rPr lang="cs-CZ" sz="1600" b="1" dirty="0" smtClean="0"/>
              <a:t>  H</a:t>
            </a:r>
            <a:r>
              <a:rPr lang="cs-CZ" sz="1600" dirty="0" smtClean="0"/>
              <a:t>	      doplníme oxidační čísla</a:t>
            </a:r>
          </a:p>
          <a:p>
            <a:r>
              <a:rPr lang="cs-CZ" sz="1600" dirty="0" smtClean="0"/>
              <a:t>   </a:t>
            </a:r>
            <a:r>
              <a:rPr lang="cs-CZ" sz="1600" b="1" dirty="0" smtClean="0"/>
              <a:t>N</a:t>
            </a:r>
            <a:r>
              <a:rPr lang="cs-CZ" sz="1600" b="1" baseline="30000" dirty="0" smtClean="0"/>
              <a:t> V</a:t>
            </a:r>
            <a:r>
              <a:rPr lang="cs-CZ" sz="1600" b="1" dirty="0"/>
              <a:t> </a:t>
            </a:r>
            <a:r>
              <a:rPr lang="cs-CZ" sz="1600" b="1" dirty="0" smtClean="0"/>
              <a:t>(OH)</a:t>
            </a:r>
            <a:r>
              <a:rPr lang="cs-CZ" sz="1600" b="1" baseline="30000" dirty="0" smtClean="0"/>
              <a:t>-I</a:t>
            </a:r>
          </a:p>
          <a:p>
            <a:endParaRPr lang="cs-CZ" sz="1600" baseline="30000" dirty="0" smtClean="0"/>
          </a:p>
          <a:p>
            <a:pPr marL="285750" indent="-285750">
              <a:buFontTx/>
              <a:buChar char="-"/>
            </a:pPr>
            <a:r>
              <a:rPr lang="cs-CZ" sz="1600" dirty="0"/>
              <a:t>platí </a:t>
            </a:r>
            <a:r>
              <a:rPr lang="cs-CZ" sz="1600" b="1" dirty="0"/>
              <a:t>křížové pravidlo</a:t>
            </a:r>
            <a:r>
              <a:rPr lang="cs-CZ" sz="1600" dirty="0"/>
              <a:t>: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oxidační číslo u 1. prvku </a:t>
            </a:r>
            <a:r>
              <a:rPr lang="cs-CZ" sz="1600" dirty="0" smtClean="0"/>
              <a:t>napíšeme </a:t>
            </a:r>
            <a:r>
              <a:rPr lang="cs-CZ" sz="1600" dirty="0"/>
              <a:t>jako dolní index k </a:t>
            </a:r>
            <a:r>
              <a:rPr lang="cs-CZ" sz="1600" dirty="0" smtClean="0"/>
              <a:t>OH skupině (musí být v závorce) </a:t>
            </a:r>
            <a:r>
              <a:rPr lang="cs-CZ" sz="1600" dirty="0"/>
              <a:t>a naopak </a:t>
            </a:r>
          </a:p>
          <a:p>
            <a:pPr marL="285750" lvl="0" indent="-285750">
              <a:buFontTx/>
              <a:buChar char="-"/>
            </a:pPr>
            <a:r>
              <a:rPr lang="cs-CZ" sz="1600" dirty="0" smtClean="0"/>
              <a:t>N</a:t>
            </a:r>
            <a:r>
              <a:rPr lang="cs-CZ" sz="1600" baseline="-25000" dirty="0" smtClean="0"/>
              <a:t>1</a:t>
            </a:r>
            <a:r>
              <a:rPr lang="cs-CZ" sz="1600" dirty="0" smtClean="0"/>
              <a:t>(OH)</a:t>
            </a:r>
            <a:r>
              <a:rPr lang="cs-CZ" sz="1600" baseline="-25000" dirty="0" smtClean="0"/>
              <a:t>5</a:t>
            </a:r>
          </a:p>
          <a:p>
            <a:pPr lvl="0"/>
            <a:r>
              <a:rPr lang="cs-CZ" sz="1600" baseline="-25000" dirty="0"/>
              <a:t> </a:t>
            </a:r>
            <a:r>
              <a:rPr lang="cs-CZ" sz="1600" dirty="0"/>
              <a:t/>
            </a:r>
            <a:br>
              <a:rPr lang="cs-CZ" sz="1600" dirty="0"/>
            </a:br>
            <a:r>
              <a:rPr lang="cs-CZ" dirty="0" smtClean="0"/>
              <a:t>    </a:t>
            </a:r>
            <a:r>
              <a:rPr lang="cs-CZ" b="1" dirty="0" smtClean="0"/>
              <a:t>hydroxid dusičný        N(OH)</a:t>
            </a:r>
            <a:r>
              <a:rPr lang="cs-CZ" b="1" baseline="-25000" dirty="0" smtClean="0"/>
              <a:t>5</a:t>
            </a:r>
            <a:endParaRPr lang="cs-CZ" b="1" dirty="0"/>
          </a:p>
        </p:txBody>
      </p:sp>
      <p:sp>
        <p:nvSpPr>
          <p:cNvPr id="9" name="Obdélník 8"/>
          <p:cNvSpPr/>
          <p:nvPr/>
        </p:nvSpPr>
        <p:spPr>
          <a:xfrm>
            <a:off x="4644008" y="1272570"/>
            <a:ext cx="4248472" cy="349839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b="1" u="sng" dirty="0" smtClean="0"/>
              <a:t>Tvorba názvu ze vzorce</a:t>
            </a:r>
          </a:p>
          <a:p>
            <a:pPr marL="285750" indent="-285750">
              <a:buFontTx/>
              <a:buChar char="-"/>
            </a:pPr>
            <a:r>
              <a:rPr lang="cs-CZ" sz="1600" dirty="0" smtClean="0"/>
              <a:t>probíhá v opačném pořadí než tvorba vzorce</a:t>
            </a:r>
          </a:p>
          <a:p>
            <a:r>
              <a:rPr lang="cs-CZ" sz="1600" dirty="0"/>
              <a:t> </a:t>
            </a:r>
            <a:r>
              <a:rPr lang="cs-CZ" sz="1600" dirty="0" smtClean="0"/>
              <a:t>     </a:t>
            </a:r>
            <a:r>
              <a:rPr lang="cs-CZ" b="1" dirty="0" smtClean="0"/>
              <a:t>Mg(OH)</a:t>
            </a:r>
            <a:r>
              <a:rPr lang="cs-CZ" b="1" baseline="-25000" dirty="0" smtClean="0"/>
              <a:t>2</a:t>
            </a:r>
          </a:p>
          <a:p>
            <a:endParaRPr lang="cs-CZ" sz="1100" b="1" baseline="-25000" dirty="0" smtClean="0"/>
          </a:p>
          <a:p>
            <a:pPr marL="285750" indent="-285750">
              <a:buFontTx/>
              <a:buChar char="-"/>
            </a:pPr>
            <a:r>
              <a:rPr lang="cs-CZ" dirty="0"/>
              <a:t>důležité – </a:t>
            </a:r>
            <a:r>
              <a:rPr lang="cs-CZ" b="1" dirty="0"/>
              <a:t>křížové pravidlo</a:t>
            </a:r>
          </a:p>
          <a:p>
            <a:pPr marL="285750" indent="-285750">
              <a:buFontTx/>
              <a:buChar char="-"/>
            </a:pPr>
            <a:r>
              <a:rPr lang="cs-CZ" dirty="0"/>
              <a:t>dolní index za </a:t>
            </a:r>
            <a:r>
              <a:rPr lang="cs-CZ" dirty="0" smtClean="0"/>
              <a:t>OH skupinou </a:t>
            </a:r>
            <a:r>
              <a:rPr lang="cs-CZ" dirty="0"/>
              <a:t>napíšeme jako horní index k prvnímu prvku  →   oxidační číslo</a:t>
            </a:r>
          </a:p>
          <a:p>
            <a:pPr lvl="0"/>
            <a:endParaRPr lang="cs-CZ" sz="800" dirty="0" smtClean="0"/>
          </a:p>
          <a:p>
            <a:pPr marL="285750" lvl="0" indent="-285750">
              <a:buFontTx/>
              <a:buChar char="-"/>
            </a:pPr>
            <a:r>
              <a:rPr lang="cs-CZ" dirty="0" smtClean="0"/>
              <a:t>k</a:t>
            </a:r>
            <a:r>
              <a:rPr lang="cs-CZ" dirty="0"/>
              <a:t> </a:t>
            </a:r>
            <a:r>
              <a:rPr lang="cs-CZ" dirty="0" smtClean="0"/>
              <a:t>hořčíku dáme </a:t>
            </a:r>
            <a:r>
              <a:rPr lang="cs-CZ" dirty="0"/>
              <a:t>oxidační číslo </a:t>
            </a:r>
            <a:r>
              <a:rPr lang="cs-CZ" dirty="0" smtClean="0"/>
              <a:t>II </a:t>
            </a:r>
          </a:p>
          <a:p>
            <a:pPr lvl="0"/>
            <a:r>
              <a:rPr lang="cs-CZ" dirty="0" smtClean="0"/>
              <a:t>     </a:t>
            </a:r>
            <a:r>
              <a:rPr lang="cs-CZ" dirty="0" err="1" smtClean="0"/>
              <a:t>Mg</a:t>
            </a:r>
            <a:r>
              <a:rPr lang="cs-CZ" baseline="30000" dirty="0" err="1" smtClean="0"/>
              <a:t>II</a:t>
            </a:r>
            <a:r>
              <a:rPr lang="cs-CZ" dirty="0" smtClean="0"/>
              <a:t>(OH)</a:t>
            </a:r>
            <a:r>
              <a:rPr lang="cs-CZ" baseline="30000" dirty="0" smtClean="0"/>
              <a:t>-I</a:t>
            </a:r>
            <a:r>
              <a:rPr lang="cs-CZ" baseline="-25000" dirty="0" smtClean="0"/>
              <a:t>2</a:t>
            </a:r>
          </a:p>
          <a:p>
            <a:pPr lvl="0"/>
            <a:endParaRPr lang="cs-CZ" sz="1200" dirty="0"/>
          </a:p>
          <a:p>
            <a:pPr marL="285750" indent="-285750">
              <a:buFontTx/>
              <a:buChar char="-"/>
            </a:pPr>
            <a:r>
              <a:rPr lang="cs-CZ" sz="1600" dirty="0" err="1"/>
              <a:t>o</a:t>
            </a:r>
            <a:r>
              <a:rPr lang="cs-CZ" sz="1600" dirty="0" err="1" smtClean="0"/>
              <a:t>x</a:t>
            </a:r>
            <a:r>
              <a:rPr lang="cs-CZ" sz="1600" dirty="0" smtClean="0"/>
              <a:t>. </a:t>
            </a:r>
            <a:r>
              <a:rPr lang="cs-CZ" sz="1600" dirty="0"/>
              <a:t>číslo </a:t>
            </a:r>
            <a:r>
              <a:rPr lang="cs-CZ" sz="1600" dirty="0" smtClean="0"/>
              <a:t>II </a:t>
            </a:r>
            <a:r>
              <a:rPr lang="cs-CZ" sz="1600" dirty="0"/>
              <a:t>– koncovka </a:t>
            </a:r>
            <a:r>
              <a:rPr lang="cs-CZ" sz="1600" dirty="0" smtClean="0"/>
              <a:t>–</a:t>
            </a:r>
            <a:r>
              <a:rPr lang="cs-CZ" sz="1600" dirty="0" err="1" smtClean="0"/>
              <a:t>natý</a:t>
            </a:r>
            <a:r>
              <a:rPr lang="cs-CZ" sz="1600" dirty="0"/>
              <a:t>	</a:t>
            </a:r>
            <a:endParaRPr lang="cs-CZ" sz="1600" b="1" dirty="0" smtClean="0"/>
          </a:p>
          <a:p>
            <a:r>
              <a:rPr lang="cs-CZ" b="1" dirty="0" smtClean="0"/>
              <a:t>     Mg(OH)</a:t>
            </a:r>
            <a:r>
              <a:rPr lang="cs-CZ" b="1" baseline="-25000" dirty="0" smtClean="0"/>
              <a:t>2</a:t>
            </a:r>
            <a:r>
              <a:rPr lang="cs-CZ" b="1" dirty="0" smtClean="0"/>
              <a:t>       hydroxid hořečnatý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ctrTitle"/>
          </p:nvPr>
        </p:nvSpPr>
        <p:spPr>
          <a:xfrm>
            <a:off x="0" y="531813"/>
            <a:ext cx="5508625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15.5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Procvičení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a příklady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 	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143566" y="1195748"/>
            <a:ext cx="3204671" cy="792088"/>
          </a:xfrm>
          <a:prstGeom prst="roundRect">
            <a:avLst/>
          </a:prstGeom>
          <a:solidFill>
            <a:srgbClr val="FF99CC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Vznik hydroxidu vápenatého</a:t>
            </a:r>
            <a:r>
              <a:rPr lang="cs-CZ" dirty="0" smtClean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CaO</a:t>
            </a:r>
            <a:r>
              <a:rPr lang="cs-CZ" dirty="0" smtClean="0">
                <a:solidFill>
                  <a:schemeClr val="tx1"/>
                </a:solidFill>
              </a:rPr>
              <a:t> + H</a:t>
            </a:r>
            <a:r>
              <a:rPr lang="cs-CZ" baseline="-25000" dirty="0" smtClean="0">
                <a:solidFill>
                  <a:schemeClr val="tx1"/>
                </a:solidFill>
              </a:rPr>
              <a:t>2</a:t>
            </a:r>
            <a:r>
              <a:rPr lang="cs-CZ" dirty="0" smtClean="0">
                <a:solidFill>
                  <a:schemeClr val="tx1"/>
                </a:solidFill>
              </a:rPr>
              <a:t>O → Ca(OH)</a:t>
            </a:r>
            <a:r>
              <a:rPr lang="cs-CZ" baseline="-25000" dirty="0" smtClean="0">
                <a:solidFill>
                  <a:schemeClr val="tx1"/>
                </a:solidFill>
              </a:rPr>
              <a:t>2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860032" y="751847"/>
            <a:ext cx="3330848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tx1"/>
                </a:solidFill>
                <a:latin typeface="+mn-lt"/>
              </a:rPr>
              <a:t>PŘÍKLADY NA PROCVIČENÍ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355976" y="1441191"/>
            <a:ext cx="4569969" cy="329320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600" b="1" u="sng" dirty="0" smtClean="0">
                <a:solidFill>
                  <a:schemeClr val="tx1"/>
                </a:solidFill>
              </a:rPr>
              <a:t>Doplň k názvům vzorce a oxidační čísla a naopak</a:t>
            </a:r>
            <a:r>
              <a:rPr lang="cs-CZ" b="1" dirty="0" smtClean="0">
                <a:solidFill>
                  <a:schemeClr val="tx1"/>
                </a:solidFill>
              </a:rPr>
              <a:t>:</a:t>
            </a:r>
          </a:p>
          <a:p>
            <a:endParaRPr lang="cs-CZ" sz="1000" dirty="0" smtClean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h</a:t>
            </a:r>
            <a:r>
              <a:rPr lang="cs-CZ" dirty="0" smtClean="0">
                <a:solidFill>
                  <a:schemeClr val="tx1"/>
                </a:solidFill>
              </a:rPr>
              <a:t>ydroxid vápenatý</a:t>
            </a:r>
            <a:endParaRPr lang="cs-CZ" dirty="0" smtClean="0">
              <a:solidFill>
                <a:schemeClr val="tx1"/>
              </a:solidFill>
              <a:latin typeface="+mn-lt"/>
            </a:endParaRPr>
          </a:p>
          <a:p>
            <a:r>
              <a:rPr lang="cs-CZ" dirty="0">
                <a:solidFill>
                  <a:schemeClr val="tx1"/>
                </a:solidFill>
              </a:rPr>
              <a:t>h</a:t>
            </a:r>
            <a:r>
              <a:rPr lang="cs-CZ" dirty="0" smtClean="0">
                <a:solidFill>
                  <a:schemeClr val="tx1"/>
                </a:solidFill>
              </a:rPr>
              <a:t>ydroxid draselný</a:t>
            </a:r>
          </a:p>
          <a:p>
            <a:r>
              <a:rPr lang="cs-CZ" dirty="0">
                <a:solidFill>
                  <a:schemeClr val="tx1"/>
                </a:solidFill>
              </a:rPr>
              <a:t>h</a:t>
            </a:r>
            <a:r>
              <a:rPr lang="cs-CZ" dirty="0" smtClean="0">
                <a:solidFill>
                  <a:schemeClr val="tx1"/>
                </a:solidFill>
              </a:rPr>
              <a:t>ydroxid hlinitý</a:t>
            </a:r>
            <a:endParaRPr lang="cs-CZ" dirty="0" smtClean="0">
              <a:solidFill>
                <a:schemeClr val="tx1"/>
              </a:solidFill>
              <a:latin typeface="+mn-lt"/>
            </a:endParaRPr>
          </a:p>
          <a:p>
            <a:r>
              <a:rPr lang="cs-CZ" dirty="0">
                <a:solidFill>
                  <a:schemeClr val="tx1"/>
                </a:solidFill>
              </a:rPr>
              <a:t>h</a:t>
            </a:r>
            <a:r>
              <a:rPr lang="cs-CZ" dirty="0" smtClean="0">
                <a:solidFill>
                  <a:schemeClr val="tx1"/>
                </a:solidFill>
              </a:rPr>
              <a:t>ydroxid stříbrný</a:t>
            </a:r>
          </a:p>
          <a:p>
            <a:r>
              <a:rPr lang="cs-CZ" dirty="0">
                <a:solidFill>
                  <a:schemeClr val="tx1"/>
                </a:solidFill>
              </a:rPr>
              <a:t>h</a:t>
            </a:r>
            <a:r>
              <a:rPr lang="cs-CZ" dirty="0" smtClean="0">
                <a:solidFill>
                  <a:schemeClr val="tx1"/>
                </a:solidFill>
              </a:rPr>
              <a:t>ydroxid amonný</a:t>
            </a:r>
            <a:endParaRPr lang="cs-CZ" dirty="0" smtClean="0">
              <a:solidFill>
                <a:schemeClr val="tx1"/>
              </a:solidFill>
              <a:latin typeface="+mn-lt"/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Fe</a:t>
            </a:r>
            <a:r>
              <a:rPr lang="cs-CZ" dirty="0" smtClean="0">
                <a:solidFill>
                  <a:schemeClr val="tx1"/>
                </a:solidFill>
              </a:rPr>
              <a:t>(OH)</a:t>
            </a:r>
            <a:r>
              <a:rPr lang="cs-CZ" baseline="-25000" dirty="0" smtClean="0">
                <a:solidFill>
                  <a:schemeClr val="tx1"/>
                </a:solidFill>
              </a:rPr>
              <a:t>3</a:t>
            </a:r>
            <a:endParaRPr lang="cs-CZ" dirty="0" smtClean="0">
              <a:solidFill>
                <a:schemeClr val="tx1"/>
              </a:solidFill>
              <a:latin typeface="+mn-lt"/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NaOH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  <a:latin typeface="+mn-lt"/>
              </a:rPr>
              <a:t>Cu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(OH)</a:t>
            </a:r>
            <a:r>
              <a:rPr lang="cs-CZ" baseline="-25000" dirty="0" smtClean="0">
                <a:solidFill>
                  <a:schemeClr val="tx1"/>
                </a:solidFill>
                <a:latin typeface="+mn-lt"/>
              </a:rPr>
              <a:t>2</a:t>
            </a:r>
          </a:p>
          <a:p>
            <a:r>
              <a:rPr lang="cs-CZ" dirty="0" err="1" smtClean="0">
                <a:solidFill>
                  <a:schemeClr val="tx1"/>
                </a:solidFill>
                <a:latin typeface="+mn-lt"/>
              </a:rPr>
              <a:t>Mn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(OH)</a:t>
            </a:r>
            <a:r>
              <a:rPr lang="cs-CZ" baseline="-25000" dirty="0" smtClean="0">
                <a:solidFill>
                  <a:schemeClr val="tx1"/>
                </a:solidFill>
                <a:latin typeface="+mn-lt"/>
              </a:rPr>
              <a:t>7</a:t>
            </a:r>
          </a:p>
          <a:p>
            <a:r>
              <a:rPr lang="cs-CZ" dirty="0" smtClean="0">
                <a:solidFill>
                  <a:schemeClr val="tx1"/>
                </a:solidFill>
                <a:latin typeface="+mn-lt"/>
              </a:rPr>
              <a:t>P(OH)</a:t>
            </a:r>
            <a:r>
              <a:rPr lang="cs-CZ" baseline="-25000" dirty="0" smtClean="0">
                <a:solidFill>
                  <a:schemeClr val="tx1"/>
                </a:solidFill>
                <a:latin typeface="+mn-lt"/>
              </a:rPr>
              <a:t>5</a:t>
            </a:r>
            <a:endParaRPr lang="cs-CZ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265928" y="1850120"/>
            <a:ext cx="957313" cy="140038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700" dirty="0" smtClean="0"/>
              <a:t>Ca(OH)</a:t>
            </a:r>
            <a:r>
              <a:rPr lang="cs-CZ" sz="1700" baseline="-25000" dirty="0" smtClean="0"/>
              <a:t>2</a:t>
            </a:r>
            <a:endParaRPr lang="cs-CZ" sz="1700" dirty="0" smtClean="0"/>
          </a:p>
          <a:p>
            <a:r>
              <a:rPr lang="cs-CZ" sz="1700" dirty="0" smtClean="0"/>
              <a:t>KOH</a:t>
            </a:r>
          </a:p>
          <a:p>
            <a:r>
              <a:rPr lang="cs-CZ" sz="1700" dirty="0" smtClean="0"/>
              <a:t>Al(OH)</a:t>
            </a:r>
            <a:r>
              <a:rPr lang="cs-CZ" sz="1700" baseline="-25000" dirty="0" smtClean="0"/>
              <a:t>3</a:t>
            </a:r>
            <a:endParaRPr lang="cs-CZ" sz="1700" dirty="0" smtClean="0"/>
          </a:p>
          <a:p>
            <a:r>
              <a:rPr lang="cs-CZ" sz="1700" dirty="0" err="1" smtClean="0"/>
              <a:t>AgOH</a:t>
            </a:r>
            <a:endParaRPr lang="cs-CZ" sz="1700" dirty="0" smtClean="0"/>
          </a:p>
          <a:p>
            <a:r>
              <a:rPr lang="cs-CZ" sz="1700" dirty="0" smtClean="0"/>
              <a:t>NH</a:t>
            </a:r>
            <a:r>
              <a:rPr lang="cs-CZ" sz="1700" baseline="-25000" dirty="0" smtClean="0"/>
              <a:t>4</a:t>
            </a:r>
            <a:r>
              <a:rPr lang="cs-CZ" sz="1700" dirty="0" smtClean="0"/>
              <a:t>OH</a:t>
            </a:r>
          </a:p>
        </p:txBody>
      </p:sp>
      <p:sp>
        <p:nvSpPr>
          <p:cNvPr id="2" name="Tlačítko akce: Video 1">
            <a:hlinkClick r:id="rId3" highlightClick="1"/>
          </p:cNvPr>
          <p:cNvSpPr/>
          <p:nvPr/>
        </p:nvSpPr>
        <p:spPr>
          <a:xfrm>
            <a:off x="3076194" y="1727232"/>
            <a:ext cx="864096" cy="521208"/>
          </a:xfrm>
          <a:prstGeom prst="actionButtonMovie">
            <a:avLst/>
          </a:prstGeom>
          <a:solidFill>
            <a:srgbClr val="FFCCFF">
              <a:alpha val="78824"/>
            </a:srgb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aoblený obdélník 8"/>
          <p:cNvSpPr/>
          <p:nvPr/>
        </p:nvSpPr>
        <p:spPr>
          <a:xfrm>
            <a:off x="143566" y="2715766"/>
            <a:ext cx="3796724" cy="79208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Srážení hydroxidu měďnatého</a:t>
            </a:r>
            <a:r>
              <a:rPr lang="cs-CZ" dirty="0" smtClean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CuSO</a:t>
            </a:r>
            <a:r>
              <a:rPr lang="cs-CZ" sz="1600" baseline="-25000" dirty="0" smtClean="0">
                <a:solidFill>
                  <a:schemeClr val="tx1"/>
                </a:solidFill>
              </a:rPr>
              <a:t>4</a:t>
            </a:r>
            <a:r>
              <a:rPr lang="cs-CZ" sz="1600" dirty="0" smtClean="0">
                <a:solidFill>
                  <a:schemeClr val="tx1"/>
                </a:solidFill>
              </a:rPr>
              <a:t> + 2NaOH → </a:t>
            </a:r>
            <a:r>
              <a:rPr lang="cs-CZ" sz="1600" dirty="0" err="1" smtClean="0">
                <a:solidFill>
                  <a:schemeClr val="tx1"/>
                </a:solidFill>
              </a:rPr>
              <a:t>Cu</a:t>
            </a:r>
            <a:r>
              <a:rPr lang="cs-CZ" sz="1600" dirty="0" smtClean="0">
                <a:solidFill>
                  <a:schemeClr val="tx1"/>
                </a:solidFill>
              </a:rPr>
              <a:t>(OH)</a:t>
            </a:r>
            <a:r>
              <a:rPr lang="cs-CZ" sz="1600" baseline="-25000" dirty="0" smtClean="0">
                <a:solidFill>
                  <a:schemeClr val="tx1"/>
                </a:solidFill>
              </a:rPr>
              <a:t>2 </a:t>
            </a:r>
            <a:r>
              <a:rPr lang="cs-CZ" sz="1600" dirty="0" smtClean="0">
                <a:solidFill>
                  <a:schemeClr val="tx1"/>
                </a:solidFill>
              </a:rPr>
              <a:t>+ Na</a:t>
            </a:r>
            <a:r>
              <a:rPr lang="cs-CZ" sz="1600" baseline="-25000" dirty="0" smtClean="0">
                <a:solidFill>
                  <a:schemeClr val="tx1"/>
                </a:solidFill>
              </a:rPr>
              <a:t>2</a:t>
            </a:r>
            <a:r>
              <a:rPr lang="cs-CZ" sz="1600" dirty="0" smtClean="0">
                <a:solidFill>
                  <a:schemeClr val="tx1"/>
                </a:solidFill>
              </a:rPr>
              <a:t>(SO</a:t>
            </a:r>
            <a:r>
              <a:rPr lang="cs-CZ" sz="1600" baseline="-25000" dirty="0" smtClean="0">
                <a:solidFill>
                  <a:schemeClr val="tx1"/>
                </a:solidFill>
              </a:rPr>
              <a:t>4</a:t>
            </a:r>
            <a:r>
              <a:rPr lang="cs-CZ" sz="1600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" name="Tlačítko akce: Video 2">
            <a:hlinkClick r:id="rId4" highlightClick="1"/>
          </p:cNvPr>
          <p:cNvSpPr/>
          <p:nvPr/>
        </p:nvSpPr>
        <p:spPr>
          <a:xfrm>
            <a:off x="251520" y="2289708"/>
            <a:ext cx="864096" cy="521208"/>
          </a:xfrm>
          <a:prstGeom prst="actionButtonMovi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>
            <a:off x="83188" y="4183071"/>
            <a:ext cx="4174932" cy="792088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Srážení hydroxidu železitého</a:t>
            </a:r>
            <a:r>
              <a:rPr lang="cs-CZ" dirty="0" smtClean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Fe</a:t>
            </a:r>
            <a:r>
              <a:rPr lang="cs-CZ" sz="1600" baseline="-25000" dirty="0" smtClean="0">
                <a:solidFill>
                  <a:schemeClr val="tx1"/>
                </a:solidFill>
              </a:rPr>
              <a:t>2</a:t>
            </a:r>
            <a:r>
              <a:rPr lang="cs-CZ" sz="1600" dirty="0" smtClean="0">
                <a:solidFill>
                  <a:schemeClr val="tx1"/>
                </a:solidFill>
              </a:rPr>
              <a:t>(SO</a:t>
            </a:r>
            <a:r>
              <a:rPr lang="cs-CZ" sz="1600" baseline="-25000" dirty="0" smtClean="0">
                <a:solidFill>
                  <a:schemeClr val="tx1"/>
                </a:solidFill>
              </a:rPr>
              <a:t>4</a:t>
            </a:r>
            <a:r>
              <a:rPr lang="cs-CZ" sz="1600" dirty="0" smtClean="0">
                <a:solidFill>
                  <a:schemeClr val="tx1"/>
                </a:solidFill>
              </a:rPr>
              <a:t>)</a:t>
            </a:r>
            <a:r>
              <a:rPr lang="cs-CZ" sz="1600" baseline="-25000" dirty="0" smtClean="0">
                <a:solidFill>
                  <a:schemeClr val="tx1"/>
                </a:solidFill>
              </a:rPr>
              <a:t>3</a:t>
            </a:r>
            <a:r>
              <a:rPr lang="cs-CZ" sz="1600" dirty="0" smtClean="0">
                <a:solidFill>
                  <a:schemeClr val="tx1"/>
                </a:solidFill>
              </a:rPr>
              <a:t> + 6NaOH → 2Fe(OH)</a:t>
            </a:r>
            <a:r>
              <a:rPr lang="cs-CZ" sz="1600" baseline="-25000" dirty="0" smtClean="0">
                <a:solidFill>
                  <a:schemeClr val="tx1"/>
                </a:solidFill>
              </a:rPr>
              <a:t>3 </a:t>
            </a:r>
            <a:r>
              <a:rPr lang="cs-CZ" sz="1600" dirty="0" smtClean="0">
                <a:solidFill>
                  <a:schemeClr val="tx1"/>
                </a:solidFill>
              </a:rPr>
              <a:t>+ 3Na</a:t>
            </a:r>
            <a:r>
              <a:rPr lang="cs-CZ" sz="1600" baseline="-25000" dirty="0" smtClean="0">
                <a:solidFill>
                  <a:schemeClr val="tx1"/>
                </a:solidFill>
              </a:rPr>
              <a:t>2</a:t>
            </a:r>
            <a:r>
              <a:rPr lang="cs-CZ" sz="1600" dirty="0" smtClean="0">
                <a:solidFill>
                  <a:schemeClr val="tx1"/>
                </a:solidFill>
              </a:rPr>
              <a:t>(SO</a:t>
            </a:r>
            <a:r>
              <a:rPr lang="cs-CZ" sz="1600" baseline="-25000" dirty="0" smtClean="0">
                <a:solidFill>
                  <a:schemeClr val="tx1"/>
                </a:solidFill>
              </a:rPr>
              <a:t>4</a:t>
            </a:r>
            <a:r>
              <a:rPr lang="cs-CZ" sz="1600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8" name="Tlačítko akce: Video 7">
            <a:hlinkClick r:id="rId5" highlightClick="1"/>
          </p:cNvPr>
          <p:cNvSpPr/>
          <p:nvPr/>
        </p:nvSpPr>
        <p:spPr>
          <a:xfrm>
            <a:off x="203396" y="3794602"/>
            <a:ext cx="792088" cy="521208"/>
          </a:xfrm>
          <a:prstGeom prst="actionButtonMovie">
            <a:avLst/>
          </a:prstGeom>
          <a:solidFill>
            <a:srgbClr val="B8AF8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6600705" y="3363838"/>
            <a:ext cx="2179512" cy="130464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700" dirty="0"/>
              <a:t>h</a:t>
            </a:r>
            <a:r>
              <a:rPr lang="cs-CZ" sz="1700" dirty="0" smtClean="0"/>
              <a:t>ydroxid železitý</a:t>
            </a:r>
          </a:p>
          <a:p>
            <a:r>
              <a:rPr lang="cs-CZ" sz="1700" dirty="0"/>
              <a:t>h</a:t>
            </a:r>
            <a:r>
              <a:rPr lang="cs-CZ" sz="1700" dirty="0" smtClean="0"/>
              <a:t>ydroxid sodný</a:t>
            </a:r>
          </a:p>
          <a:p>
            <a:r>
              <a:rPr lang="cs-CZ" sz="1700" dirty="0"/>
              <a:t>h</a:t>
            </a:r>
            <a:r>
              <a:rPr lang="cs-CZ" sz="1700" dirty="0" smtClean="0"/>
              <a:t>ydroxid měďnatý</a:t>
            </a:r>
          </a:p>
          <a:p>
            <a:r>
              <a:rPr lang="cs-CZ" sz="1700" dirty="0"/>
              <a:t>h</a:t>
            </a:r>
            <a:r>
              <a:rPr lang="cs-CZ" sz="1700" dirty="0" smtClean="0"/>
              <a:t>ydroxid manganistý</a:t>
            </a:r>
          </a:p>
          <a:p>
            <a:r>
              <a:rPr lang="cs-CZ" sz="1700" dirty="0"/>
              <a:t>h</a:t>
            </a:r>
            <a:r>
              <a:rPr lang="cs-CZ" sz="1700" dirty="0" smtClean="0"/>
              <a:t>ydroxid fosforečný</a:t>
            </a:r>
            <a:endParaRPr lang="cs-CZ" sz="1700" dirty="0"/>
          </a:p>
        </p:txBody>
      </p:sp>
      <p:pic>
        <p:nvPicPr>
          <p:cNvPr id="4098" name="Picture 2" descr="C:\Users\krivankova\AppData\Local\Microsoft\Windows\Temporary Internet Files\Content.IE5\EA4QMF2G\MC900280353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912" y="542134"/>
            <a:ext cx="1086416" cy="1158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aoblený obdélník 11"/>
          <p:cNvSpPr/>
          <p:nvPr/>
        </p:nvSpPr>
        <p:spPr>
          <a:xfrm>
            <a:off x="464243" y="1650610"/>
            <a:ext cx="2498455" cy="260604"/>
          </a:xfrm>
          <a:prstGeom prst="round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Zaoblený obdélník 16"/>
          <p:cNvSpPr/>
          <p:nvPr/>
        </p:nvSpPr>
        <p:spPr>
          <a:xfrm>
            <a:off x="251520" y="3120201"/>
            <a:ext cx="3578575" cy="26060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oblený obdélník 17"/>
          <p:cNvSpPr/>
          <p:nvPr/>
        </p:nvSpPr>
        <p:spPr>
          <a:xfrm>
            <a:off x="262058" y="4604098"/>
            <a:ext cx="3877894" cy="260604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2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Hydroxid sodný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228" y="944433"/>
            <a:ext cx="1872208" cy="1490278"/>
          </a:xfrm>
          <a:prstGeom prst="rect">
            <a:avLst/>
          </a:prstGeom>
          <a:noFill/>
          <a:ln w="38100">
            <a:solidFill>
              <a:schemeClr val="accent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Ovál 12"/>
          <p:cNvSpPr/>
          <p:nvPr/>
        </p:nvSpPr>
        <p:spPr>
          <a:xfrm>
            <a:off x="8225365" y="1098698"/>
            <a:ext cx="467935" cy="53300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dirty="0"/>
              <a:t>H</a:t>
            </a:r>
          </a:p>
        </p:txBody>
      </p:sp>
      <p:sp>
        <p:nvSpPr>
          <p:cNvPr id="12" name="Ovál 11"/>
          <p:cNvSpPr/>
          <p:nvPr/>
        </p:nvSpPr>
        <p:spPr>
          <a:xfrm>
            <a:off x="7954295" y="811857"/>
            <a:ext cx="542141" cy="55334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/>
              <a:t>O</a:t>
            </a:r>
          </a:p>
        </p:txBody>
      </p:sp>
      <p:sp>
        <p:nvSpPr>
          <p:cNvPr id="25601" name="Nadpis 1"/>
          <p:cNvSpPr>
            <a:spLocks noGrp="1"/>
          </p:cNvSpPr>
          <p:nvPr>
            <p:ph type="ctrTitle"/>
          </p:nvPr>
        </p:nvSpPr>
        <p:spPr>
          <a:xfrm>
            <a:off x="0" y="555625"/>
            <a:ext cx="5292725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15.6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Něco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navíc pro šikovné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2809010" y="1268735"/>
            <a:ext cx="2898480" cy="158417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h</a:t>
            </a:r>
            <a:r>
              <a:rPr lang="cs-CZ" b="1" dirty="0" smtClean="0">
                <a:solidFill>
                  <a:schemeClr val="tx1"/>
                </a:solidFill>
              </a:rPr>
              <a:t>ydroxid vápenatý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Ca(OH)</a:t>
            </a:r>
            <a:r>
              <a:rPr lang="cs-CZ" baseline="-25000" dirty="0" smtClean="0">
                <a:solidFill>
                  <a:schemeClr val="tx1"/>
                </a:solidFill>
              </a:rPr>
              <a:t>2</a:t>
            </a:r>
            <a:endParaRPr lang="cs-CZ" dirty="0" smtClean="0">
              <a:solidFill>
                <a:schemeClr val="tx1"/>
              </a:solidFill>
            </a:endParaRPr>
          </a:p>
          <a:p>
            <a:pPr marL="285750" indent="-285750" algn="ctr">
              <a:buFontTx/>
              <a:buChar char="-"/>
            </a:pPr>
            <a:r>
              <a:rPr lang="cs-CZ" sz="1600" i="1" dirty="0" smtClean="0">
                <a:solidFill>
                  <a:schemeClr val="tx1"/>
                </a:solidFill>
              </a:rPr>
              <a:t>bílý prášek, získává se z oxidu vápenatého</a:t>
            </a:r>
          </a:p>
          <a:p>
            <a:pPr marL="285750" indent="-285750" algn="ctr">
              <a:buFontTx/>
              <a:buChar char="-"/>
            </a:pPr>
            <a:r>
              <a:rPr lang="cs-CZ" sz="1600" i="1" dirty="0" smtClean="0">
                <a:solidFill>
                  <a:schemeClr val="tx1"/>
                </a:solidFill>
              </a:rPr>
              <a:t>vápenné mléko (kaše) , vápenná voda (čirý roztok)</a:t>
            </a:r>
          </a:p>
        </p:txBody>
      </p:sp>
      <p:pic>
        <p:nvPicPr>
          <p:cNvPr id="5" name="Picture 4" descr="Calcium hydroxid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1063" y="3305314"/>
            <a:ext cx="2000128" cy="1584101"/>
          </a:xfrm>
          <a:prstGeom prst="rect">
            <a:avLst/>
          </a:prstGeom>
          <a:noFill/>
          <a:ln w="38100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Hydroxid draselný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35"/>
            <a:ext cx="1905000" cy="1885950"/>
          </a:xfrm>
          <a:prstGeom prst="rect">
            <a:avLst/>
          </a:prstGeom>
          <a:noFill/>
          <a:ln w="38100">
            <a:solidFill>
              <a:srgbClr val="FFCCFF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ydroxid draselný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451" y="1045468"/>
            <a:ext cx="123825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aoblený obdélník 8"/>
          <p:cNvSpPr/>
          <p:nvPr/>
        </p:nvSpPr>
        <p:spPr>
          <a:xfrm>
            <a:off x="5796135" y="2852911"/>
            <a:ext cx="3204671" cy="2009753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h</a:t>
            </a:r>
            <a:r>
              <a:rPr lang="cs-CZ" b="1" dirty="0" smtClean="0">
                <a:solidFill>
                  <a:schemeClr val="tx1"/>
                </a:solidFill>
              </a:rPr>
              <a:t>ydroxid sodný</a:t>
            </a:r>
          </a:p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NaOH</a:t>
            </a:r>
            <a:endParaRPr lang="cs-CZ" dirty="0" smtClean="0">
              <a:solidFill>
                <a:schemeClr val="tx1"/>
              </a:solidFill>
            </a:endParaRPr>
          </a:p>
          <a:p>
            <a:pPr marL="285750" indent="-285750" algn="ctr">
              <a:buFontTx/>
              <a:buChar char="-"/>
            </a:pPr>
            <a:r>
              <a:rPr lang="cs-CZ" sz="1600" i="1" dirty="0">
                <a:solidFill>
                  <a:schemeClr val="tx1"/>
                </a:solidFill>
              </a:rPr>
              <a:t>b</a:t>
            </a:r>
            <a:r>
              <a:rPr lang="cs-CZ" sz="1600" i="1" dirty="0" smtClean="0">
                <a:solidFill>
                  <a:schemeClr val="tx1"/>
                </a:solidFill>
              </a:rPr>
              <a:t>ílé pecičky, pohlcuje vzdušnou vlhkost</a:t>
            </a:r>
          </a:p>
          <a:p>
            <a:pPr marL="285750" indent="-285750" algn="ctr">
              <a:buFontTx/>
              <a:buChar char="-"/>
            </a:pPr>
            <a:r>
              <a:rPr lang="cs-CZ" sz="1600" i="1" dirty="0">
                <a:solidFill>
                  <a:schemeClr val="tx1"/>
                </a:solidFill>
              </a:rPr>
              <a:t>r</a:t>
            </a:r>
            <a:r>
              <a:rPr lang="cs-CZ" sz="1600" i="1" dirty="0" smtClean="0">
                <a:solidFill>
                  <a:schemeClr val="tx1"/>
                </a:solidFill>
              </a:rPr>
              <a:t>eakce sodíku s vodou</a:t>
            </a:r>
          </a:p>
          <a:p>
            <a:pPr algn="ctr"/>
            <a:r>
              <a:rPr lang="cs-CZ" sz="1600" i="1" dirty="0" smtClean="0">
                <a:solidFill>
                  <a:schemeClr val="tx1"/>
                </a:solidFill>
              </a:rPr>
              <a:t>2Na + 2H</a:t>
            </a:r>
            <a:r>
              <a:rPr lang="cs-CZ" sz="1600" i="1" baseline="-25000" dirty="0" smtClean="0">
                <a:solidFill>
                  <a:schemeClr val="tx1"/>
                </a:solidFill>
              </a:rPr>
              <a:t>2</a:t>
            </a:r>
            <a:r>
              <a:rPr lang="cs-CZ" sz="1600" i="1" dirty="0" smtClean="0">
                <a:solidFill>
                  <a:schemeClr val="tx1"/>
                </a:solidFill>
              </a:rPr>
              <a:t>O → H</a:t>
            </a:r>
            <a:r>
              <a:rPr lang="cs-CZ" sz="1600" i="1" baseline="-25000" dirty="0" smtClean="0">
                <a:solidFill>
                  <a:schemeClr val="tx1"/>
                </a:solidFill>
              </a:rPr>
              <a:t>2</a:t>
            </a:r>
            <a:r>
              <a:rPr lang="cs-CZ" sz="1600" i="1" dirty="0" smtClean="0">
                <a:solidFill>
                  <a:schemeClr val="tx1"/>
                </a:solidFill>
              </a:rPr>
              <a:t> + 2NaOH  </a:t>
            </a:r>
          </a:p>
        </p:txBody>
      </p:sp>
      <p:sp>
        <p:nvSpPr>
          <p:cNvPr id="10" name="Zaoblený obdélník 9"/>
          <p:cNvSpPr/>
          <p:nvPr/>
        </p:nvSpPr>
        <p:spPr>
          <a:xfrm>
            <a:off x="137773" y="3363838"/>
            <a:ext cx="2664296" cy="1584176"/>
          </a:xfrm>
          <a:prstGeom prst="roundRect">
            <a:avLst/>
          </a:prstGeom>
          <a:solidFill>
            <a:srgbClr val="FFCCFF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h</a:t>
            </a:r>
            <a:r>
              <a:rPr lang="cs-CZ" b="1" dirty="0" smtClean="0">
                <a:solidFill>
                  <a:schemeClr val="tx1"/>
                </a:solidFill>
              </a:rPr>
              <a:t>ydroxid draselný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KOH</a:t>
            </a:r>
          </a:p>
          <a:p>
            <a:pPr marL="285750" indent="-285750" algn="ctr">
              <a:buFontTx/>
              <a:buChar char="-"/>
            </a:pPr>
            <a:r>
              <a:rPr lang="cs-CZ" sz="1600" i="1" dirty="0">
                <a:solidFill>
                  <a:schemeClr val="tx1"/>
                </a:solidFill>
              </a:rPr>
              <a:t>b</a:t>
            </a:r>
            <a:r>
              <a:rPr lang="cs-CZ" sz="1600" i="1" dirty="0" smtClean="0">
                <a:solidFill>
                  <a:schemeClr val="tx1"/>
                </a:solidFill>
              </a:rPr>
              <a:t>ílý, pevný, pohlcuje vlhkost ze vzduchu</a:t>
            </a:r>
          </a:p>
        </p:txBody>
      </p:sp>
      <p:sp>
        <p:nvSpPr>
          <p:cNvPr id="2" name="Ovál 1"/>
          <p:cNvSpPr/>
          <p:nvPr/>
        </p:nvSpPr>
        <p:spPr>
          <a:xfrm>
            <a:off x="7560332" y="485833"/>
            <a:ext cx="648072" cy="63946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/>
              <a:t>Na</a:t>
            </a:r>
            <a:endParaRPr lang="cs-CZ" sz="1600" b="1" dirty="0"/>
          </a:p>
        </p:txBody>
      </p:sp>
      <p:pic>
        <p:nvPicPr>
          <p:cNvPr id="5125" name="Picture 5" descr="C:\Users\krivankova\AppData\Local\Microsoft\Windows\Temporary Internet Files\Content.IE5\C5WZQJJT\MC900360990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5952" y="653505"/>
            <a:ext cx="1120366" cy="978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ctrTitle"/>
          </p:nvPr>
        </p:nvSpPr>
        <p:spPr>
          <a:xfrm>
            <a:off x="0" y="555526"/>
            <a:ext cx="4392167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15.7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CLIL</a:t>
            </a:r>
            <a:endParaRPr lang="cs-CZ" sz="25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1" name="TextovéPole 1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516688" y="3867150"/>
            <a:ext cx="23034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sz="1200" dirty="0">
              <a:latin typeface="Times New Roman" pitchFamily="18" charset="0"/>
            </a:endParaRPr>
          </a:p>
          <a:p>
            <a:endParaRPr lang="cs-CZ" sz="1200" dirty="0">
              <a:latin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                        </a:t>
            </a:r>
            <a:r>
              <a:rPr lang="cs-CZ" sz="1600" b="1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Chemistry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5" name="Oválný popisek 4"/>
          <p:cNvSpPr/>
          <p:nvPr/>
        </p:nvSpPr>
        <p:spPr>
          <a:xfrm>
            <a:off x="539552" y="1347614"/>
            <a:ext cx="3600400" cy="1656183"/>
          </a:xfrm>
          <a:prstGeom prst="wedgeEllipseCallout">
            <a:avLst>
              <a:gd name="adj1" fmla="val 5112"/>
              <a:gd name="adj2" fmla="val 4902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err="1" smtClean="0"/>
              <a:t>Sodium</a:t>
            </a:r>
            <a:r>
              <a:rPr lang="cs-CZ" b="1" dirty="0" smtClean="0"/>
              <a:t> hydroxide</a:t>
            </a:r>
          </a:p>
          <a:p>
            <a:pPr algn="ctr"/>
            <a:r>
              <a:rPr lang="cs-CZ" dirty="0" smtClean="0"/>
              <a:t>Use: </a:t>
            </a:r>
            <a:r>
              <a:rPr lang="cs-CZ" i="1" dirty="0" err="1" smtClean="0"/>
              <a:t>manufacture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paper</a:t>
            </a:r>
            <a:r>
              <a:rPr lang="cs-CZ" i="1" dirty="0" smtClean="0"/>
              <a:t>, </a:t>
            </a:r>
            <a:r>
              <a:rPr lang="cs-CZ" i="1" dirty="0" err="1" smtClean="0"/>
              <a:t>textiles</a:t>
            </a:r>
            <a:r>
              <a:rPr lang="cs-CZ" i="1" dirty="0" smtClean="0"/>
              <a:t>, </a:t>
            </a:r>
            <a:r>
              <a:rPr lang="cs-CZ" i="1" dirty="0" err="1" smtClean="0"/>
              <a:t>drinking</a:t>
            </a:r>
            <a:r>
              <a:rPr lang="cs-CZ" i="1" dirty="0" smtClean="0"/>
              <a:t> </a:t>
            </a:r>
            <a:r>
              <a:rPr lang="cs-CZ" i="1" dirty="0" err="1" smtClean="0"/>
              <a:t>water</a:t>
            </a:r>
            <a:r>
              <a:rPr lang="cs-CZ" i="1" dirty="0" smtClean="0"/>
              <a:t>, </a:t>
            </a:r>
            <a:r>
              <a:rPr lang="cs-CZ" i="1" dirty="0" err="1" smtClean="0"/>
              <a:t>soaps</a:t>
            </a:r>
            <a:r>
              <a:rPr lang="cs-CZ" i="1" dirty="0" smtClean="0"/>
              <a:t>, </a:t>
            </a:r>
            <a:r>
              <a:rPr lang="cs-CZ" i="1" dirty="0" err="1" smtClean="0"/>
              <a:t>detergents</a:t>
            </a:r>
            <a:endParaRPr lang="cs-CZ" dirty="0"/>
          </a:p>
        </p:txBody>
      </p:sp>
      <p:pic>
        <p:nvPicPr>
          <p:cNvPr id="1026" name="Picture 2" descr="C:\Users\krivankova\AppData\Local\Microsoft\Windows\Temporary Internet Files\Content.IE5\EA4QMF2G\MC90041548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6242" y="709433"/>
            <a:ext cx="1438137" cy="1058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krivankova\AppData\Local\Microsoft\Windows\Temporary Internet Files\Content.IE5\3NP2PDZ5\MC900280976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410112"/>
            <a:ext cx="1769613" cy="1444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ál 1"/>
          <p:cNvSpPr/>
          <p:nvPr/>
        </p:nvSpPr>
        <p:spPr>
          <a:xfrm>
            <a:off x="3166518" y="3342047"/>
            <a:ext cx="3853754" cy="151216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Magnesium hydroxide</a:t>
            </a:r>
          </a:p>
          <a:p>
            <a:pPr algn="ctr"/>
            <a:r>
              <a:rPr lang="cs-CZ" dirty="0" smtClean="0"/>
              <a:t>Use: </a:t>
            </a:r>
            <a:r>
              <a:rPr lang="en-US" dirty="0"/>
              <a:t> </a:t>
            </a:r>
            <a:r>
              <a:rPr lang="en-US" i="1" dirty="0"/>
              <a:t>as an </a:t>
            </a:r>
            <a:r>
              <a:rPr lang="en-US" i="1" dirty="0" smtClean="0"/>
              <a:t>anta</a:t>
            </a:r>
            <a:r>
              <a:rPr lang="cs-CZ" i="1" dirty="0" err="1" smtClean="0"/>
              <a:t>cid</a:t>
            </a:r>
            <a:r>
              <a:rPr lang="en-US" i="1" dirty="0"/>
              <a:t> to neutralize stomach </a:t>
            </a:r>
            <a:r>
              <a:rPr lang="en-US" i="1" dirty="0" smtClean="0"/>
              <a:t>ac</a:t>
            </a:r>
            <a:r>
              <a:rPr lang="cs-CZ" i="1" dirty="0" smtClean="0"/>
              <a:t>id</a:t>
            </a:r>
            <a:r>
              <a:rPr lang="en-US" i="1" dirty="0" smtClean="0"/>
              <a:t>, </a:t>
            </a:r>
            <a:r>
              <a:rPr lang="en-US" i="1" dirty="0"/>
              <a:t>and as a laxative</a:t>
            </a:r>
            <a:endParaRPr lang="cs-CZ" i="1" dirty="0"/>
          </a:p>
        </p:txBody>
      </p:sp>
      <p:pic>
        <p:nvPicPr>
          <p:cNvPr id="1029" name="Picture 5" descr="http://upload.wikimedia.org/wikipedia/commons/thumb/b/b0/Hydroxide_lone_pairs-2D.svg/100px-Hydroxide_lone_pairs-2D.svg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0" y="2697423"/>
            <a:ext cx="952500" cy="44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://upload.wikimedia.org/wikipedia/commons/thumb/5/5a/Hydroxide-3D-vdW.png/100px-Hydroxide-3D-vdW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215772"/>
            <a:ext cx="952500" cy="78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Pálení žáhy se dá léčit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2856" y="3383756"/>
            <a:ext cx="1905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vál 2"/>
          <p:cNvSpPr/>
          <p:nvPr/>
        </p:nvSpPr>
        <p:spPr>
          <a:xfrm>
            <a:off x="5617304" y="735545"/>
            <a:ext cx="3202846" cy="1440160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err="1" smtClean="0"/>
              <a:t>Potassium</a:t>
            </a:r>
            <a:r>
              <a:rPr lang="cs-CZ" b="1" dirty="0" smtClean="0"/>
              <a:t> hydroxide</a:t>
            </a:r>
          </a:p>
          <a:p>
            <a:pPr algn="ctr"/>
            <a:r>
              <a:rPr lang="cs-CZ" dirty="0" smtClean="0"/>
              <a:t>Use: </a:t>
            </a:r>
            <a:r>
              <a:rPr lang="cs-CZ" i="1" dirty="0" err="1" smtClean="0"/>
              <a:t>electrolyte</a:t>
            </a:r>
            <a:r>
              <a:rPr lang="cs-CZ" i="1" dirty="0" smtClean="0"/>
              <a:t> in </a:t>
            </a:r>
            <a:r>
              <a:rPr lang="cs-CZ" i="1" dirty="0" err="1" smtClean="0"/>
              <a:t>alkaline</a:t>
            </a:r>
            <a:r>
              <a:rPr lang="cs-CZ" i="1" dirty="0" smtClean="0"/>
              <a:t> </a:t>
            </a:r>
            <a:r>
              <a:rPr lang="cs-CZ" i="1" dirty="0" err="1" smtClean="0"/>
              <a:t>batteries</a:t>
            </a:r>
            <a:r>
              <a:rPr lang="cs-CZ" i="1" dirty="0" smtClean="0"/>
              <a:t>, </a:t>
            </a:r>
            <a:r>
              <a:rPr lang="cs-CZ" i="1" dirty="0" err="1" smtClean="0"/>
              <a:t>potassium</a:t>
            </a:r>
            <a:r>
              <a:rPr lang="cs-CZ" i="1" dirty="0" smtClean="0"/>
              <a:t> </a:t>
            </a:r>
            <a:r>
              <a:rPr lang="cs-CZ" i="1" dirty="0" err="1" smtClean="0"/>
              <a:t>soaps</a:t>
            </a:r>
            <a:r>
              <a:rPr lang="cs-CZ" i="1" dirty="0" smtClean="0"/>
              <a:t> </a:t>
            </a:r>
            <a:endParaRPr lang="cs-CZ" dirty="0"/>
          </a:p>
        </p:txBody>
      </p:sp>
      <p:pic>
        <p:nvPicPr>
          <p:cNvPr id="1034" name="Picture 10" descr="C:\Users\krivankova\AppData\Local\Microsoft\Windows\Temporary Internet Files\Content.IE5\C5WZQJJT\MC900237282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597633"/>
            <a:ext cx="1007672" cy="1236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ctrTitle"/>
          </p:nvPr>
        </p:nvSpPr>
        <p:spPr>
          <a:xfrm>
            <a:off x="0" y="523875"/>
            <a:ext cx="3024188" cy="534988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15.8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Test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znalostí</a:t>
            </a:r>
          </a:p>
        </p:txBody>
      </p:sp>
      <p:sp>
        <p:nvSpPr>
          <p:cNvPr id="29699" name="TextovéPole 1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516688" y="3867150"/>
            <a:ext cx="23034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sz="1200">
              <a:latin typeface="Times New Roman" pitchFamily="18" charset="0"/>
            </a:endParaRPr>
          </a:p>
          <a:p>
            <a:endParaRPr lang="cs-CZ" sz="1200">
              <a:latin typeface="Times New Roman" pitchFamily="18" charset="0"/>
            </a:endParaRPr>
          </a:p>
        </p:txBody>
      </p:sp>
      <p:sp>
        <p:nvSpPr>
          <p:cNvPr id="29700" name="TextovéPole 12"/>
          <p:cNvSpPr txBox="1">
            <a:spLocks noChangeArrowheads="1"/>
          </p:cNvSpPr>
          <p:nvPr/>
        </p:nvSpPr>
        <p:spPr bwMode="auto">
          <a:xfrm>
            <a:off x="7667625" y="1193800"/>
            <a:ext cx="12985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000" b="1">
                <a:solidFill>
                  <a:srgbClr val="813763"/>
                </a:solidFill>
                <a:latin typeface="Times New Roman" pitchFamily="18" charset="0"/>
              </a:rPr>
              <a:t>Správné odpovědi:</a:t>
            </a: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534901"/>
              </p:ext>
            </p:extLst>
          </p:nvPr>
        </p:nvGraphicFramePr>
        <p:xfrm>
          <a:off x="179512" y="1173456"/>
          <a:ext cx="7488114" cy="3789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057"/>
                <a:gridCol w="3744057"/>
              </a:tblGrid>
              <a:tr h="1894947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cs-CZ" sz="1600" b="1" dirty="0" smtClean="0">
                          <a:solidFill>
                            <a:schemeClr val="bg1"/>
                          </a:solidFill>
                        </a:rPr>
                        <a:t>Jak</a:t>
                      </a: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</a:rPr>
                        <a:t> nazýváme vodné roztoky hydroxidů?</a:t>
                      </a: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a/   </a:t>
                      </a: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mýdla</a:t>
                      </a:r>
                      <a:endParaRPr lang="cs-CZ" sz="1600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</a:t>
                      </a: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6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6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louhy</a:t>
                      </a:r>
                      <a:endParaRPr lang="cs-CZ" sz="1600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  </a:t>
                      </a: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detergenty</a:t>
                      </a:r>
                      <a:endParaRPr lang="cs-CZ" sz="1600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  </a:t>
                      </a: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potaš</a:t>
                      </a:r>
                      <a:endParaRPr lang="cs-CZ" sz="1600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Název  Br(OH)</a:t>
                      </a:r>
                      <a:r>
                        <a:rPr lang="cs-CZ" sz="1600" b="1" baseline="-25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je:</a:t>
                      </a:r>
                      <a:endParaRPr lang="cs-CZ" sz="16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endParaRPr lang="cs-CZ" sz="16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a/  </a:t>
                      </a: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hydroxid </a:t>
                      </a: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boritý                         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</a:t>
                      </a: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hydroxid  bromitý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</a:t>
                      </a: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hydroxid </a:t>
                      </a:r>
                      <a:r>
                        <a:rPr lang="cs-CZ" sz="1600" b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bromistý</a:t>
                      </a: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 </a:t>
                      </a: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hydroxid </a:t>
                      </a: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bromičný</a:t>
                      </a:r>
                    </a:p>
                    <a:p>
                      <a:pPr marL="342900" indent="-342900" algn="l"/>
                      <a:endParaRPr lang="cs-CZ" sz="1600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1894947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Jaké je hlavní použití hydroxidů?</a:t>
                      </a:r>
                      <a:endParaRPr lang="cs-CZ" sz="16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endParaRPr lang="cs-CZ" sz="16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 </a:t>
                      </a:r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výroba mýdel, čištění</a:t>
                      </a:r>
                      <a:r>
                        <a:rPr lang="cs-CZ" sz="16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potrubí</a:t>
                      </a:r>
                      <a:endParaRPr lang="cs-CZ" sz="16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</a:t>
                      </a:r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výroba </a:t>
                      </a:r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textilu, potravin</a:t>
                      </a:r>
                    </a:p>
                    <a:p>
                      <a:pPr marL="342900" indent="-342900" algn="l"/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 </a:t>
                      </a:r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čištění </a:t>
                      </a:r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oděvů</a:t>
                      </a:r>
                    </a:p>
                    <a:p>
                      <a:pPr marL="342900" indent="-342900" algn="l"/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 </a:t>
                      </a:r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výroba </a:t>
                      </a:r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výbušnin</a:t>
                      </a:r>
                      <a:endParaRPr lang="cs-CZ" sz="1600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  Jaký</a:t>
                      </a: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je vzorec hydroxidu zlatitého?</a:t>
                      </a:r>
                      <a:endParaRPr lang="cs-CZ" sz="16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   </a:t>
                      </a:r>
                      <a:r>
                        <a:rPr lang="cs-CZ" sz="16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AgOH</a:t>
                      </a:r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        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 </a:t>
                      </a:r>
                      <a:r>
                        <a:rPr lang="cs-CZ" sz="16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AuOH</a:t>
                      </a:r>
                      <a:endParaRPr lang="cs-CZ" sz="16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</a:t>
                      </a:r>
                      <a:r>
                        <a:rPr lang="cs-CZ" sz="16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Au(OH)</a:t>
                      </a:r>
                      <a:r>
                        <a:rPr lang="cs-CZ" sz="1600" baseline="-25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cs-CZ" sz="16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         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  </a:t>
                      </a:r>
                      <a:r>
                        <a:rPr lang="cs-CZ" sz="160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Ag</a:t>
                      </a:r>
                      <a:r>
                        <a:rPr lang="cs-CZ" sz="16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(OH)</a:t>
                      </a:r>
                      <a:r>
                        <a:rPr lang="cs-CZ" sz="1600" baseline="-25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cs-CZ" sz="16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7994650" y="1439863"/>
            <a:ext cx="503238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buFontTx/>
              <a:buAutoNum type="arabicPeriod"/>
            </a:pPr>
            <a:endParaRPr lang="cs-CZ" sz="1200" dirty="0">
              <a:latin typeface="Times New Roman" pitchFamily="18" charset="0"/>
            </a:endParaRP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</a:rPr>
              <a:t>b</a:t>
            </a: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</a:rPr>
              <a:t>a</a:t>
            </a: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</a:rPr>
              <a:t>c</a:t>
            </a: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</a:rPr>
              <a:t>c</a:t>
            </a:r>
          </a:p>
          <a:p>
            <a:pPr marL="228600" indent="-228600"/>
            <a:endParaRPr lang="cs-CZ" sz="1200" dirty="0">
              <a:latin typeface="Times New Roman" pitchFamily="18" charset="0"/>
            </a:endParaRPr>
          </a:p>
        </p:txBody>
      </p:sp>
      <p:sp>
        <p:nvSpPr>
          <p:cNvPr id="29713" name="TextovéPole 16"/>
          <p:cNvSpPr txBox="1">
            <a:spLocks noChangeArrowheads="1"/>
          </p:cNvSpPr>
          <p:nvPr/>
        </p:nvSpPr>
        <p:spPr bwMode="auto">
          <a:xfrm>
            <a:off x="7704138" y="4237038"/>
            <a:ext cx="1439862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>
                <a:solidFill>
                  <a:srgbClr val="813763"/>
                </a:solidFill>
                <a:latin typeface="Times New Roman" pitchFamily="18" charset="0"/>
              </a:rPr>
              <a:t>Test  na známku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	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	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0" y="523875"/>
            <a:ext cx="4535996" cy="534988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15.9 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Použité zdroje, citace</a:t>
            </a:r>
          </a:p>
        </p:txBody>
      </p:sp>
      <p:sp>
        <p:nvSpPr>
          <p:cNvPr id="5" name="Obdélník 4"/>
          <p:cNvSpPr/>
          <p:nvPr/>
        </p:nvSpPr>
        <p:spPr>
          <a:xfrm>
            <a:off x="595877" y="1923678"/>
            <a:ext cx="7848872" cy="20162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cs-CZ" sz="1600" dirty="0" smtClean="0">
                <a:hlinkClick r:id="rId2"/>
              </a:rPr>
              <a:t>http</a:t>
            </a:r>
            <a:r>
              <a:rPr lang="cs-CZ" sz="1600" dirty="0">
                <a:hlinkClick r:id="rId2"/>
              </a:rPr>
              <a:t>://</a:t>
            </a:r>
            <a:r>
              <a:rPr lang="cs-CZ" sz="1600" dirty="0" smtClean="0">
                <a:hlinkClick r:id="rId2"/>
              </a:rPr>
              <a:t>cs.wikipedia.org/wiki/Hydroxid_sodn%C3%BD</a:t>
            </a:r>
            <a:endParaRPr lang="cs-CZ" sz="1600" dirty="0" smtClean="0"/>
          </a:p>
          <a:p>
            <a:pPr marL="342900" indent="-342900">
              <a:buAutoNum type="arabicPeriod"/>
            </a:pPr>
            <a:r>
              <a:rPr lang="cs-CZ" sz="1600" dirty="0">
                <a:hlinkClick r:id="rId3"/>
              </a:rPr>
              <a:t>http://</a:t>
            </a:r>
            <a:r>
              <a:rPr lang="cs-CZ" sz="1600" dirty="0" smtClean="0">
                <a:hlinkClick r:id="rId3"/>
              </a:rPr>
              <a:t>xantina.hyperlink.cz/hydroxidy.html</a:t>
            </a:r>
            <a:endParaRPr lang="cs-CZ" sz="1600" dirty="0" smtClean="0"/>
          </a:p>
          <a:p>
            <a:pPr marL="342900" indent="-342900">
              <a:buAutoNum type="arabicPeriod"/>
            </a:pPr>
            <a:r>
              <a:rPr lang="cs-CZ" sz="1600" dirty="0">
                <a:hlinkClick r:id="rId4"/>
              </a:rPr>
              <a:t>http://</a:t>
            </a:r>
            <a:r>
              <a:rPr lang="cs-CZ" sz="1600" dirty="0" smtClean="0">
                <a:hlinkClick r:id="rId4"/>
              </a:rPr>
              <a:t>cs.wikipedia.org/wiki/Hydroxid_v%C3%A1penat%C3%BD</a:t>
            </a:r>
            <a:endParaRPr lang="cs-CZ" sz="1600" dirty="0" smtClean="0"/>
          </a:p>
          <a:p>
            <a:pPr marL="342900" indent="-342900">
              <a:buAutoNum type="arabicPeriod"/>
            </a:pPr>
            <a:r>
              <a:rPr lang="cs-CZ" sz="1600" dirty="0">
                <a:hlinkClick r:id="rId5"/>
              </a:rPr>
              <a:t>http://</a:t>
            </a:r>
            <a:r>
              <a:rPr lang="cs-CZ" sz="1600" dirty="0" smtClean="0">
                <a:hlinkClick r:id="rId5"/>
              </a:rPr>
              <a:t>cs.wikipedia.org/wiki/Hydroxid_draseln%C3%BD</a:t>
            </a:r>
            <a:endParaRPr lang="cs-CZ" sz="1600" dirty="0" smtClean="0"/>
          </a:p>
          <a:p>
            <a:pPr marL="342900" indent="-342900">
              <a:buAutoNum type="arabicPeriod"/>
            </a:pPr>
            <a:r>
              <a:rPr lang="cs-CZ" sz="1600" dirty="0">
                <a:hlinkClick r:id="rId6"/>
              </a:rPr>
              <a:t>http://</a:t>
            </a:r>
            <a:r>
              <a:rPr lang="cs-CZ" sz="1600" dirty="0" smtClean="0">
                <a:hlinkClick r:id="rId6"/>
              </a:rPr>
              <a:t>en.wikipedia.org/wiki/Hydroxide</a:t>
            </a:r>
            <a:endParaRPr lang="cs-CZ" sz="1600" dirty="0" smtClean="0"/>
          </a:p>
          <a:p>
            <a:pPr marL="342900" indent="-342900">
              <a:buAutoNum type="arabicPeriod"/>
            </a:pPr>
            <a:r>
              <a:rPr lang="cs-CZ" sz="1600" dirty="0">
                <a:hlinkClick r:id="rId7"/>
              </a:rPr>
              <a:t>http://</a:t>
            </a:r>
            <a:r>
              <a:rPr lang="cs-CZ" sz="1600" dirty="0" smtClean="0">
                <a:hlinkClick r:id="rId7"/>
              </a:rPr>
              <a:t>www.ireceptar.cz/res/data/040/004666_50_026829.jpg?seek=1243856197</a:t>
            </a:r>
            <a:endParaRPr lang="cs-CZ" sz="1600" dirty="0" smtClean="0"/>
          </a:p>
          <a:p>
            <a:pPr marL="342900" indent="-342900">
              <a:buAutoNum type="arabicPeriod"/>
            </a:pPr>
            <a:r>
              <a:rPr lang="cs-CZ" sz="1600" dirty="0" smtClean="0"/>
              <a:t>Obrázky z databáze klipart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62046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2151</TotalTime>
  <Words>795</Words>
  <Application>Microsoft Office PowerPoint</Application>
  <PresentationFormat>Předvádění na obrazovce (16:9)</PresentationFormat>
  <Paragraphs>182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15.1  Vím, co jsou hydroxidy</vt:lpstr>
      <vt:lpstr>15.2  Co již víme?</vt:lpstr>
      <vt:lpstr>15.3  Jaké si řekneme nové termíny a názvy?</vt:lpstr>
      <vt:lpstr>15.4  Co si řekneme nového?</vt:lpstr>
      <vt:lpstr>15.5  Procvičení a příklady</vt:lpstr>
      <vt:lpstr>15.6  Něco navíc pro šikovné</vt:lpstr>
      <vt:lpstr>15.7  CLIL</vt:lpstr>
      <vt:lpstr>15.8 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hercogova</cp:lastModifiedBy>
  <cp:revision>219</cp:revision>
  <dcterms:created xsi:type="dcterms:W3CDTF">2010-10-18T18:21:56Z</dcterms:created>
  <dcterms:modified xsi:type="dcterms:W3CDTF">2012-02-20T20:56:44Z</dcterms:modified>
</cp:coreProperties>
</file>