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48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71B2FD-3F70-41BE-AA6B-5CB3CC31F150}" type="datetimeFigureOut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5FE3D4-B738-446D-A8ED-C28BD76399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5432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cs-CZ"/>
              <a:t>Elektronická učebnice - Základní škola Děčín VI, Na Stráni 879/2, příspěvková organizace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C187500-CD5E-4E4D-9D24-AA1031C7B6AB}" type="datetimeFigureOut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3212D9-A666-4BAA-B445-F42B2B4DF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318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CE216F-19EA-41A6-8ADC-4943C14B091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cs-CZ"/>
          </a:p>
        </p:txBody>
      </p:sp>
      <p:sp>
        <p:nvSpPr>
          <p:cNvPr id="1638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843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04FC1B-A079-46C5-8218-0E8114B5E0D2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/>
          </a:p>
        </p:txBody>
      </p:sp>
      <p:sp>
        <p:nvSpPr>
          <p:cNvPr id="1843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048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FF4A6-D6CB-427E-979E-E2C311FC3E1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  <p:sp>
        <p:nvSpPr>
          <p:cNvPr id="2048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98BF56-A106-4CFF-BEC1-F3FB805226A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  <p:sp>
        <p:nvSpPr>
          <p:cNvPr id="22532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09ADAB-35D3-412B-A6BD-8443CAE669D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  <p:sp>
        <p:nvSpPr>
          <p:cNvPr id="24580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591E6-40B5-4C63-B5CE-55CFA7C7F03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/>
          </a:p>
        </p:txBody>
      </p:sp>
      <p:sp>
        <p:nvSpPr>
          <p:cNvPr id="26628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A21B6C-DDE4-4083-B2A1-6FCFA232909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cs-CZ"/>
          </a:p>
        </p:txBody>
      </p:sp>
      <p:sp>
        <p:nvSpPr>
          <p:cNvPr id="28676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AF0919-94FF-48E3-B3F8-829245B9D3AD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/>
          </a:p>
        </p:txBody>
      </p:sp>
      <p:sp>
        <p:nvSpPr>
          <p:cNvPr id="30724" name="Zástupný symbol pro záhlaví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Elektronická učebnice - Základní škola Děčín VI, Na Stráni 879/2, příspěvková organizace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BF70D-9175-4657-93D1-7E968EC45084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8D91-7328-4699-9A04-CA45A399F9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C482-F6D3-4352-82A8-0DCB79F36B82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A83B7-22DA-4876-8F63-B39EDE910C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5D24-EE24-4921-9ABF-2A45249AA5E7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43D0-3CEE-4F3B-9929-6C705658F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D744-3CF6-443C-9E7B-81CE4D4808E2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6C96-E4D5-4E78-A66B-6B21BDFD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BF7BA-6C19-41DD-8895-B88E9EFD4B6D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9188-07AD-49A7-8F2D-89B1F0C514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0DEEC-834C-43AB-9739-128CA9A2CFB3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A4584-E23D-45D3-BF82-03E981154D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378E-C046-44C8-BA11-3FF3AFE9C512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E1348-532C-4F9C-A819-F4CA6CCCCF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488-C101-4DCF-A118-BE0619E721D3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01C5-20AF-46BE-827D-4011917CE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D998-96B3-49A9-8F2C-5BF16D48F177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AD53-E737-40A2-833B-D4DE96DD6C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5C866-336F-4334-8F58-AB1B5D5691A2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17AF4-1CE9-4020-82B3-7660ABD945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E6E2D-BF17-499A-B6A7-7C79E63221B6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4C3B-3EA0-48FB-ABCD-46107E150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8338D-9B4E-4BC3-9920-EAC0A151A20F}" type="datetime1">
              <a:rPr lang="cs-CZ"/>
              <a:pPr>
                <a:defRPr/>
              </a:pPr>
              <a:t>3.2.2012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1C0C48-EDFB-4B4A-B26E-A43A0B68EF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www.youtube.com/watch?v=tzKMeIX_JXw" TargetMode="External"/><Relationship Id="rId4" Type="http://schemas.openxmlformats.org/officeDocument/2006/relationships/hyperlink" Target="http://www.youtube.com/watch?v=pG0lVAmSmeU&amp;feature=related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c/c1/Hydrogen-sulfide-3D-vdW.png/121px-Hydrogen-sulfide-3D-vdW.png" TargetMode="External"/><Relationship Id="rId2" Type="http://schemas.openxmlformats.org/officeDocument/2006/relationships/hyperlink" Target="http://upload.wikimedia.org/wikipedia/commons/thumb/0/05/Ammonia-3D-balls-A.png/115px-Ammonia-3D-balls-A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ikipedia.org/" TargetMode="External"/><Relationship Id="rId4" Type="http://schemas.openxmlformats.org/officeDocument/2006/relationships/hyperlink" Target="http://upload.wikimedia.org/wikipedia/commons/thumb/3/35/Carbon_dioxide_structure.png/121px-Carbon_dioxide_structure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0" y="555625"/>
            <a:ext cx="720090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 Vím, co jsou dvouprvkové sloučeniny 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– II. stupeň  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	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497169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Mgr. Petra Křivánková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2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75" y="4543335"/>
            <a:ext cx="3029719" cy="5539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539551" y="1275606"/>
            <a:ext cx="4680520" cy="2808312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ový popisek 3"/>
          <p:cNvSpPr/>
          <p:nvPr/>
        </p:nvSpPr>
        <p:spPr>
          <a:xfrm>
            <a:off x="6771311" y="771797"/>
            <a:ext cx="1791002" cy="792088"/>
          </a:xfrm>
          <a:prstGeom prst="wedgeRoundRectCallout">
            <a:avLst>
              <a:gd name="adj1" fmla="val -77247"/>
              <a:gd name="adj2" fmla="val -3077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Sloučeniny dvou různých prvků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 rot="20438705">
            <a:off x="719722" y="1469608"/>
            <a:ext cx="482352" cy="48235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CO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91780" y="1507904"/>
            <a:ext cx="576064" cy="483278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CO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 rot="930980">
            <a:off x="1769820" y="1454480"/>
            <a:ext cx="576064" cy="482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</a:rPr>
              <a:t>CaO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552931" y="1441446"/>
            <a:ext cx="576064" cy="48235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N</a:t>
            </a:r>
            <a:r>
              <a:rPr lang="cs-CZ" sz="1600" dirty="0" smtClean="0">
                <a:solidFill>
                  <a:schemeClr val="tx1"/>
                </a:solidFill>
              </a:rPr>
              <a:t>O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 rot="20807287">
            <a:off x="3225299" y="2218027"/>
            <a:ext cx="576064" cy="48235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</a:rPr>
              <a:t>S</a:t>
            </a:r>
            <a:r>
              <a:rPr lang="cs-CZ" sz="1600" dirty="0" smtClean="0">
                <a:solidFill>
                  <a:schemeClr val="tx1"/>
                </a:solidFill>
              </a:rPr>
              <a:t>O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 rot="1209690">
            <a:off x="718899" y="3448030"/>
            <a:ext cx="576064" cy="48235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NH</a:t>
            </a:r>
            <a:r>
              <a:rPr lang="cs-CZ" sz="1600" baseline="-25000" dirty="0" smtClean="0">
                <a:solidFill>
                  <a:schemeClr val="tx1"/>
                </a:solidFill>
              </a:rPr>
              <a:t>3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 rot="1300785">
            <a:off x="3886777" y="2741509"/>
            <a:ext cx="576064" cy="4823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H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r>
              <a:rPr lang="cs-CZ" sz="1600" dirty="0" smtClean="0">
                <a:solidFill>
                  <a:schemeClr val="tx1"/>
                </a:solidFill>
              </a:rPr>
              <a:t>O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510075" y="1547025"/>
            <a:ext cx="576064" cy="482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SiO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1983904" y="3477241"/>
            <a:ext cx="711696" cy="48235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Al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r>
              <a:rPr lang="cs-CZ" sz="1600" dirty="0" smtClean="0">
                <a:solidFill>
                  <a:schemeClr val="tx1"/>
                </a:solidFill>
              </a:rPr>
              <a:t>O</a:t>
            </a:r>
            <a:r>
              <a:rPr lang="cs-CZ" sz="1600" baseline="-25000" dirty="0" smtClean="0">
                <a:solidFill>
                  <a:schemeClr val="tx1"/>
                </a:solidFill>
              </a:rPr>
              <a:t>3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 rot="2485453">
            <a:off x="683567" y="2535343"/>
            <a:ext cx="677753" cy="482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</a:rPr>
              <a:t>MgO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 rot="867808">
            <a:off x="4395987" y="2253548"/>
            <a:ext cx="542659" cy="48235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</a:rPr>
              <a:t>HCl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721824" y="3477242"/>
            <a:ext cx="560697" cy="4823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</a:rPr>
              <a:t>PbS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 rot="20094985">
            <a:off x="4458655" y="3381136"/>
            <a:ext cx="560697" cy="48235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</a:rPr>
              <a:t>ZnS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1946704" y="3424648"/>
            <a:ext cx="786095" cy="5691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8" name="Tlačítko akce: Video 7">
            <a:hlinkClick r:id="rId4" highlightClick="1"/>
          </p:cNvPr>
          <p:cNvSpPr/>
          <p:nvPr/>
        </p:nvSpPr>
        <p:spPr>
          <a:xfrm>
            <a:off x="8274735" y="3363476"/>
            <a:ext cx="521208" cy="385805"/>
          </a:xfrm>
          <a:prstGeom prst="actionButtonMovi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lačítko akce: Video 24">
            <a:hlinkClick r:id="rId5" highlightClick="1"/>
          </p:cNvPr>
          <p:cNvSpPr/>
          <p:nvPr/>
        </p:nvSpPr>
        <p:spPr>
          <a:xfrm>
            <a:off x="8274735" y="3945827"/>
            <a:ext cx="521208" cy="385803"/>
          </a:xfrm>
          <a:prstGeom prst="actionButtonMovi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Sfaleryt, Rumuni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923" y="2052497"/>
            <a:ext cx="1084550" cy="813413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pphire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492" y="1895646"/>
            <a:ext cx="1180039" cy="951644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upload.wikimedia.org/wikipedia/commons/thumb/c/ce/Quartz_Br%C3%A9sil.jpg/220px-Quartz_Br%C3%A9si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140" y="3220395"/>
            <a:ext cx="1302783" cy="1107366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bdélník 26"/>
          <p:cNvSpPr/>
          <p:nvPr/>
        </p:nvSpPr>
        <p:spPr>
          <a:xfrm rot="20807287">
            <a:off x="2929354" y="3070696"/>
            <a:ext cx="576064" cy="50024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CH</a:t>
            </a:r>
            <a:r>
              <a:rPr lang="cs-CZ" sz="1600" baseline="-25000" dirty="0" smtClean="0">
                <a:solidFill>
                  <a:schemeClr val="tx1"/>
                </a:solidFill>
              </a:rPr>
              <a:t>4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 rot="1578065">
            <a:off x="2258780" y="2316005"/>
            <a:ext cx="665999" cy="48235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H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r>
              <a:rPr lang="cs-CZ" sz="1600" dirty="0" smtClean="0">
                <a:solidFill>
                  <a:schemeClr val="tx1"/>
                </a:solidFill>
              </a:rPr>
              <a:t>O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1712693" y="2833478"/>
            <a:ext cx="576064" cy="48235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H</a:t>
            </a:r>
            <a:r>
              <a:rPr lang="cs-CZ" sz="1600" baseline="-25000" dirty="0" smtClean="0">
                <a:solidFill>
                  <a:schemeClr val="tx1"/>
                </a:solidFill>
              </a:rPr>
              <a:t>2</a:t>
            </a:r>
            <a:r>
              <a:rPr lang="cs-CZ" sz="1600" dirty="0" smtClean="0">
                <a:solidFill>
                  <a:schemeClr val="tx1"/>
                </a:solidFill>
              </a:rPr>
              <a:t>S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1360440" y="2108065"/>
            <a:ext cx="584091" cy="482352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 smtClean="0">
                <a:solidFill>
                  <a:schemeClr val="tx1"/>
                </a:solidFill>
              </a:rPr>
              <a:t>HCl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91880"/>
              </p:ext>
            </p:extLst>
          </p:nvPr>
        </p:nvGraphicFramePr>
        <p:xfrm>
          <a:off x="457200" y="1200150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8.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Oxidy uhlíku, síry,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dusíku, hliníku, železa, křemíku, amoniak,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methan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vlastnosti, výskyt a použití vybraných oxidů a dalších dvouprvkových sloučenin.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7950" y="523875"/>
            <a:ext cx="2916238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13.10 Anotace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93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950" y="544513"/>
            <a:ext cx="446405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13.2 Co již víme?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Obláček 2"/>
          <p:cNvSpPr/>
          <p:nvPr/>
        </p:nvSpPr>
        <p:spPr>
          <a:xfrm>
            <a:off x="946448" y="1160154"/>
            <a:ext cx="914400" cy="612648"/>
          </a:xfrm>
          <a:prstGeom prst="cloudCallout">
            <a:avLst>
              <a:gd name="adj1" fmla="val -48201"/>
              <a:gd name="adj2" fmla="val 8606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???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krivankova.UNBCHEM\Local Settings\Temporary Internet Files\Content.IE5\Y7SRUDI5\MM900303364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58" y="2071315"/>
            <a:ext cx="6477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rak 3"/>
          <p:cNvSpPr/>
          <p:nvPr/>
        </p:nvSpPr>
        <p:spPr>
          <a:xfrm>
            <a:off x="3636534" y="793254"/>
            <a:ext cx="1727553" cy="105841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Co jsou oxidy ….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8" name="Mrak 7"/>
          <p:cNvSpPr/>
          <p:nvPr/>
        </p:nvSpPr>
        <p:spPr>
          <a:xfrm>
            <a:off x="7179617" y="793254"/>
            <a:ext cx="1727553" cy="1058416"/>
          </a:xfrm>
          <a:prstGeom prst="cloud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Co jsou halogenidy ….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" name="Mrak 8"/>
          <p:cNvSpPr/>
          <p:nvPr/>
        </p:nvSpPr>
        <p:spPr>
          <a:xfrm>
            <a:off x="1403648" y="2396212"/>
            <a:ext cx="1727553" cy="1058416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Co jsou sulfidy ….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0" name="Mrak 9"/>
          <p:cNvSpPr/>
          <p:nvPr/>
        </p:nvSpPr>
        <p:spPr>
          <a:xfrm>
            <a:off x="4355976" y="3867894"/>
            <a:ext cx="1727553" cy="1058416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Co je voda ….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293508" y="3867894"/>
            <a:ext cx="1758212" cy="828672"/>
          </a:xfrm>
          <a:prstGeom prst="cloudCallout">
            <a:avLst>
              <a:gd name="adj1" fmla="val 38054"/>
              <a:gd name="adj2" fmla="val -1148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s</a:t>
            </a:r>
            <a:r>
              <a:rPr lang="cs-CZ" sz="1400" dirty="0" smtClean="0"/>
              <a:t>loučeniny síry a jiného prvku</a:t>
            </a:r>
            <a:endParaRPr lang="cs-CZ" sz="1400" dirty="0"/>
          </a:p>
        </p:txBody>
      </p:sp>
      <p:sp>
        <p:nvSpPr>
          <p:cNvPr id="11" name="Obláček 10"/>
          <p:cNvSpPr/>
          <p:nvPr/>
        </p:nvSpPr>
        <p:spPr>
          <a:xfrm>
            <a:off x="3576967" y="2622890"/>
            <a:ext cx="1758212" cy="828672"/>
          </a:xfrm>
          <a:prstGeom prst="cloudCallout">
            <a:avLst>
              <a:gd name="adj1" fmla="val 280"/>
              <a:gd name="adj2" fmla="val -14385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s</a:t>
            </a:r>
            <a:r>
              <a:rPr lang="cs-CZ" sz="1400" dirty="0" smtClean="0"/>
              <a:t>loučeniny kyslíku a jiného prvku</a:t>
            </a:r>
            <a:endParaRPr lang="cs-CZ" sz="1400" dirty="0"/>
          </a:p>
        </p:txBody>
      </p:sp>
      <p:sp>
        <p:nvSpPr>
          <p:cNvPr id="12" name="Obláček 11"/>
          <p:cNvSpPr/>
          <p:nvPr/>
        </p:nvSpPr>
        <p:spPr>
          <a:xfrm>
            <a:off x="7164288" y="3874453"/>
            <a:ext cx="1758212" cy="828672"/>
          </a:xfrm>
          <a:prstGeom prst="cloudCallout">
            <a:avLst>
              <a:gd name="adj1" fmla="val -105924"/>
              <a:gd name="adj2" fmla="val 36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sloučenina vodíku a kyslíku</a:t>
            </a:r>
            <a:endParaRPr lang="cs-CZ" sz="1400" dirty="0"/>
          </a:p>
        </p:txBody>
      </p:sp>
      <p:sp>
        <p:nvSpPr>
          <p:cNvPr id="13" name="Obláček 12"/>
          <p:cNvSpPr/>
          <p:nvPr/>
        </p:nvSpPr>
        <p:spPr>
          <a:xfrm>
            <a:off x="5940152" y="2276104"/>
            <a:ext cx="1758212" cy="828672"/>
          </a:xfrm>
          <a:prstGeom prst="cloudCallout">
            <a:avLst>
              <a:gd name="adj1" fmla="val 38054"/>
              <a:gd name="adj2" fmla="val -11481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s</a:t>
            </a:r>
            <a:r>
              <a:rPr lang="cs-CZ" sz="1400" dirty="0" smtClean="0"/>
              <a:t>loučeniny vodíku a halogenu</a:t>
            </a:r>
            <a:endParaRPr lang="cs-CZ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ctrTitle"/>
          </p:nvPr>
        </p:nvSpPr>
        <p:spPr>
          <a:xfrm>
            <a:off x="46038" y="565150"/>
            <a:ext cx="7416800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13.3 Jaké si řekneme nové termíny a názvy?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Ovál 3"/>
          <p:cNvSpPr/>
          <p:nvPr/>
        </p:nvSpPr>
        <p:spPr>
          <a:xfrm>
            <a:off x="1521613" y="2445977"/>
            <a:ext cx="1250187" cy="54584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Amoniak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(čpavek)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127607" y="1147898"/>
            <a:ext cx="1780097" cy="941021"/>
          </a:xfrm>
          <a:prstGeom prst="wedgeEllipseCallout">
            <a:avLst>
              <a:gd name="adj1" fmla="val 34679"/>
              <a:gd name="adj2" fmla="val 9242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Vlastnosti: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p</a:t>
            </a:r>
            <a:r>
              <a:rPr lang="cs-CZ" sz="1200" dirty="0" smtClean="0">
                <a:solidFill>
                  <a:schemeClr val="tx1"/>
                </a:solidFill>
              </a:rPr>
              <a:t>lyn rozpustný ve vodě, žíravina, ostrý zápach 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6" name="Oválný popisek 5"/>
          <p:cNvSpPr/>
          <p:nvPr/>
        </p:nvSpPr>
        <p:spPr>
          <a:xfrm>
            <a:off x="81789" y="2294463"/>
            <a:ext cx="1120326" cy="806461"/>
          </a:xfrm>
          <a:prstGeom prst="wedgeEllipseCallout">
            <a:avLst>
              <a:gd name="adj1" fmla="val 76164"/>
              <a:gd name="adj2" fmla="val 757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Vzorec: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NH</a:t>
            </a:r>
            <a:r>
              <a:rPr lang="cs-CZ" sz="1200" baseline="-25000" dirty="0" smtClean="0">
                <a:solidFill>
                  <a:schemeClr val="tx1"/>
                </a:solidFill>
              </a:rPr>
              <a:t>3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7" name="Oválný popisek 6"/>
          <p:cNvSpPr/>
          <p:nvPr/>
        </p:nvSpPr>
        <p:spPr>
          <a:xfrm>
            <a:off x="203318" y="3286352"/>
            <a:ext cx="1985831" cy="791424"/>
          </a:xfrm>
          <a:prstGeom prst="wedgeEllipseCallout">
            <a:avLst>
              <a:gd name="adj1" fmla="val 27419"/>
              <a:gd name="adj2" fmla="val -9162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Výroba: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3H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 + N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 → 2 NH</a:t>
            </a:r>
            <a:r>
              <a:rPr lang="cs-CZ" sz="1200" baseline="-25000" dirty="0" smtClean="0">
                <a:solidFill>
                  <a:schemeClr val="tx1"/>
                </a:solidFill>
              </a:rPr>
              <a:t>3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7765673" y="639249"/>
            <a:ext cx="1136370" cy="648072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Peroxid vodíku</a:t>
            </a:r>
          </a:p>
        </p:txBody>
      </p:sp>
      <p:sp>
        <p:nvSpPr>
          <p:cNvPr id="9" name="Oválný popisek 8"/>
          <p:cNvSpPr/>
          <p:nvPr/>
        </p:nvSpPr>
        <p:spPr>
          <a:xfrm>
            <a:off x="6233576" y="627534"/>
            <a:ext cx="1165606" cy="608448"/>
          </a:xfrm>
          <a:prstGeom prst="wedgeEllipseCallout">
            <a:avLst>
              <a:gd name="adj1" fmla="val 79504"/>
              <a:gd name="adj2" fmla="val 888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Vzorec: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H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O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6364923" y="1450253"/>
            <a:ext cx="1440160" cy="696875"/>
          </a:xfrm>
          <a:prstGeom prst="wedgeEllipseCallout">
            <a:avLst>
              <a:gd name="adj1" fmla="val 52202"/>
              <a:gd name="adj2" fmla="val -9041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Vlastnosti: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žíravina</a:t>
            </a:r>
            <a:r>
              <a:rPr lang="cs-CZ" sz="1400" dirty="0" smtClean="0">
                <a:solidFill>
                  <a:schemeClr val="tx1"/>
                </a:solidFill>
              </a:rPr>
              <a:t> 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885374" y="1639022"/>
            <a:ext cx="1230853" cy="755154"/>
          </a:xfrm>
          <a:prstGeom prst="wedgeEllipseCallout">
            <a:avLst>
              <a:gd name="adj1" fmla="val -12621"/>
              <a:gd name="adj2" fmla="val -91386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Použití: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b</a:t>
            </a:r>
            <a:r>
              <a:rPr lang="cs-CZ" sz="1200" dirty="0" smtClean="0">
                <a:solidFill>
                  <a:schemeClr val="tx1"/>
                </a:solidFill>
              </a:rPr>
              <a:t>ělení, dezinfekce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2" name="Ovál 11"/>
          <p:cNvSpPr/>
          <p:nvPr/>
        </p:nvSpPr>
        <p:spPr>
          <a:xfrm>
            <a:off x="3918660" y="2192670"/>
            <a:ext cx="1913613" cy="505023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Halogenvodíky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2370809" y="1073270"/>
            <a:ext cx="1812361" cy="991805"/>
          </a:xfrm>
          <a:prstGeom prst="wedgeEllipseCallout">
            <a:avLst>
              <a:gd name="adj1" fmla="val 42933"/>
              <a:gd name="adj2" fmla="val 68811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Vlastnosti: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b</a:t>
            </a:r>
            <a:r>
              <a:rPr lang="cs-CZ" sz="1200" dirty="0" smtClean="0">
                <a:solidFill>
                  <a:schemeClr val="tx1"/>
                </a:solidFill>
              </a:rPr>
              <a:t>ezbarvé plyny, ostrý zápach, rozpustné ve vodě 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4" name="Oválný popisek 13"/>
          <p:cNvSpPr/>
          <p:nvPr/>
        </p:nvSpPr>
        <p:spPr>
          <a:xfrm>
            <a:off x="2804305" y="2935882"/>
            <a:ext cx="1872206" cy="700940"/>
          </a:xfrm>
          <a:prstGeom prst="wedgeEllipseCallout">
            <a:avLst>
              <a:gd name="adj1" fmla="val 22631"/>
              <a:gd name="adj2" fmla="val -9425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Vzorec:</a:t>
            </a:r>
            <a:endParaRPr lang="cs-CZ" sz="1400" b="1" u="sng" dirty="0">
              <a:solidFill>
                <a:schemeClr val="tx1"/>
              </a:solidFill>
            </a:endParaRP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sloučeniny halogenu a vodíku </a:t>
            </a:r>
          </a:p>
        </p:txBody>
      </p:sp>
      <p:sp>
        <p:nvSpPr>
          <p:cNvPr id="15" name="Oválný popisek 14"/>
          <p:cNvSpPr/>
          <p:nvPr/>
        </p:nvSpPr>
        <p:spPr>
          <a:xfrm>
            <a:off x="4361937" y="1147898"/>
            <a:ext cx="1938255" cy="647408"/>
          </a:xfrm>
          <a:prstGeom prst="wedgeEllipseCallout">
            <a:avLst>
              <a:gd name="adj1" fmla="val -18744"/>
              <a:gd name="adj2" fmla="val 108913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Výroba: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H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 + Cl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 → 2 </a:t>
            </a:r>
            <a:r>
              <a:rPr lang="cs-CZ" sz="1200" dirty="0" err="1" smtClean="0">
                <a:solidFill>
                  <a:schemeClr val="tx1"/>
                </a:solidFill>
              </a:rPr>
              <a:t>HCl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6" name="Ovál 15"/>
          <p:cNvSpPr/>
          <p:nvPr/>
        </p:nvSpPr>
        <p:spPr>
          <a:xfrm>
            <a:off x="2664922" y="3867894"/>
            <a:ext cx="1224136" cy="54584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400" b="1" dirty="0" smtClean="0">
                <a:solidFill>
                  <a:schemeClr val="tx1"/>
                </a:solidFill>
              </a:rPr>
              <a:t>Sulfan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(sirovodík)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7" name="Oválný popisek 16"/>
          <p:cNvSpPr/>
          <p:nvPr/>
        </p:nvSpPr>
        <p:spPr>
          <a:xfrm>
            <a:off x="1457870" y="4227934"/>
            <a:ext cx="1120326" cy="806461"/>
          </a:xfrm>
          <a:prstGeom prst="wedgeEllipseCallout">
            <a:avLst>
              <a:gd name="adj1" fmla="val 63278"/>
              <a:gd name="adj2" fmla="val -40166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Vzorec: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H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S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9" name="Oválný popisek 18"/>
          <p:cNvSpPr/>
          <p:nvPr/>
        </p:nvSpPr>
        <p:spPr>
          <a:xfrm>
            <a:off x="4106808" y="4033232"/>
            <a:ext cx="1634152" cy="1023583"/>
          </a:xfrm>
          <a:prstGeom prst="wedgeEllipseCallout">
            <a:avLst>
              <a:gd name="adj1" fmla="val -67513"/>
              <a:gd name="adj2" fmla="val -23204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Vlastnosti: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s</a:t>
            </a:r>
            <a:r>
              <a:rPr lang="cs-CZ" sz="1200" dirty="0" smtClean="0">
                <a:solidFill>
                  <a:schemeClr val="tx1"/>
                </a:solidFill>
              </a:rPr>
              <a:t>ilně páchnoucí plyn, vzniká při rozkladu odpadů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20" name="Ovál 19"/>
          <p:cNvSpPr/>
          <p:nvPr/>
        </p:nvSpPr>
        <p:spPr>
          <a:xfrm>
            <a:off x="7471715" y="3706127"/>
            <a:ext cx="1098990" cy="403231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chemeClr val="tx1"/>
                </a:solidFill>
              </a:rPr>
              <a:t>Methan</a:t>
            </a:r>
            <a:endParaRPr lang="cs-CZ" sz="1400" b="1" dirty="0" smtClean="0">
              <a:solidFill>
                <a:schemeClr val="tx1"/>
              </a:solidFill>
            </a:endParaRPr>
          </a:p>
        </p:txBody>
      </p:sp>
      <p:sp>
        <p:nvSpPr>
          <p:cNvPr id="21" name="Oválný popisek 20"/>
          <p:cNvSpPr/>
          <p:nvPr/>
        </p:nvSpPr>
        <p:spPr>
          <a:xfrm>
            <a:off x="6476010" y="4204671"/>
            <a:ext cx="1120326" cy="806461"/>
          </a:xfrm>
          <a:prstGeom prst="wedgeEllipseCallout">
            <a:avLst>
              <a:gd name="adj1" fmla="val 57263"/>
              <a:gd name="adj2" fmla="val -61649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Vzorec: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CH</a:t>
            </a:r>
            <a:r>
              <a:rPr lang="cs-CZ" sz="1200" baseline="-25000" dirty="0" smtClean="0">
                <a:solidFill>
                  <a:schemeClr val="tx1"/>
                </a:solidFill>
              </a:rPr>
              <a:t>4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22" name="Oválný popisek 21"/>
          <p:cNvSpPr/>
          <p:nvPr/>
        </p:nvSpPr>
        <p:spPr>
          <a:xfrm>
            <a:off x="5331064" y="2990189"/>
            <a:ext cx="1504891" cy="938018"/>
          </a:xfrm>
          <a:prstGeom prst="wedgeEllipseCallout">
            <a:avLst>
              <a:gd name="adj1" fmla="val 90685"/>
              <a:gd name="adj2" fmla="val 4147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Vlastnosti: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p</a:t>
            </a:r>
            <a:r>
              <a:rPr lang="cs-CZ" sz="1200" dirty="0" smtClean="0">
                <a:solidFill>
                  <a:schemeClr val="tx1"/>
                </a:solidFill>
              </a:rPr>
              <a:t>lyn, složka zemního plynu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3" name="Oválný popisek 22"/>
          <p:cNvSpPr/>
          <p:nvPr/>
        </p:nvSpPr>
        <p:spPr>
          <a:xfrm>
            <a:off x="6816379" y="2413142"/>
            <a:ext cx="1517479" cy="873210"/>
          </a:xfrm>
          <a:prstGeom prst="wedgeEllipseCallout">
            <a:avLst>
              <a:gd name="adj1" fmla="val 22908"/>
              <a:gd name="adj2" fmla="val 9594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Použití: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palivo, chemická surovina</a:t>
            </a:r>
            <a:endParaRPr lang="cs-CZ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dpis 1"/>
          <p:cNvSpPr>
            <a:spLocks noGrp="1"/>
          </p:cNvSpPr>
          <p:nvPr>
            <p:ph type="ctrTitle"/>
          </p:nvPr>
        </p:nvSpPr>
        <p:spPr>
          <a:xfrm>
            <a:off x="150813" y="561975"/>
            <a:ext cx="56800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13.4 Co si řekneme nového?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Ovál 3"/>
          <p:cNvSpPr/>
          <p:nvPr/>
        </p:nvSpPr>
        <p:spPr>
          <a:xfrm>
            <a:off x="1438529" y="2772425"/>
            <a:ext cx="1250187" cy="54584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Oxidy uhlíku</a:t>
            </a:r>
          </a:p>
        </p:txBody>
      </p:sp>
      <p:sp>
        <p:nvSpPr>
          <p:cNvPr id="5" name="Oválný popisek 4"/>
          <p:cNvSpPr/>
          <p:nvPr/>
        </p:nvSpPr>
        <p:spPr>
          <a:xfrm>
            <a:off x="127607" y="1278933"/>
            <a:ext cx="1936015" cy="1213944"/>
          </a:xfrm>
          <a:prstGeom prst="wedgeEllipseCallout">
            <a:avLst>
              <a:gd name="adj1" fmla="val 32516"/>
              <a:gd name="adj2" fmla="val 7057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Vlastnosti: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CO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 - skleníkový plyn</a:t>
            </a:r>
            <a:endParaRPr lang="cs-CZ" sz="1200" dirty="0">
              <a:solidFill>
                <a:schemeClr val="tx1"/>
              </a:solidFill>
            </a:endParaRP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CO – jedovatý, váže se na hemoglobin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6" name="Oválný popisek 5"/>
          <p:cNvSpPr/>
          <p:nvPr/>
        </p:nvSpPr>
        <p:spPr>
          <a:xfrm>
            <a:off x="3055104" y="2661343"/>
            <a:ext cx="1120326" cy="806461"/>
          </a:xfrm>
          <a:prstGeom prst="wedgeEllipseCallout">
            <a:avLst>
              <a:gd name="adj1" fmla="val -75905"/>
              <a:gd name="adj2" fmla="val -555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Vzorec: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CO, CO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7" name="Oválný popisek 6"/>
          <p:cNvSpPr/>
          <p:nvPr/>
        </p:nvSpPr>
        <p:spPr>
          <a:xfrm>
            <a:off x="203318" y="4026947"/>
            <a:ext cx="3720610" cy="791424"/>
          </a:xfrm>
          <a:prstGeom prst="wedgeEllipseCallout">
            <a:avLst>
              <a:gd name="adj1" fmla="val -2001"/>
              <a:gd name="adj2" fmla="val -124464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Výroba: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C + O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 → 2 CO    </a:t>
            </a:r>
            <a:r>
              <a:rPr lang="cs-CZ" sz="1000" dirty="0" smtClean="0">
                <a:solidFill>
                  <a:schemeClr val="tx1"/>
                </a:solidFill>
              </a:rPr>
              <a:t>nedokonalé spalování</a:t>
            </a:r>
            <a:endParaRPr lang="cs-CZ" sz="1200" dirty="0">
              <a:solidFill>
                <a:schemeClr val="tx1"/>
              </a:solidFill>
            </a:endParaRP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C </a:t>
            </a:r>
            <a:r>
              <a:rPr lang="cs-CZ" sz="1200" dirty="0">
                <a:solidFill>
                  <a:schemeClr val="tx1"/>
                </a:solidFill>
              </a:rPr>
              <a:t>+ O</a:t>
            </a:r>
            <a:r>
              <a:rPr lang="cs-CZ" sz="1200" baseline="-25000" dirty="0">
                <a:solidFill>
                  <a:schemeClr val="tx1"/>
                </a:solidFill>
              </a:rPr>
              <a:t>2</a:t>
            </a:r>
            <a:r>
              <a:rPr lang="cs-CZ" sz="1200" dirty="0">
                <a:solidFill>
                  <a:schemeClr val="tx1"/>
                </a:solidFill>
              </a:rPr>
              <a:t> → </a:t>
            </a:r>
            <a:r>
              <a:rPr lang="cs-CZ" sz="1200" dirty="0" smtClean="0">
                <a:solidFill>
                  <a:schemeClr val="tx1"/>
                </a:solidFill>
              </a:rPr>
              <a:t> CO</a:t>
            </a:r>
            <a:r>
              <a:rPr lang="cs-CZ" sz="1200" baseline="-25000" dirty="0" smtClean="0">
                <a:solidFill>
                  <a:schemeClr val="tx1"/>
                </a:solidFill>
              </a:rPr>
              <a:t>2    </a:t>
            </a:r>
            <a:r>
              <a:rPr lang="cs-CZ" sz="1000" dirty="0" smtClean="0">
                <a:solidFill>
                  <a:schemeClr val="tx1"/>
                </a:solidFill>
              </a:rPr>
              <a:t>dokonalé spalování</a:t>
            </a:r>
            <a:endParaRPr lang="cs-CZ" sz="1000" dirty="0">
              <a:solidFill>
                <a:schemeClr val="tx1"/>
              </a:solidFill>
            </a:endParaRPr>
          </a:p>
          <a:p>
            <a:pPr algn="ctr"/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4683888" y="2448364"/>
            <a:ext cx="1250187" cy="54584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Oxidy síry</a:t>
            </a:r>
          </a:p>
        </p:txBody>
      </p:sp>
      <p:sp>
        <p:nvSpPr>
          <p:cNvPr id="9" name="Ovál 8"/>
          <p:cNvSpPr/>
          <p:nvPr/>
        </p:nvSpPr>
        <p:spPr>
          <a:xfrm>
            <a:off x="7241760" y="2219954"/>
            <a:ext cx="1250187" cy="54584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Oxidy dusíku</a:t>
            </a:r>
          </a:p>
        </p:txBody>
      </p:sp>
      <p:sp>
        <p:nvSpPr>
          <p:cNvPr id="10" name="Oválný popisek 9"/>
          <p:cNvSpPr/>
          <p:nvPr/>
        </p:nvSpPr>
        <p:spPr>
          <a:xfrm>
            <a:off x="2189599" y="1174476"/>
            <a:ext cx="1985831" cy="941021"/>
          </a:xfrm>
          <a:prstGeom prst="wedgeEllipseCallout">
            <a:avLst>
              <a:gd name="adj1" fmla="val -38015"/>
              <a:gd name="adj2" fmla="val 11338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Použití: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c</a:t>
            </a:r>
            <a:r>
              <a:rPr lang="cs-CZ" sz="1200" dirty="0" smtClean="0">
                <a:solidFill>
                  <a:schemeClr val="tx1"/>
                </a:solidFill>
              </a:rPr>
              <a:t>hlazení –suchý led, příprava šumivých nápojů, hašení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6021598" y="2711324"/>
            <a:ext cx="1120326" cy="806461"/>
          </a:xfrm>
          <a:prstGeom prst="wedgeEllipseCallout">
            <a:avLst>
              <a:gd name="adj1" fmla="val -68205"/>
              <a:gd name="adj2" fmla="val -29880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Vzorec: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SO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 , SO</a:t>
            </a:r>
            <a:r>
              <a:rPr lang="cs-CZ" sz="1200" baseline="-25000" dirty="0" smtClean="0">
                <a:solidFill>
                  <a:schemeClr val="tx1"/>
                </a:solidFill>
              </a:rPr>
              <a:t>3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4532441" y="983657"/>
            <a:ext cx="1553079" cy="941021"/>
          </a:xfrm>
          <a:prstGeom prst="wedgeEllipseCallout">
            <a:avLst>
              <a:gd name="adj1" fmla="val -1380"/>
              <a:gd name="adj2" fmla="val 101525"/>
            </a:avLst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Vlastnosti:</a:t>
            </a:r>
          </a:p>
          <a:p>
            <a:pPr algn="ctr"/>
            <a:r>
              <a:rPr lang="cs-CZ" sz="1200" dirty="0">
                <a:solidFill>
                  <a:schemeClr val="tx1"/>
                </a:solidFill>
              </a:rPr>
              <a:t>v</a:t>
            </a:r>
            <a:r>
              <a:rPr lang="cs-CZ" sz="1200" dirty="0" smtClean="0">
                <a:solidFill>
                  <a:schemeClr val="tx1"/>
                </a:solidFill>
              </a:rPr>
              <a:t> ovzduší, kyselé deště 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4" name="Oválný popisek 13"/>
          <p:cNvSpPr/>
          <p:nvPr/>
        </p:nvSpPr>
        <p:spPr>
          <a:xfrm>
            <a:off x="6581761" y="677189"/>
            <a:ext cx="1780097" cy="776979"/>
          </a:xfrm>
          <a:prstGeom prst="wedgeEllipseCallout">
            <a:avLst>
              <a:gd name="adj1" fmla="val 8184"/>
              <a:gd name="adj2" fmla="val 12067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Vlastnosti:</a:t>
            </a:r>
          </a:p>
          <a:p>
            <a:pPr algn="ctr"/>
            <a:r>
              <a:rPr lang="cs-CZ" sz="1200" dirty="0" err="1" smtClean="0">
                <a:solidFill>
                  <a:schemeClr val="tx1"/>
                </a:solidFill>
              </a:rPr>
              <a:t>NO</a:t>
            </a:r>
            <a:r>
              <a:rPr lang="cs-CZ" sz="1200" baseline="-25000" dirty="0" err="1" smtClean="0">
                <a:solidFill>
                  <a:schemeClr val="tx1"/>
                </a:solidFill>
              </a:rPr>
              <a:t>x</a:t>
            </a:r>
            <a:r>
              <a:rPr lang="cs-CZ" sz="1200" dirty="0" smtClean="0">
                <a:solidFill>
                  <a:schemeClr val="tx1"/>
                </a:solidFill>
              </a:rPr>
              <a:t> – znečišťují ovzduší, plyny </a:t>
            </a:r>
            <a:endParaRPr lang="cs-CZ" sz="1200" dirty="0">
              <a:solidFill>
                <a:schemeClr val="tx1"/>
              </a:solidFill>
            </a:endParaRPr>
          </a:p>
        </p:txBody>
      </p:sp>
      <p:sp>
        <p:nvSpPr>
          <p:cNvPr id="15" name="Oválný popisek 14"/>
          <p:cNvSpPr/>
          <p:nvPr/>
        </p:nvSpPr>
        <p:spPr>
          <a:xfrm>
            <a:off x="6732240" y="3701485"/>
            <a:ext cx="2269228" cy="1042300"/>
          </a:xfrm>
          <a:prstGeom prst="wedgeEllipseCallout">
            <a:avLst>
              <a:gd name="adj1" fmla="val -1903"/>
              <a:gd name="adj2" fmla="val -12240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Vzorec: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N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O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smtClean="0">
                <a:solidFill>
                  <a:schemeClr val="tx1"/>
                </a:solidFill>
              </a:rPr>
              <a:t>– skleníkový plyn 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NO – nežádoucí plyn, spalování motorů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</a:rPr>
              <a:t>NO</a:t>
            </a:r>
            <a:r>
              <a:rPr lang="cs-CZ" sz="1200" baseline="-25000" dirty="0" smtClean="0">
                <a:solidFill>
                  <a:schemeClr val="tx1"/>
                </a:solidFill>
              </a:rPr>
              <a:t>2</a:t>
            </a:r>
            <a:r>
              <a:rPr lang="cs-CZ" sz="1200" dirty="0" smtClean="0">
                <a:solidFill>
                  <a:schemeClr val="tx1"/>
                </a:solidFill>
              </a:rPr>
              <a:t> – kyselé deště</a:t>
            </a:r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krivankova.UNBCHEM\Local Settings\Temporary Internet Files\Content.IE5\HXNJMBL0\MM900282790[1]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08671"/>
            <a:ext cx="13620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4L8V0563\MM900283619[1]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55" y="299421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rivankova.UNBCHEM\Local Settings\Temporary Internet Files\Content.IE5\Y7SRUDI5\MM900283474[1]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86" y="1278933"/>
            <a:ext cx="771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ctrTitle"/>
          </p:nvPr>
        </p:nvSpPr>
        <p:spPr>
          <a:xfrm>
            <a:off x="107950" y="531813"/>
            <a:ext cx="54006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13.5 Procvičení a příklady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92182" y="1122893"/>
            <a:ext cx="333084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tx1"/>
                </a:solidFill>
                <a:latin typeface="+mn-lt"/>
              </a:rPr>
              <a:t>PŘÍKLADY NA PROCVIČENÍ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86045" y="1767003"/>
            <a:ext cx="4143122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chemeClr val="tx1"/>
                </a:solidFill>
              </a:rPr>
              <a:t>Doplň k názvům vzorce a oxidační čísla</a:t>
            </a:r>
            <a:r>
              <a:rPr lang="cs-CZ" b="1" dirty="0" smtClean="0">
                <a:solidFill>
                  <a:schemeClr val="tx1"/>
                </a:solidFill>
              </a:rPr>
              <a:t>:</a:t>
            </a:r>
          </a:p>
          <a:p>
            <a:endParaRPr lang="cs-CZ" b="1" dirty="0" smtClean="0">
              <a:solidFill>
                <a:schemeClr val="tx1"/>
              </a:solidFill>
              <a:latin typeface="+mn-lt"/>
            </a:endParaRPr>
          </a:p>
          <a:p>
            <a:r>
              <a:rPr lang="cs-CZ" dirty="0">
                <a:solidFill>
                  <a:schemeClr val="tx1"/>
                </a:solidFill>
              </a:rPr>
              <a:t>c</a:t>
            </a:r>
            <a:r>
              <a:rPr lang="cs-CZ" dirty="0" smtClean="0">
                <a:solidFill>
                  <a:schemeClr val="tx1"/>
                </a:solidFill>
              </a:rPr>
              <a:t>hlorovodík</a:t>
            </a:r>
          </a:p>
          <a:p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xid dusičný</a:t>
            </a:r>
          </a:p>
          <a:p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odid olovnatý</a:t>
            </a:r>
          </a:p>
          <a:p>
            <a:r>
              <a:rPr lang="cs-CZ" dirty="0">
                <a:solidFill>
                  <a:schemeClr val="tx1"/>
                </a:solidFill>
              </a:rPr>
              <a:t>f</a:t>
            </a:r>
            <a:r>
              <a:rPr lang="cs-CZ" dirty="0" smtClean="0">
                <a:solidFill>
                  <a:schemeClr val="tx1"/>
                </a:solidFill>
              </a:rPr>
              <a:t>luorovodík</a:t>
            </a:r>
          </a:p>
          <a:p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odid hlinitý</a:t>
            </a:r>
          </a:p>
          <a:p>
            <a:r>
              <a:rPr lang="cs-CZ" dirty="0">
                <a:solidFill>
                  <a:schemeClr val="tx1"/>
                </a:solidFill>
              </a:rPr>
              <a:t>s</a:t>
            </a:r>
            <a:r>
              <a:rPr lang="cs-CZ" dirty="0" smtClean="0">
                <a:solidFill>
                  <a:schemeClr val="tx1"/>
                </a:solidFill>
              </a:rPr>
              <a:t>ulfan</a:t>
            </a:r>
          </a:p>
          <a:p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moniak</a:t>
            </a:r>
          </a:p>
          <a:p>
            <a:r>
              <a:rPr lang="cs-CZ" dirty="0">
                <a:solidFill>
                  <a:schemeClr val="tx1"/>
                </a:solidFill>
              </a:rPr>
              <a:t>f</a:t>
            </a:r>
            <a:r>
              <a:rPr lang="cs-CZ" dirty="0" smtClean="0">
                <a:solidFill>
                  <a:schemeClr val="tx1"/>
                </a:solidFill>
              </a:rPr>
              <a:t>luorid osmičelý</a:t>
            </a:r>
          </a:p>
          <a:p>
            <a:endParaRPr lang="cs-CZ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788024" y="1767002"/>
            <a:ext cx="4155946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chemeClr val="tx1"/>
                </a:solidFill>
              </a:rPr>
              <a:t>Doplň k vzorcům oxidační čísla a názvy</a:t>
            </a:r>
            <a:r>
              <a:rPr lang="cs-CZ" b="1" dirty="0" smtClean="0">
                <a:solidFill>
                  <a:schemeClr val="tx1"/>
                </a:solidFill>
              </a:rPr>
              <a:t>:</a:t>
            </a:r>
          </a:p>
          <a:p>
            <a:endParaRPr lang="cs-CZ" b="1" dirty="0" smtClean="0">
              <a:solidFill>
                <a:schemeClr val="tx1"/>
              </a:solidFill>
              <a:latin typeface="+mn-lt"/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MgO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CuCl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NaBr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PtF</a:t>
            </a:r>
            <a:r>
              <a:rPr lang="cs-CZ" baseline="-25000" dirty="0" smtClean="0">
                <a:solidFill>
                  <a:schemeClr val="tx1"/>
                </a:solidFill>
              </a:rPr>
              <a:t>6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Br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baseline="-25000" dirty="0" smtClean="0">
                <a:solidFill>
                  <a:schemeClr val="tx1"/>
                </a:solidFill>
              </a:rPr>
              <a:t>7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OsCl</a:t>
            </a:r>
            <a:r>
              <a:rPr lang="cs-CZ" baseline="-25000" dirty="0" smtClean="0">
                <a:solidFill>
                  <a:schemeClr val="tx1"/>
                </a:solidFill>
              </a:rPr>
              <a:t>8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HI</a:t>
            </a:r>
            <a:endParaRPr lang="cs-CZ" baseline="-25000" dirty="0" smtClean="0">
              <a:solidFill>
                <a:schemeClr val="tx1"/>
              </a:solidFill>
            </a:endParaRPr>
          </a:p>
          <a:p>
            <a:endParaRPr lang="cs-CZ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877698" y="2303923"/>
            <a:ext cx="671979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err="1"/>
              <a:t>H</a:t>
            </a:r>
            <a:r>
              <a:rPr lang="cs-CZ" dirty="0" err="1" smtClean="0">
                <a:latin typeface="+mn-lt"/>
              </a:rPr>
              <a:t>Cl</a:t>
            </a:r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N</a:t>
            </a:r>
            <a:r>
              <a:rPr lang="cs-CZ" baseline="-25000" dirty="0" smtClean="0">
                <a:latin typeface="+mn-lt"/>
              </a:rPr>
              <a:t>2</a:t>
            </a:r>
            <a:r>
              <a:rPr lang="cs-CZ" dirty="0" smtClean="0">
                <a:latin typeface="+mn-lt"/>
              </a:rPr>
              <a:t>O</a:t>
            </a:r>
            <a:r>
              <a:rPr lang="cs-CZ" baseline="-25000" dirty="0" smtClean="0">
                <a:latin typeface="+mn-lt"/>
              </a:rPr>
              <a:t>5</a:t>
            </a:r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PbI</a:t>
            </a:r>
            <a:r>
              <a:rPr lang="cs-CZ" baseline="-25000" dirty="0" smtClean="0">
                <a:latin typeface="+mn-lt"/>
              </a:rPr>
              <a:t>2</a:t>
            </a:r>
            <a:endParaRPr lang="cs-CZ" dirty="0" smtClean="0">
              <a:latin typeface="+mn-lt"/>
            </a:endParaRPr>
          </a:p>
          <a:p>
            <a:r>
              <a:rPr lang="cs-CZ" dirty="0" smtClean="0"/>
              <a:t>H</a:t>
            </a:r>
            <a:r>
              <a:rPr lang="cs-CZ" dirty="0" smtClean="0">
                <a:latin typeface="+mn-lt"/>
              </a:rPr>
              <a:t>F</a:t>
            </a:r>
          </a:p>
          <a:p>
            <a:r>
              <a:rPr lang="cs-CZ" dirty="0" smtClean="0">
                <a:latin typeface="+mn-lt"/>
              </a:rPr>
              <a:t>BI</a:t>
            </a:r>
            <a:r>
              <a:rPr lang="cs-CZ" baseline="-25000" dirty="0" smtClean="0">
                <a:latin typeface="+mn-lt"/>
              </a:rPr>
              <a:t>3</a:t>
            </a:r>
            <a:endParaRPr lang="cs-CZ" dirty="0" smtClean="0">
              <a:latin typeface="+mn-lt"/>
            </a:endParaRPr>
          </a:p>
          <a:p>
            <a:r>
              <a:rPr lang="cs-CZ" dirty="0" smtClean="0"/>
              <a:t>H</a:t>
            </a:r>
            <a:r>
              <a:rPr lang="cs-CZ" baseline="-25000" dirty="0" smtClean="0">
                <a:latin typeface="+mn-lt"/>
              </a:rPr>
              <a:t>2</a:t>
            </a:r>
            <a:r>
              <a:rPr lang="cs-CZ" dirty="0" smtClean="0">
                <a:latin typeface="+mn-lt"/>
              </a:rPr>
              <a:t>S</a:t>
            </a:r>
          </a:p>
          <a:p>
            <a:r>
              <a:rPr lang="cs-CZ" dirty="0" smtClean="0"/>
              <a:t>NH</a:t>
            </a:r>
            <a:r>
              <a:rPr lang="cs-CZ" baseline="-25000" dirty="0" smtClean="0">
                <a:latin typeface="+mn-lt"/>
              </a:rPr>
              <a:t>3</a:t>
            </a:r>
            <a:endParaRPr lang="cs-CZ" dirty="0" smtClean="0">
              <a:latin typeface="+mn-lt"/>
            </a:endParaRPr>
          </a:p>
          <a:p>
            <a:r>
              <a:rPr lang="cs-CZ" dirty="0" smtClean="0">
                <a:latin typeface="+mn-lt"/>
              </a:rPr>
              <a:t>OsF</a:t>
            </a:r>
            <a:r>
              <a:rPr lang="cs-CZ" baseline="-25000" dirty="0" smtClean="0">
                <a:latin typeface="+mn-lt"/>
              </a:rPr>
              <a:t>8</a:t>
            </a:r>
            <a:endParaRPr lang="cs-CZ" dirty="0" smtClean="0">
              <a:latin typeface="+mn-lt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37415" y="2310557"/>
            <a:ext cx="1729961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 smtClean="0"/>
              <a:t>oxid hořečnatý</a:t>
            </a:r>
          </a:p>
          <a:p>
            <a:r>
              <a:rPr lang="cs-CZ" dirty="0"/>
              <a:t>c</a:t>
            </a:r>
            <a:r>
              <a:rPr lang="cs-CZ" dirty="0" smtClean="0"/>
              <a:t>hlorid měďnatý</a:t>
            </a:r>
          </a:p>
          <a:p>
            <a:r>
              <a:rPr lang="cs-CZ" dirty="0"/>
              <a:t>b</a:t>
            </a:r>
            <a:r>
              <a:rPr lang="cs-CZ" dirty="0" smtClean="0"/>
              <a:t>romid sodný</a:t>
            </a:r>
          </a:p>
          <a:p>
            <a:r>
              <a:rPr lang="cs-CZ" dirty="0"/>
              <a:t>a</a:t>
            </a:r>
            <a:r>
              <a:rPr lang="cs-CZ" dirty="0" smtClean="0"/>
              <a:t>moniak</a:t>
            </a:r>
          </a:p>
          <a:p>
            <a:r>
              <a:rPr lang="cs-CZ" dirty="0" smtClean="0"/>
              <a:t>jodid platinový</a:t>
            </a:r>
          </a:p>
          <a:p>
            <a:r>
              <a:rPr lang="cs-CZ" dirty="0" smtClean="0"/>
              <a:t>oxid </a:t>
            </a:r>
            <a:r>
              <a:rPr lang="cs-CZ" dirty="0" err="1" smtClean="0"/>
              <a:t>bromistý</a:t>
            </a:r>
            <a:endParaRPr lang="cs-CZ" dirty="0" smtClean="0"/>
          </a:p>
          <a:p>
            <a:r>
              <a:rPr lang="cs-CZ" dirty="0" smtClean="0"/>
              <a:t>chlorid osmičelý</a:t>
            </a:r>
          </a:p>
          <a:p>
            <a:r>
              <a:rPr lang="cs-CZ" dirty="0" smtClean="0"/>
              <a:t>jodovodík</a:t>
            </a:r>
          </a:p>
        </p:txBody>
      </p:sp>
      <p:pic>
        <p:nvPicPr>
          <p:cNvPr id="2050" name="Picture 2" descr="C:\Documents and Settings\krivankova.UNBCHEM\Local Settings\Temporary Internet Files\Content.IE5\4L8V0563\MP9004371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15" y="593102"/>
            <a:ext cx="105958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ctrTitle"/>
          </p:nvPr>
        </p:nvSpPr>
        <p:spPr>
          <a:xfrm>
            <a:off x="107950" y="555625"/>
            <a:ext cx="5184775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13.6 Něco navíc pro šikovné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4" name="Oválný popisek 3"/>
          <p:cNvSpPr/>
          <p:nvPr/>
        </p:nvSpPr>
        <p:spPr>
          <a:xfrm>
            <a:off x="3791068" y="878884"/>
            <a:ext cx="2546173" cy="991805"/>
          </a:xfrm>
          <a:prstGeom prst="wedgeEllipseCallout">
            <a:avLst>
              <a:gd name="adj1" fmla="val 67441"/>
              <a:gd name="adj2" fmla="val -19503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Vlastnosti: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k</a:t>
            </a:r>
            <a:r>
              <a:rPr lang="cs-CZ" sz="1400" dirty="0" smtClean="0">
                <a:solidFill>
                  <a:schemeClr val="tx1"/>
                </a:solidFill>
              </a:rPr>
              <a:t>apaliny, žíraviny, vznikají z halogenvodíků</a:t>
            </a:r>
          </a:p>
        </p:txBody>
      </p:sp>
      <p:sp>
        <p:nvSpPr>
          <p:cNvPr id="5" name="Ovál 4"/>
          <p:cNvSpPr/>
          <p:nvPr/>
        </p:nvSpPr>
        <p:spPr>
          <a:xfrm>
            <a:off x="1313076" y="2229656"/>
            <a:ext cx="1333271" cy="545846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Oxid křemičitý</a:t>
            </a:r>
          </a:p>
        </p:txBody>
      </p:sp>
      <p:sp>
        <p:nvSpPr>
          <p:cNvPr id="6" name="Ovál 5"/>
          <p:cNvSpPr/>
          <p:nvPr/>
        </p:nvSpPr>
        <p:spPr>
          <a:xfrm>
            <a:off x="1996573" y="2946034"/>
            <a:ext cx="1250187" cy="545846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Oxid hlinitý</a:t>
            </a:r>
          </a:p>
        </p:txBody>
      </p:sp>
      <p:sp>
        <p:nvSpPr>
          <p:cNvPr id="7" name="Ovál 6"/>
          <p:cNvSpPr/>
          <p:nvPr/>
        </p:nvSpPr>
        <p:spPr>
          <a:xfrm>
            <a:off x="7092280" y="2939972"/>
            <a:ext cx="1250187" cy="5458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Oxid železitý</a:t>
            </a:r>
          </a:p>
        </p:txBody>
      </p:sp>
      <p:sp>
        <p:nvSpPr>
          <p:cNvPr id="8" name="Oválný popisek 7"/>
          <p:cNvSpPr/>
          <p:nvPr/>
        </p:nvSpPr>
        <p:spPr>
          <a:xfrm>
            <a:off x="179513" y="1393223"/>
            <a:ext cx="1296144" cy="744631"/>
          </a:xfrm>
          <a:prstGeom prst="wedgeEllipseCallout">
            <a:avLst>
              <a:gd name="adj1" fmla="val 48392"/>
              <a:gd name="adj2" fmla="val 71963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Vzorec: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SiO</a:t>
            </a:r>
            <a:r>
              <a:rPr lang="cs-CZ" sz="1400" baseline="-25000" dirty="0" smtClean="0">
                <a:solidFill>
                  <a:schemeClr val="tx1"/>
                </a:solidFill>
              </a:rPr>
              <a:t>2</a:t>
            </a:r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1979712" y="1173823"/>
            <a:ext cx="1440160" cy="744631"/>
          </a:xfrm>
          <a:prstGeom prst="wedgeEllipseCallout">
            <a:avLst>
              <a:gd name="adj1" fmla="val -36522"/>
              <a:gd name="adj2" fmla="val 91751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Vlastnosti: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n</a:t>
            </a:r>
            <a:r>
              <a:rPr lang="cs-CZ" sz="1400" dirty="0" smtClean="0">
                <a:solidFill>
                  <a:schemeClr val="tx1"/>
                </a:solidFill>
              </a:rPr>
              <a:t>a výrobu skla</a:t>
            </a:r>
          </a:p>
        </p:txBody>
      </p:sp>
      <p:sp>
        <p:nvSpPr>
          <p:cNvPr id="11" name="Oválný popisek 10"/>
          <p:cNvSpPr/>
          <p:nvPr/>
        </p:nvSpPr>
        <p:spPr>
          <a:xfrm>
            <a:off x="632520" y="3929337"/>
            <a:ext cx="1296144" cy="744631"/>
          </a:xfrm>
          <a:prstGeom prst="wedgeEllipseCallout">
            <a:avLst>
              <a:gd name="adj1" fmla="val 73384"/>
              <a:gd name="adj2" fmla="val -10472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Vzorec: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Al</a:t>
            </a:r>
            <a:r>
              <a:rPr lang="cs-CZ" sz="1400" baseline="-25000" dirty="0" smtClean="0">
                <a:solidFill>
                  <a:schemeClr val="tx1"/>
                </a:solidFill>
              </a:rPr>
              <a:t>2</a:t>
            </a:r>
            <a:r>
              <a:rPr lang="cs-CZ" sz="1400" dirty="0" smtClean="0">
                <a:solidFill>
                  <a:schemeClr val="tx1"/>
                </a:solidFill>
              </a:rPr>
              <a:t>O</a:t>
            </a:r>
            <a:r>
              <a:rPr lang="cs-CZ" sz="1400" baseline="-25000" dirty="0" smtClean="0">
                <a:solidFill>
                  <a:schemeClr val="tx1"/>
                </a:solidFill>
              </a:rPr>
              <a:t>3</a:t>
            </a:r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2641440" y="3959675"/>
            <a:ext cx="1584176" cy="1012812"/>
          </a:xfrm>
          <a:prstGeom prst="wedgeEllipseCallout">
            <a:avLst>
              <a:gd name="adj1" fmla="val -40776"/>
              <a:gd name="adj2" fmla="val -9153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Vlastnosti: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d</a:t>
            </a:r>
            <a:r>
              <a:rPr lang="cs-CZ" sz="1400" dirty="0" smtClean="0">
                <a:solidFill>
                  <a:schemeClr val="tx1"/>
                </a:solidFill>
              </a:rPr>
              <a:t>rahokamy – klenoty, šperky</a:t>
            </a:r>
          </a:p>
        </p:txBody>
      </p:sp>
      <p:sp>
        <p:nvSpPr>
          <p:cNvPr id="13" name="Oválný popisek 12"/>
          <p:cNvSpPr/>
          <p:nvPr/>
        </p:nvSpPr>
        <p:spPr>
          <a:xfrm>
            <a:off x="5084769" y="3723849"/>
            <a:ext cx="1296144" cy="744631"/>
          </a:xfrm>
          <a:prstGeom prst="wedgeEllipseCallout">
            <a:avLst>
              <a:gd name="adj1" fmla="val 106801"/>
              <a:gd name="adj2" fmla="val -10084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Vzorec: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Fe</a:t>
            </a:r>
            <a:r>
              <a:rPr lang="cs-CZ" sz="1400" baseline="-25000" dirty="0" smtClean="0">
                <a:solidFill>
                  <a:schemeClr val="tx1"/>
                </a:solidFill>
              </a:rPr>
              <a:t>2</a:t>
            </a:r>
            <a:r>
              <a:rPr lang="cs-CZ" sz="1400" dirty="0" smtClean="0">
                <a:solidFill>
                  <a:schemeClr val="tx1"/>
                </a:solidFill>
              </a:rPr>
              <a:t>O</a:t>
            </a:r>
            <a:r>
              <a:rPr lang="cs-CZ" sz="1400" baseline="-25000" dirty="0" smtClean="0">
                <a:solidFill>
                  <a:schemeClr val="tx1"/>
                </a:solidFill>
              </a:rPr>
              <a:t>3</a:t>
            </a:r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14" name="Oválný popisek 13"/>
          <p:cNvSpPr/>
          <p:nvPr/>
        </p:nvSpPr>
        <p:spPr>
          <a:xfrm>
            <a:off x="4788024" y="2204784"/>
            <a:ext cx="1656184" cy="1008111"/>
          </a:xfrm>
          <a:prstGeom prst="wedgeEllipseCallout">
            <a:avLst>
              <a:gd name="adj1" fmla="val 88785"/>
              <a:gd name="adj2" fmla="val 3678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Vlastnosti: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ž</a:t>
            </a:r>
            <a:r>
              <a:rPr lang="cs-CZ" sz="1400" dirty="0" smtClean="0">
                <a:solidFill>
                  <a:schemeClr val="tx1"/>
                </a:solidFill>
              </a:rPr>
              <a:t>elezná ruda – hematit, výroba železa</a:t>
            </a:r>
          </a:p>
        </p:txBody>
      </p:sp>
      <p:sp>
        <p:nvSpPr>
          <p:cNvPr id="15" name="Ovál 14"/>
          <p:cNvSpPr/>
          <p:nvPr/>
        </p:nvSpPr>
        <p:spPr>
          <a:xfrm>
            <a:off x="6769855" y="742068"/>
            <a:ext cx="2088232" cy="632719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tx1"/>
                </a:solidFill>
              </a:rPr>
              <a:t>Kyseliny </a:t>
            </a:r>
            <a:r>
              <a:rPr lang="cs-CZ" sz="1400" b="1" dirty="0" err="1" smtClean="0">
                <a:solidFill>
                  <a:schemeClr val="tx1"/>
                </a:solidFill>
              </a:rPr>
              <a:t>halogenvodíkové</a:t>
            </a:r>
            <a:endParaRPr lang="cs-CZ" sz="1400" b="1" dirty="0" smtClean="0">
              <a:solidFill>
                <a:schemeClr val="tx1"/>
              </a:solidFill>
            </a:endParaRPr>
          </a:p>
        </p:txBody>
      </p:sp>
      <p:sp>
        <p:nvSpPr>
          <p:cNvPr id="17" name="Oválný popisek 16"/>
          <p:cNvSpPr/>
          <p:nvPr/>
        </p:nvSpPr>
        <p:spPr>
          <a:xfrm>
            <a:off x="7236296" y="1707654"/>
            <a:ext cx="1296144" cy="744631"/>
          </a:xfrm>
          <a:prstGeom prst="wedgeEllipseCallout">
            <a:avLst>
              <a:gd name="adj1" fmla="val -9046"/>
              <a:gd name="adj2" fmla="val -87923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u="sng" dirty="0" smtClean="0">
                <a:solidFill>
                  <a:schemeClr val="tx1"/>
                </a:solidFill>
              </a:rPr>
              <a:t>Vzorec: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HX</a:t>
            </a:r>
          </a:p>
        </p:txBody>
      </p:sp>
      <p:pic>
        <p:nvPicPr>
          <p:cNvPr id="1026" name="Picture 2" descr="C:\Documents and Settings\krivankova.UNBCHEM\Local Settings\Temporary Internet Files\Content.IE5\Y7SRUDI5\MP90040064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32" y="2602260"/>
            <a:ext cx="976777" cy="122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rivankova.UNBCHEM\Local Settings\Temporary Internet Files\Content.IE5\0HOFINEP\MP90041009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61" y="2315350"/>
            <a:ext cx="1203598" cy="12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Mineral Olixisto GDFL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20" y="3867894"/>
            <a:ext cx="1595164" cy="119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107504" y="555526"/>
            <a:ext cx="4284663" cy="593725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13.7 CLIL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                        </a:t>
            </a:r>
            <a:r>
              <a:rPr lang="cs-CZ" sz="1600" b="1" dirty="0" err="1">
                <a:solidFill>
                  <a:schemeClr val="accent3">
                    <a:lumMod val="50000"/>
                  </a:schemeClr>
                </a:solidFill>
                <a:latin typeface="+mn-lt"/>
              </a:rPr>
              <a:t>Chemistry</a:t>
            </a:r>
            <a:endParaRPr lang="cs-CZ" sz="1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5" name="Ovál 4"/>
          <p:cNvSpPr/>
          <p:nvPr/>
        </p:nvSpPr>
        <p:spPr>
          <a:xfrm>
            <a:off x="219568" y="1173369"/>
            <a:ext cx="3200304" cy="2596879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u="sng" dirty="0" err="1" smtClean="0">
                <a:solidFill>
                  <a:schemeClr val="tx1"/>
                </a:solidFill>
              </a:rPr>
              <a:t>Carbon</a:t>
            </a:r>
            <a:r>
              <a:rPr lang="cs-CZ" sz="1600" b="1" u="sng" dirty="0" smtClean="0">
                <a:solidFill>
                  <a:schemeClr val="tx1"/>
                </a:solidFill>
              </a:rPr>
              <a:t> dioxide</a:t>
            </a:r>
          </a:p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CO</a:t>
            </a:r>
            <a:r>
              <a:rPr lang="cs-CZ" sz="1600" b="1" baseline="-25000" dirty="0" smtClean="0">
                <a:solidFill>
                  <a:schemeClr val="tx1"/>
                </a:solidFill>
              </a:rPr>
              <a:t>2</a:t>
            </a:r>
          </a:p>
          <a:p>
            <a:pPr algn="ctr"/>
            <a:endParaRPr lang="cs-CZ" sz="1600" b="1" baseline="-25000" dirty="0">
              <a:solidFill>
                <a:schemeClr val="tx1"/>
              </a:solidFill>
            </a:endParaRPr>
          </a:p>
          <a:p>
            <a:pPr algn="ctr"/>
            <a:endParaRPr lang="cs-CZ" sz="1600" b="1" baseline="-25000" dirty="0" smtClean="0">
              <a:solidFill>
                <a:schemeClr val="tx1"/>
              </a:solidFill>
            </a:endParaRPr>
          </a:p>
          <a:p>
            <a:pPr algn="ctr"/>
            <a:endParaRPr lang="cs-CZ" sz="1600" b="1" baseline="-25000" dirty="0">
              <a:solidFill>
                <a:schemeClr val="tx1"/>
              </a:solidFill>
            </a:endParaRPr>
          </a:p>
          <a:p>
            <a:pPr algn="ctr"/>
            <a:endParaRPr lang="cs-CZ" sz="1600" b="1" baseline="-25000" dirty="0" smtClean="0">
              <a:solidFill>
                <a:schemeClr val="tx1"/>
              </a:solidFill>
            </a:endParaRPr>
          </a:p>
          <a:p>
            <a:pPr algn="ctr"/>
            <a:endParaRPr lang="cs-CZ" sz="1600" b="1" baseline="-25000" dirty="0" smtClean="0">
              <a:solidFill>
                <a:schemeClr val="tx1"/>
              </a:solidFill>
            </a:endParaRPr>
          </a:p>
          <a:p>
            <a:pPr algn="ctr"/>
            <a:endParaRPr lang="cs-CZ" sz="1600" b="1" baseline="-25000" dirty="0">
              <a:solidFill>
                <a:schemeClr val="tx1"/>
              </a:solidFill>
            </a:endParaRPr>
          </a:p>
          <a:p>
            <a:pPr algn="ctr"/>
            <a:endParaRPr lang="cs-CZ" sz="1600" b="1" baseline="-25000" dirty="0" smtClean="0">
              <a:solidFill>
                <a:schemeClr val="tx1"/>
              </a:solidFill>
            </a:endParaRPr>
          </a:p>
          <a:p>
            <a:pPr algn="ctr"/>
            <a:endParaRPr lang="cs-CZ" sz="1600" b="1" baseline="-25000" dirty="0">
              <a:solidFill>
                <a:schemeClr val="tx1"/>
              </a:solidFill>
            </a:endParaRPr>
          </a:p>
          <a:p>
            <a:pPr algn="ctr"/>
            <a:endParaRPr lang="cs-CZ" sz="1600" b="1" baseline="-25000" dirty="0" smtClean="0">
              <a:solidFill>
                <a:schemeClr val="tx1"/>
              </a:solidFill>
            </a:endParaRPr>
          </a:p>
          <a:p>
            <a:pPr algn="ctr"/>
            <a:endParaRPr lang="cs-CZ" sz="16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http://upload.wikimedia.org/wikipedia/commons/thumb/3/35/Carbon_dioxide_structure.png/121px-Carbon_dioxide_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0424"/>
            <a:ext cx="115252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ál 1"/>
          <p:cNvSpPr/>
          <p:nvPr/>
        </p:nvSpPr>
        <p:spPr>
          <a:xfrm>
            <a:off x="1475657" y="2130945"/>
            <a:ext cx="1656184" cy="12682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u="sng" dirty="0" err="1" smtClean="0">
                <a:solidFill>
                  <a:schemeClr val="tx1"/>
                </a:solidFill>
              </a:rPr>
              <a:t>Uses</a:t>
            </a:r>
            <a:r>
              <a:rPr lang="cs-CZ" sz="1600" b="1" u="sng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- </a:t>
            </a:r>
            <a:r>
              <a:rPr lang="en-US" sz="1400" dirty="0" smtClean="0">
                <a:solidFill>
                  <a:schemeClr val="tx1"/>
                </a:solidFill>
              </a:rPr>
              <a:t>bubbles </a:t>
            </a:r>
            <a:r>
              <a:rPr lang="en-US" sz="1400" dirty="0">
                <a:solidFill>
                  <a:schemeClr val="tx1"/>
                </a:solidFill>
              </a:rPr>
              <a:t>in a soft drink</a:t>
            </a:r>
            <a:endParaRPr lang="cs-CZ" sz="1400" b="1" u="sng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Documents and Settings\krivankova.UNBCHEM\Local Settings\Temporary Internet Files\Content.IE5\4L8V0563\MC90043878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67" y="3363707"/>
            <a:ext cx="1584176" cy="166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3759901" y="637484"/>
            <a:ext cx="2952403" cy="251033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 </a:t>
            </a:r>
            <a:r>
              <a:rPr lang="cs-CZ" sz="1600" b="1" u="sng" dirty="0" smtClean="0">
                <a:solidFill>
                  <a:schemeClr val="tx1"/>
                </a:solidFill>
              </a:rPr>
              <a:t>Hydrogen sulfide</a:t>
            </a:r>
          </a:p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H</a:t>
            </a:r>
            <a:r>
              <a:rPr lang="cs-CZ" sz="1600" b="1" baseline="-25000" dirty="0" smtClean="0">
                <a:solidFill>
                  <a:schemeClr val="tx1"/>
                </a:solidFill>
              </a:rPr>
              <a:t>2</a:t>
            </a:r>
            <a:r>
              <a:rPr lang="cs-CZ" sz="1600" b="1" dirty="0" smtClean="0">
                <a:solidFill>
                  <a:schemeClr val="tx1"/>
                </a:solidFill>
              </a:rPr>
              <a:t>S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 smtClean="0">
                <a:solidFill>
                  <a:schemeClr val="tx1"/>
                </a:solidFill>
              </a:rPr>
              <a:t>g</a:t>
            </a:r>
            <a:r>
              <a:rPr lang="cs-CZ" sz="1600" dirty="0" smtClean="0">
                <a:solidFill>
                  <a:schemeClr val="tx1"/>
                </a:solidFill>
              </a:rPr>
              <a:t>as</a:t>
            </a:r>
            <a:r>
              <a:rPr lang="en-US" sz="1600" dirty="0">
                <a:solidFill>
                  <a:schemeClr val="tx1"/>
                </a:solidFill>
              </a:rPr>
              <a:t> with the characteristic foul odor of </a:t>
            </a:r>
            <a:r>
              <a:rPr lang="en-US" sz="1600" dirty="0" smtClean="0">
                <a:solidFill>
                  <a:schemeClr val="tx1"/>
                </a:solidFill>
              </a:rPr>
              <a:t>rotten</a:t>
            </a:r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dirty="0" err="1" smtClean="0">
                <a:solidFill>
                  <a:schemeClr val="tx1"/>
                </a:solidFill>
              </a:rPr>
              <a:t>eg</a:t>
            </a:r>
            <a:r>
              <a:rPr lang="cs-CZ" sz="1600" dirty="0" err="1" smtClean="0">
                <a:solidFill>
                  <a:schemeClr val="tx1"/>
                </a:solidFill>
              </a:rPr>
              <a:t>gs</a:t>
            </a:r>
            <a:endParaRPr lang="cs-CZ" sz="1600" b="1" dirty="0">
              <a:solidFill>
                <a:schemeClr val="tx1"/>
              </a:solidFill>
            </a:endParaRPr>
          </a:p>
          <a:p>
            <a:pPr algn="ctr"/>
            <a:endParaRPr lang="cs-CZ" sz="1600" b="1" dirty="0" smtClean="0">
              <a:solidFill>
                <a:schemeClr val="tx1"/>
              </a:solidFill>
            </a:endParaRPr>
          </a:p>
          <a:p>
            <a:pPr algn="ctr"/>
            <a:endParaRPr lang="cs-CZ" sz="1600" b="1" dirty="0">
              <a:solidFill>
                <a:schemeClr val="tx1"/>
              </a:solidFill>
            </a:endParaRPr>
          </a:p>
          <a:p>
            <a:pPr algn="ctr"/>
            <a:endParaRPr lang="cs-CZ" sz="1600" b="1" dirty="0" smtClean="0">
              <a:solidFill>
                <a:schemeClr val="tx1"/>
              </a:solidFill>
            </a:endParaRPr>
          </a:p>
          <a:p>
            <a:pPr algn="ctr"/>
            <a:endParaRPr lang="cs-CZ" sz="1200" dirty="0">
              <a:solidFill>
                <a:schemeClr val="tx1"/>
              </a:solidFill>
            </a:endParaRPr>
          </a:p>
        </p:txBody>
      </p:sp>
      <p:pic>
        <p:nvPicPr>
          <p:cNvPr id="1029" name="Picture 5" descr="http://upload.wikimedia.org/wikipedia/commons/thumb/c/c1/Hydrogen-sulfide-3D-vdW.png/121px-Hydrogen-sulfide-3D-vd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31" y="2036901"/>
            <a:ext cx="1025342" cy="101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 10"/>
          <p:cNvSpPr/>
          <p:nvPr/>
        </p:nvSpPr>
        <p:spPr>
          <a:xfrm>
            <a:off x="6012160" y="2545336"/>
            <a:ext cx="2808312" cy="252028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u="sng" dirty="0" err="1" smtClean="0">
                <a:solidFill>
                  <a:schemeClr val="tx1"/>
                </a:solidFill>
              </a:rPr>
              <a:t>Ammonia</a:t>
            </a:r>
            <a:endParaRPr lang="cs-CZ" sz="1600" b="1" u="sng" dirty="0" smtClean="0">
              <a:solidFill>
                <a:schemeClr val="tx1"/>
              </a:solidFill>
            </a:endParaRPr>
          </a:p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NH</a:t>
            </a:r>
            <a:r>
              <a:rPr lang="cs-CZ" sz="1600" b="1" baseline="-25000" dirty="0" smtClean="0">
                <a:solidFill>
                  <a:schemeClr val="tx1"/>
                </a:solidFill>
              </a:rPr>
              <a:t>3</a:t>
            </a:r>
          </a:p>
          <a:p>
            <a:pPr algn="ctr"/>
            <a:endParaRPr lang="cs-CZ" sz="1600" b="1" baseline="-25000" dirty="0">
              <a:solidFill>
                <a:schemeClr val="tx1"/>
              </a:solidFill>
            </a:endParaRPr>
          </a:p>
          <a:p>
            <a:pPr algn="ctr"/>
            <a:endParaRPr lang="cs-CZ" sz="1600" b="1" baseline="-25000" dirty="0" smtClean="0">
              <a:solidFill>
                <a:schemeClr val="tx1"/>
              </a:solidFill>
            </a:endParaRPr>
          </a:p>
          <a:p>
            <a:pPr algn="ctr"/>
            <a:endParaRPr lang="cs-CZ" sz="1600" b="1" baseline="-25000" dirty="0">
              <a:solidFill>
                <a:schemeClr val="tx1"/>
              </a:solidFill>
            </a:endParaRPr>
          </a:p>
          <a:p>
            <a:pPr algn="ctr"/>
            <a:endParaRPr lang="cs-CZ" sz="1600" b="1" baseline="-25000" dirty="0" smtClean="0">
              <a:solidFill>
                <a:schemeClr val="tx1"/>
              </a:solidFill>
            </a:endParaRPr>
          </a:p>
          <a:p>
            <a:pPr algn="ctr"/>
            <a:endParaRPr lang="cs-CZ" sz="1600" b="1" baseline="-25000" dirty="0">
              <a:solidFill>
                <a:schemeClr val="tx1"/>
              </a:solidFill>
            </a:endParaRPr>
          </a:p>
          <a:p>
            <a:pPr algn="ctr"/>
            <a:endParaRPr lang="cs-CZ" sz="1600" b="1" baseline="-25000" dirty="0" smtClean="0">
              <a:solidFill>
                <a:schemeClr val="tx1"/>
              </a:solidFill>
            </a:endParaRPr>
          </a:p>
          <a:p>
            <a:pPr algn="ctr"/>
            <a:endParaRPr lang="cs-CZ" sz="1600" b="1" baseline="-25000" dirty="0">
              <a:solidFill>
                <a:schemeClr val="tx1"/>
              </a:solidFill>
            </a:endParaRPr>
          </a:p>
          <a:p>
            <a:pPr algn="ctr"/>
            <a:endParaRPr lang="cs-CZ" sz="1600" b="1" baseline="-25000" dirty="0" smtClean="0">
              <a:solidFill>
                <a:schemeClr val="tx1"/>
              </a:solidFill>
            </a:endParaRPr>
          </a:p>
          <a:p>
            <a:pPr algn="ctr"/>
            <a:endParaRPr lang="cs-CZ" sz="1600" b="1" dirty="0">
              <a:solidFill>
                <a:schemeClr val="tx1"/>
              </a:solidFill>
            </a:endParaRPr>
          </a:p>
        </p:txBody>
      </p:sp>
      <p:pic>
        <p:nvPicPr>
          <p:cNvPr id="1031" name="Picture 7" descr="http://upload.wikimedia.org/wikipedia/commons/thumb/0/05/Ammonia-3D-balls-A.png/115px-Ammonia-3D-balls-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616" y="3177733"/>
            <a:ext cx="10953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ál 12"/>
          <p:cNvSpPr/>
          <p:nvPr/>
        </p:nvSpPr>
        <p:spPr>
          <a:xfrm>
            <a:off x="6804248" y="3770248"/>
            <a:ext cx="1655787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u="sng" dirty="0" err="1" smtClean="0">
                <a:solidFill>
                  <a:schemeClr val="tx1"/>
                </a:solidFill>
              </a:rPr>
              <a:t>Uses</a:t>
            </a:r>
            <a:r>
              <a:rPr lang="cs-CZ" sz="1600" b="1" u="sng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cs-CZ" sz="1400" dirty="0" err="1">
                <a:solidFill>
                  <a:schemeClr val="tx1"/>
                </a:solidFill>
              </a:rPr>
              <a:t>f</a:t>
            </a:r>
            <a:r>
              <a:rPr lang="cs-CZ" sz="1400" dirty="0" err="1" smtClean="0">
                <a:solidFill>
                  <a:schemeClr val="tx1"/>
                </a:solidFill>
              </a:rPr>
              <a:t>ertilizer</a:t>
            </a: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1400" dirty="0" err="1" smtClean="0">
                <a:solidFill>
                  <a:schemeClr val="tx1"/>
                </a:solidFill>
              </a:rPr>
              <a:t>cleaner</a:t>
            </a:r>
            <a:endParaRPr lang="cs-CZ" sz="1400" dirty="0" smtClean="0">
              <a:solidFill>
                <a:schemeClr val="tx1"/>
              </a:solidFill>
            </a:endParaRPr>
          </a:p>
          <a:p>
            <a:pPr marL="285750" indent="-285750" algn="ctr">
              <a:buFontTx/>
              <a:buChar char="-"/>
            </a:pPr>
            <a:endParaRPr lang="cs-CZ" sz="1400" b="1" u="sng" dirty="0">
              <a:solidFill>
                <a:schemeClr val="tx1"/>
              </a:solidFill>
            </a:endParaRPr>
          </a:p>
        </p:txBody>
      </p:sp>
      <p:pic>
        <p:nvPicPr>
          <p:cNvPr id="1032" name="Picture 8" descr="C:\Documents and Settings\krivankova.UNBCHEM\Local Settings\Temporary Internet Files\Content.IE5\4L8V0563\MC90043726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570" y="743472"/>
            <a:ext cx="1209957" cy="161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712304" y="637484"/>
            <a:ext cx="56137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cs-CZ" sz="1600" b="1" dirty="0" err="1">
                <a:latin typeface="+mn-lt"/>
              </a:rPr>
              <a:t>NO</a:t>
            </a:r>
            <a:r>
              <a:rPr lang="cs-CZ" sz="1600" b="1" baseline="-25000" dirty="0" err="1">
                <a:latin typeface="+mn-lt"/>
              </a:rPr>
              <a:t>x</a:t>
            </a:r>
            <a:endParaRPr lang="cs-CZ" sz="1600" b="1" dirty="0">
              <a:latin typeface="+mn-lt"/>
            </a:endParaRPr>
          </a:p>
        </p:txBody>
      </p:sp>
      <p:pic>
        <p:nvPicPr>
          <p:cNvPr id="1033" name="Picture 9" descr="C:\Documents and Settings\krivankova.UNBCHEM\Local Settings\Temporary Internet Files\Content.IE5\Y7SRUDI5\MC900432613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11" y="475772"/>
            <a:ext cx="1130312" cy="113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Documents and Settings\krivankova.UNBCHEM\Local Settings\Temporary Internet Files\Content.IE5\0HOFINEP\MP900399934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6" y="3986271"/>
            <a:ext cx="1065277" cy="106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ctrTitle"/>
          </p:nvPr>
        </p:nvSpPr>
        <p:spPr>
          <a:xfrm>
            <a:off x="107950" y="523875"/>
            <a:ext cx="2916238" cy="534988"/>
          </a:xfrm>
        </p:spPr>
        <p:txBody>
          <a:bodyPr/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13.8 Test znalostí</a:t>
            </a:r>
          </a:p>
        </p:txBody>
      </p:sp>
      <p:sp>
        <p:nvSpPr>
          <p:cNvPr id="29699" name="TextovéPole 10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516688" y="3867150"/>
            <a:ext cx="2303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sz="1200">
              <a:latin typeface="Times New Roman" pitchFamily="18" charset="0"/>
            </a:endParaRPr>
          </a:p>
          <a:p>
            <a:endParaRPr lang="cs-CZ" sz="1200">
              <a:latin typeface="Times New Roman" pitchFamily="18" charset="0"/>
            </a:endParaRPr>
          </a:p>
        </p:txBody>
      </p:sp>
      <p:sp>
        <p:nvSpPr>
          <p:cNvPr id="29700" name="TextovéPole 12"/>
          <p:cNvSpPr txBox="1">
            <a:spLocks noChangeArrowheads="1"/>
          </p:cNvSpPr>
          <p:nvPr/>
        </p:nvSpPr>
        <p:spPr bwMode="auto">
          <a:xfrm>
            <a:off x="7667625" y="1193800"/>
            <a:ext cx="12985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000" b="1">
                <a:solidFill>
                  <a:srgbClr val="813763"/>
                </a:solidFill>
                <a:latin typeface="Times New Roman" pitchFamily="18" charset="0"/>
              </a:rPr>
              <a:t>Správné odpovědi: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06930"/>
              </p:ext>
            </p:extLst>
          </p:nvPr>
        </p:nvGraphicFramePr>
        <p:xfrm>
          <a:off x="107950" y="1044575"/>
          <a:ext cx="7560840" cy="3975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0420"/>
                <a:gridCol w="3780420"/>
              </a:tblGrid>
              <a:tr h="2002447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</a:rPr>
                        <a:t>Které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 oxidy nejčastěji znečišťují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</a:rPr>
                        <a:t>       ovzduší?</a:t>
                      </a:r>
                      <a:endParaRPr lang="cs-CZ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 oxidy dusíku a uhlíku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oxidy dusíky  a síry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oxidy hliníku a uhlíku</a:t>
                      </a: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oxidy  železa a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síry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  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  čemu se používá peroxid vodíku?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None/>
                      </a:pP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a/    šumivé nápoje                     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hašení požáru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bělení, dezinfekce            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přísada paliva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1973000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Který oxid se používá na výrobu drahokamů?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 oxid hliníku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oxid křemíku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   oxid  dusíku</a:t>
                      </a:r>
                    </a:p>
                    <a:p>
                      <a:pPr marL="342900" indent="-342900"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cs-CZ" sz="16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 oxid</a:t>
                      </a:r>
                      <a:r>
                        <a:rPr lang="cs-CZ" sz="16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síry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Jaká</a:t>
                      </a: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je rovnice dokonalého spalování?</a:t>
                      </a:r>
                      <a:endParaRPr lang="cs-CZ" sz="16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/  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C + O</a:t>
                      </a:r>
                      <a:r>
                        <a:rPr lang="cs-CZ" sz="16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 →  CO</a:t>
                      </a:r>
                      <a:r>
                        <a:rPr lang="cs-CZ" sz="1600" baseline="-25000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b/  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2C + O</a:t>
                      </a:r>
                      <a:r>
                        <a:rPr lang="cs-CZ" sz="16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 → 2 CO 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3H</a:t>
                      </a:r>
                      <a:r>
                        <a:rPr lang="cs-CZ" sz="16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 + N</a:t>
                      </a:r>
                      <a:r>
                        <a:rPr lang="cs-CZ" sz="1600" baseline="-25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 → 2 NH</a:t>
                      </a:r>
                      <a:r>
                        <a:rPr lang="cs-CZ" sz="1600" baseline="-250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d/    C + O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→  CO</a:t>
                      </a:r>
                      <a:r>
                        <a:rPr lang="cs-CZ" sz="1600" baseline="-25000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endParaRPr lang="cs-CZ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>
            <a:spLocks noChangeArrowheads="1"/>
          </p:cNvSpPr>
          <p:nvPr/>
        </p:nvSpPr>
        <p:spPr bwMode="auto">
          <a:xfrm>
            <a:off x="7994650" y="1439863"/>
            <a:ext cx="503238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AutoNum type="arabicPeriod"/>
            </a:pPr>
            <a:endParaRPr lang="cs-CZ" sz="1200" dirty="0">
              <a:latin typeface="Times New Roman" pitchFamily="18" charset="0"/>
            </a:endParaRP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b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c</a:t>
            </a:r>
          </a:p>
          <a:p>
            <a:pPr marL="228600" indent="-228600">
              <a:buFontTx/>
              <a:buAutoNum type="arabicPeriod"/>
            </a:pPr>
            <a:r>
              <a:rPr lang="cs-CZ" sz="1200" dirty="0">
                <a:latin typeface="Times New Roman" pitchFamily="18" charset="0"/>
              </a:rPr>
              <a:t>a</a:t>
            </a:r>
          </a:p>
          <a:p>
            <a:pPr marL="228600" indent="-228600"/>
            <a:endParaRPr lang="cs-CZ" sz="1200" dirty="0">
              <a:latin typeface="Times New Roman" pitchFamily="18" charset="0"/>
            </a:endParaRPr>
          </a:p>
        </p:txBody>
      </p:sp>
      <p:sp>
        <p:nvSpPr>
          <p:cNvPr id="29713" name="TextovéPole 16"/>
          <p:cNvSpPr txBox="1">
            <a:spLocks noChangeArrowheads="1"/>
          </p:cNvSpPr>
          <p:nvPr/>
        </p:nvSpPr>
        <p:spPr bwMode="auto">
          <a:xfrm>
            <a:off x="7704138" y="4237038"/>
            <a:ext cx="1439862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solidFill>
                  <a:srgbClr val="813763"/>
                </a:solidFill>
                <a:latin typeface="Times New Roman" pitchFamily="18" charset="0"/>
              </a:rPr>
              <a:t>Test  na známku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1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Elektronická  učebnice - II. stupeň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Základní škola Děčín VI, Na Stráni 879/2  – příspěvková organizace                      	           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Chemie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dirty="0">
              <a:latin typeface="+mn-lt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07950" y="523875"/>
            <a:ext cx="3887986" cy="53498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13.9 Použité zdroje, citace</a:t>
            </a:r>
            <a:endParaRPr lang="cs-CZ" sz="2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707654"/>
            <a:ext cx="8640960" cy="2016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u="sng" dirty="0" smtClean="0">
                <a:hlinkClick r:id="rId2"/>
              </a:rPr>
              <a:t>http</a:t>
            </a:r>
            <a:r>
              <a:rPr lang="cs-CZ" sz="1400" u="sng" dirty="0">
                <a:hlinkClick r:id="rId2"/>
              </a:rPr>
              <a:t>://</a:t>
            </a:r>
            <a:r>
              <a:rPr lang="cs-CZ" sz="1400" u="sng" dirty="0" smtClean="0">
                <a:hlinkClick r:id="rId2"/>
              </a:rPr>
              <a:t>upload.wikimedia.org/wikipedia/commons/thumb/0/05/Ammonia-3D-balls-A.png/115px-Ammonia-3D-balls-A.png</a:t>
            </a: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hlinkClick r:id="rId3"/>
              </a:rPr>
              <a:t>http://upload.wikimedia.org/wikipedia/commons/thumb/c/c1/Hydrogen-sulfide-3D-vdW.png/121px-Hydrogen-sulfide-3D-vdW.png</a:t>
            </a:r>
            <a:endParaRPr lang="cs-CZ" sz="1400" dirty="0"/>
          </a:p>
          <a:p>
            <a:pPr marL="342900" indent="-342900">
              <a:buFontTx/>
              <a:buAutoNum type="arabicPeriod"/>
            </a:pPr>
            <a:r>
              <a:rPr lang="cs-CZ" sz="1400" u="sng" dirty="0">
                <a:hlinkClick r:id="rId4"/>
              </a:rPr>
              <a:t>http://upload.wikimedia.org/wikipedia/commons/thumb/3/35/Carbon_dioxide_structure.png/121px-Carbon_dioxide_structure.png</a:t>
            </a:r>
            <a:endParaRPr lang="cs-CZ" sz="1400" dirty="0"/>
          </a:p>
          <a:p>
            <a:pPr marL="342900" indent="-342900">
              <a:buAutoNum type="arabicPeriod"/>
            </a:pPr>
            <a:r>
              <a:rPr lang="cs-CZ" sz="1400" dirty="0" smtClean="0">
                <a:hlinkClick r:id="rId5"/>
              </a:rPr>
              <a:t>www.wikipedia.org</a:t>
            </a:r>
            <a:endParaRPr lang="cs-CZ" sz="1400" dirty="0" smtClean="0"/>
          </a:p>
          <a:p>
            <a:pPr marL="342900" indent="-342900">
              <a:buAutoNum type="arabicPeriod"/>
            </a:pPr>
            <a:r>
              <a:rPr lang="cs-CZ" sz="1400" dirty="0" smtClean="0"/>
              <a:t>Obrázky z databáze klipart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0331134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2073</TotalTime>
  <Words>920</Words>
  <Application>Microsoft Office PowerPoint</Application>
  <PresentationFormat>Předvádění na obrazovce (16:9)</PresentationFormat>
  <Paragraphs>254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13.1 Vím, co jsou dvouprvkové sloučeniny .</vt:lpstr>
      <vt:lpstr>13.2 Co již víme?</vt:lpstr>
      <vt:lpstr>13.3 Jaké si řekneme nové termíny a názvy?</vt:lpstr>
      <vt:lpstr>13.4 Co si řekneme nového?</vt:lpstr>
      <vt:lpstr>13.5 Procvičení a příklady</vt:lpstr>
      <vt:lpstr>13.6 Něco navíc pro šikovné</vt:lpstr>
      <vt:lpstr>13.7 CLIL</vt:lpstr>
      <vt:lpstr>13.8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221</cp:revision>
  <dcterms:created xsi:type="dcterms:W3CDTF">2010-10-18T18:21:56Z</dcterms:created>
  <dcterms:modified xsi:type="dcterms:W3CDTF">2012-02-03T20:02:09Z</dcterms:modified>
</cp:coreProperties>
</file>