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Slož</a:t>
            </a:r>
            <a:r>
              <a:rPr lang="cs-CZ"/>
              <a:t>ení vzduchu</a:t>
            </a:r>
            <a:endParaRPr lang="en-US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Složka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List1!$A$2:$A$5</c:f>
              <c:strCache>
                <c:ptCount val="4"/>
                <c:pt idx="0">
                  <c:v>dusík</c:v>
                </c:pt>
                <c:pt idx="1">
                  <c:v>kyslík</c:v>
                </c:pt>
                <c:pt idx="2">
                  <c:v>argon</c:v>
                </c:pt>
                <c:pt idx="3">
                  <c:v>oxid uhličitý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0.78</c:v>
                </c:pt>
                <c:pt idx="1">
                  <c:v>0.21000000000000002</c:v>
                </c:pt>
                <c:pt idx="2" formatCode="General">
                  <c:v>9.3000000000000027E-3</c:v>
                </c:pt>
                <c:pt idx="3" formatCode="General">
                  <c:v>3.0000000000000003E-4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8.3125845985479882E-2"/>
          <c:w val="0.72931752622724444"/>
          <c:h val="0.91687415401452033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List1!$A$2:$A$9</c:f>
              <c:strCache>
                <c:ptCount val="8"/>
                <c:pt idx="0">
                  <c:v>silicon dioxide</c:v>
                </c:pt>
                <c:pt idx="1">
                  <c:v>aluminium oxide</c:v>
                </c:pt>
                <c:pt idx="2">
                  <c:v>calcium oxide</c:v>
                </c:pt>
                <c:pt idx="3">
                  <c:v>magnesium oxide</c:v>
                </c:pt>
                <c:pt idx="4">
                  <c:v>iron oxide</c:v>
                </c:pt>
                <c:pt idx="5">
                  <c:v>sodium oxide</c:v>
                </c:pt>
                <c:pt idx="6">
                  <c:v>potassium oxide</c:v>
                </c:pt>
                <c:pt idx="7">
                  <c:v>iron oxide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0.60200000000000009</c:v>
                </c:pt>
                <c:pt idx="1">
                  <c:v>0.15200000000000002</c:v>
                </c:pt>
                <c:pt idx="2">
                  <c:v>5.5000000000000007E-2</c:v>
                </c:pt>
                <c:pt idx="3">
                  <c:v>3.1000000000000003E-2</c:v>
                </c:pt>
                <c:pt idx="4">
                  <c:v>3.7999999999999999E-2</c:v>
                </c:pt>
                <c:pt idx="5" formatCode="0%">
                  <c:v>3.0000000000000002E-2</c:v>
                </c:pt>
                <c:pt idx="6" formatCode="ge\ne\r\r\a\l">
                  <c:v>0</c:v>
                </c:pt>
                <c:pt idx="7">
                  <c:v>2.5000000000000001E-2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29133518894726"/>
          <c:y val="0.1184152766541607"/>
          <c:w val="0.25588501079245174"/>
          <c:h val="0.75208600056028141"/>
        </c:manualLayout>
      </c:layout>
      <c:overlay val="0"/>
      <c:txPr>
        <a:bodyPr/>
        <a:lstStyle/>
        <a:p>
          <a:pPr>
            <a:defRPr sz="1000"/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B19E6B-62FE-4659-BA58-1FD03D95CE9F}" type="doc">
      <dgm:prSet loTypeId="urn:microsoft.com/office/officeart/2005/8/layout/target1" loCatId="relationship" qsTypeId="urn:microsoft.com/office/officeart/2009/2/quickstyle/3d8" qsCatId="3D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D3BB31F5-B3EC-423C-90DE-0C7EC840F67D}">
      <dgm:prSet phldrT="[Text]" custT="1"/>
      <dgm:spPr/>
      <dgm:t>
        <a:bodyPr/>
        <a:lstStyle/>
        <a:p>
          <a:r>
            <a:rPr lang="cs-CZ" sz="1600" dirty="0" err="1" smtClean="0">
              <a:solidFill>
                <a:schemeClr val="tx1"/>
              </a:solidFill>
            </a:rPr>
            <a:t>inner</a:t>
          </a:r>
          <a:r>
            <a:rPr lang="cs-CZ" sz="1600" dirty="0" smtClean="0">
              <a:solidFill>
                <a:schemeClr val="tx1"/>
              </a:solidFill>
            </a:rPr>
            <a:t> </a:t>
          </a:r>
          <a:r>
            <a:rPr lang="cs-CZ" sz="1600" dirty="0" err="1" smtClean="0">
              <a:solidFill>
                <a:schemeClr val="tx1"/>
              </a:solidFill>
            </a:rPr>
            <a:t>core</a:t>
          </a:r>
          <a:endParaRPr lang="cs-CZ" sz="1600" dirty="0">
            <a:solidFill>
              <a:schemeClr val="tx1"/>
            </a:solidFill>
          </a:endParaRPr>
        </a:p>
      </dgm:t>
    </dgm:pt>
    <dgm:pt modelId="{D1E6A1ED-1D20-4CFD-A958-704E23614B3D}" type="parTrans" cxnId="{7BA5EBF0-C19D-4FC4-B131-A9A74D833483}">
      <dgm:prSet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F7DBEC56-C19F-4468-B9DB-9B9162C449DE}" type="sibTrans" cxnId="{7BA5EBF0-C19D-4FC4-B131-A9A74D833483}">
      <dgm:prSet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FCD22530-BCC2-48C2-866F-9CB575F36A17}">
      <dgm:prSet phldrT="[Text]" custT="1"/>
      <dgm:spPr/>
      <dgm:t>
        <a:bodyPr/>
        <a:lstStyle/>
        <a:p>
          <a:r>
            <a:rPr lang="cs-CZ" sz="1600" dirty="0" smtClean="0">
              <a:solidFill>
                <a:schemeClr val="tx1"/>
              </a:solidFill>
            </a:rPr>
            <a:t>mantle</a:t>
          </a:r>
          <a:endParaRPr lang="cs-CZ" sz="1600" dirty="0">
            <a:solidFill>
              <a:schemeClr val="tx1"/>
            </a:solidFill>
          </a:endParaRPr>
        </a:p>
      </dgm:t>
    </dgm:pt>
    <dgm:pt modelId="{1E4F381A-6AC7-4016-95DE-5D4849FAB475}" type="parTrans" cxnId="{345004D0-D76C-4AD5-A493-143C5F111C99}">
      <dgm:prSet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31753AED-1263-4ECC-AB16-EAD0992F0473}" type="sibTrans" cxnId="{345004D0-D76C-4AD5-A493-143C5F111C99}">
      <dgm:prSet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DF8EE1D8-1577-4B72-9A15-6ED4B283270E}">
      <dgm:prSet phldrT="[Text]" custT="1"/>
      <dgm:spPr/>
      <dgm:t>
        <a:bodyPr/>
        <a:lstStyle/>
        <a:p>
          <a:r>
            <a:rPr lang="cs-CZ" sz="1600" dirty="0" err="1" smtClean="0">
              <a:solidFill>
                <a:schemeClr val="tx1"/>
              </a:solidFill>
            </a:rPr>
            <a:t>crust</a:t>
          </a:r>
          <a:endParaRPr lang="cs-CZ" sz="1600" dirty="0">
            <a:solidFill>
              <a:schemeClr val="tx1"/>
            </a:solidFill>
          </a:endParaRPr>
        </a:p>
      </dgm:t>
    </dgm:pt>
    <dgm:pt modelId="{5EF5344C-EA69-4FD2-B8F8-8D2F100C34D8}" type="parTrans" cxnId="{72C146E7-0EF4-4CA6-B2C9-74F766CAE0B2}">
      <dgm:prSet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2092B426-52FA-4B8A-A4BC-52DECC847FDB}" type="sibTrans" cxnId="{72C146E7-0EF4-4CA6-B2C9-74F766CAE0B2}">
      <dgm:prSet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3844BA13-BAE9-403E-800F-AE28D54D2E6B}">
      <dgm:prSet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atmosphere</a:t>
          </a:r>
          <a:endParaRPr lang="cs-CZ" dirty="0">
            <a:solidFill>
              <a:schemeClr val="tx1"/>
            </a:solidFill>
          </a:endParaRPr>
        </a:p>
      </dgm:t>
    </dgm:pt>
    <dgm:pt modelId="{FC82D215-8AD5-4F85-ADED-BF23B22E1FCF}" type="parTrans" cxnId="{DF2B201D-EB35-4A3B-84B2-B72C9A13496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8893887-73C8-4D3C-9ED2-E7BB6D0689A8}" type="sibTrans" cxnId="{DF2B201D-EB35-4A3B-84B2-B72C9A13496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999C6E2-4834-46E5-A93F-4404A4E772AD}" type="pres">
      <dgm:prSet presAssocID="{1AB19E6B-62FE-4659-BA58-1FD03D95CE9F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55531AE-4A16-4A45-876F-A789467770E6}" type="pres">
      <dgm:prSet presAssocID="{D3BB31F5-B3EC-423C-90DE-0C7EC840F67D}" presName="circle1" presStyleLbl="lnNode1" presStyleIdx="0" presStyleCnt="4"/>
      <dgm:spPr/>
    </dgm:pt>
    <dgm:pt modelId="{07D445E1-ED1E-4A1F-9263-125BD26628CA}" type="pres">
      <dgm:prSet presAssocID="{D3BB31F5-B3EC-423C-90DE-0C7EC840F67D}" presName="text1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9DEC73-9AD4-49FF-8FAA-BE4789E85E0A}" type="pres">
      <dgm:prSet presAssocID="{D3BB31F5-B3EC-423C-90DE-0C7EC840F67D}" presName="line1" presStyleLbl="callout" presStyleIdx="0" presStyleCnt="8"/>
      <dgm:spPr/>
    </dgm:pt>
    <dgm:pt modelId="{78B82350-6B42-4221-972F-D8AC064B3062}" type="pres">
      <dgm:prSet presAssocID="{D3BB31F5-B3EC-423C-90DE-0C7EC840F67D}" presName="d1" presStyleLbl="callout" presStyleIdx="1" presStyleCnt="8"/>
      <dgm:spPr/>
    </dgm:pt>
    <dgm:pt modelId="{72EFB7E5-0C1C-4CE7-A3E2-B342E497F745}" type="pres">
      <dgm:prSet presAssocID="{FCD22530-BCC2-48C2-866F-9CB575F36A17}" presName="circle2" presStyleLbl="lnNode1" presStyleIdx="1" presStyleCnt="4"/>
      <dgm:spPr>
        <a:solidFill>
          <a:schemeClr val="accent6"/>
        </a:solidFill>
      </dgm:spPr>
    </dgm:pt>
    <dgm:pt modelId="{72410C00-93A2-40EC-9AC9-C2AD984D6939}" type="pres">
      <dgm:prSet presAssocID="{FCD22530-BCC2-48C2-866F-9CB575F36A17}" presName="text2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223198-D35C-4F5C-97EA-3AA210CF4947}" type="pres">
      <dgm:prSet presAssocID="{FCD22530-BCC2-48C2-866F-9CB575F36A17}" presName="line2" presStyleLbl="callout" presStyleIdx="2" presStyleCnt="8"/>
      <dgm:spPr/>
    </dgm:pt>
    <dgm:pt modelId="{DB16BBAA-FABB-4106-AB50-68660319A0BD}" type="pres">
      <dgm:prSet presAssocID="{FCD22530-BCC2-48C2-866F-9CB575F36A17}" presName="d2" presStyleLbl="callout" presStyleIdx="3" presStyleCnt="8"/>
      <dgm:spPr/>
    </dgm:pt>
    <dgm:pt modelId="{0E93BF94-A354-4075-AEB9-A2DFEBAB780D}" type="pres">
      <dgm:prSet presAssocID="{DF8EE1D8-1577-4B72-9A15-6ED4B283270E}" presName="circle3" presStyleLbl="lnNode1" presStyleIdx="2" presStyleCnt="4"/>
      <dgm:spPr>
        <a:solidFill>
          <a:schemeClr val="bg1">
            <a:lumMod val="65000"/>
          </a:schemeClr>
        </a:solidFill>
      </dgm:spPr>
    </dgm:pt>
    <dgm:pt modelId="{FCD1073A-FCBF-4952-BF19-DE4D2D977FEA}" type="pres">
      <dgm:prSet presAssocID="{DF8EE1D8-1577-4B72-9A15-6ED4B283270E}" presName="text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97D75B-7981-4B27-AAB7-C7E4E7672F96}" type="pres">
      <dgm:prSet presAssocID="{DF8EE1D8-1577-4B72-9A15-6ED4B283270E}" presName="line3" presStyleLbl="callout" presStyleIdx="4" presStyleCnt="8"/>
      <dgm:spPr/>
    </dgm:pt>
    <dgm:pt modelId="{BED78E81-2079-4B72-A243-F96733EF256B}" type="pres">
      <dgm:prSet presAssocID="{DF8EE1D8-1577-4B72-9A15-6ED4B283270E}" presName="d3" presStyleLbl="callout" presStyleIdx="5" presStyleCnt="8"/>
      <dgm:spPr/>
    </dgm:pt>
    <dgm:pt modelId="{42CA514A-BDBB-465B-AD24-60C734CE406F}" type="pres">
      <dgm:prSet presAssocID="{3844BA13-BAE9-403E-800F-AE28D54D2E6B}" presName="circle4" presStyleLbl="lnNode1" presStyleIdx="3" presStyleCnt="4"/>
      <dgm:spPr/>
    </dgm:pt>
    <dgm:pt modelId="{48A09974-6F0A-4A39-82EA-B65535021193}" type="pres">
      <dgm:prSet presAssocID="{3844BA13-BAE9-403E-800F-AE28D54D2E6B}" presName="text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F35CB0-F6EE-4B33-8BDA-AB5F09559654}" type="pres">
      <dgm:prSet presAssocID="{3844BA13-BAE9-403E-800F-AE28D54D2E6B}" presName="line4" presStyleLbl="callout" presStyleIdx="6" presStyleCnt="8"/>
      <dgm:spPr/>
    </dgm:pt>
    <dgm:pt modelId="{EFE1C460-0BD9-4B53-BA73-1832C16540DF}" type="pres">
      <dgm:prSet presAssocID="{3844BA13-BAE9-403E-800F-AE28D54D2E6B}" presName="d4" presStyleLbl="callout" presStyleIdx="7" presStyleCnt="8"/>
      <dgm:spPr/>
    </dgm:pt>
  </dgm:ptLst>
  <dgm:cxnLst>
    <dgm:cxn modelId="{26A2A548-79E1-4738-9933-DDADC13D6430}" type="presOf" srcId="{DF8EE1D8-1577-4B72-9A15-6ED4B283270E}" destId="{FCD1073A-FCBF-4952-BF19-DE4D2D977FEA}" srcOrd="0" destOrd="0" presId="urn:microsoft.com/office/officeart/2005/8/layout/target1"/>
    <dgm:cxn modelId="{7BA5EBF0-C19D-4FC4-B131-A9A74D833483}" srcId="{1AB19E6B-62FE-4659-BA58-1FD03D95CE9F}" destId="{D3BB31F5-B3EC-423C-90DE-0C7EC840F67D}" srcOrd="0" destOrd="0" parTransId="{D1E6A1ED-1D20-4CFD-A958-704E23614B3D}" sibTransId="{F7DBEC56-C19F-4468-B9DB-9B9162C449DE}"/>
    <dgm:cxn modelId="{87F799BE-6587-4857-A222-1B5C86C69134}" type="presOf" srcId="{FCD22530-BCC2-48C2-866F-9CB575F36A17}" destId="{72410C00-93A2-40EC-9AC9-C2AD984D6939}" srcOrd="0" destOrd="0" presId="urn:microsoft.com/office/officeart/2005/8/layout/target1"/>
    <dgm:cxn modelId="{345004D0-D76C-4AD5-A493-143C5F111C99}" srcId="{1AB19E6B-62FE-4659-BA58-1FD03D95CE9F}" destId="{FCD22530-BCC2-48C2-866F-9CB575F36A17}" srcOrd="1" destOrd="0" parTransId="{1E4F381A-6AC7-4016-95DE-5D4849FAB475}" sibTransId="{31753AED-1263-4ECC-AB16-EAD0992F0473}"/>
    <dgm:cxn modelId="{B643B79D-C839-4B17-9CC8-605588E38BC0}" type="presOf" srcId="{1AB19E6B-62FE-4659-BA58-1FD03D95CE9F}" destId="{4999C6E2-4834-46E5-A93F-4404A4E772AD}" srcOrd="0" destOrd="0" presId="urn:microsoft.com/office/officeart/2005/8/layout/target1"/>
    <dgm:cxn modelId="{A00A0090-3B10-42CB-890E-133EC473AA95}" type="presOf" srcId="{3844BA13-BAE9-403E-800F-AE28D54D2E6B}" destId="{48A09974-6F0A-4A39-82EA-B65535021193}" srcOrd="0" destOrd="0" presId="urn:microsoft.com/office/officeart/2005/8/layout/target1"/>
    <dgm:cxn modelId="{DF2B201D-EB35-4A3B-84B2-B72C9A134969}" srcId="{1AB19E6B-62FE-4659-BA58-1FD03D95CE9F}" destId="{3844BA13-BAE9-403E-800F-AE28D54D2E6B}" srcOrd="3" destOrd="0" parTransId="{FC82D215-8AD5-4F85-ADED-BF23B22E1FCF}" sibTransId="{68893887-73C8-4D3C-9ED2-E7BB6D0689A8}"/>
    <dgm:cxn modelId="{6DC46D51-C76D-44CD-9702-366C7FD63021}" type="presOf" srcId="{D3BB31F5-B3EC-423C-90DE-0C7EC840F67D}" destId="{07D445E1-ED1E-4A1F-9263-125BD26628CA}" srcOrd="0" destOrd="0" presId="urn:microsoft.com/office/officeart/2005/8/layout/target1"/>
    <dgm:cxn modelId="{72C146E7-0EF4-4CA6-B2C9-74F766CAE0B2}" srcId="{1AB19E6B-62FE-4659-BA58-1FD03D95CE9F}" destId="{DF8EE1D8-1577-4B72-9A15-6ED4B283270E}" srcOrd="2" destOrd="0" parTransId="{5EF5344C-EA69-4FD2-B8F8-8D2F100C34D8}" sibTransId="{2092B426-52FA-4B8A-A4BC-52DECC847FDB}"/>
    <dgm:cxn modelId="{C8C01F77-C4F2-4908-A9CB-13C27AF83063}" type="presParOf" srcId="{4999C6E2-4834-46E5-A93F-4404A4E772AD}" destId="{155531AE-4A16-4A45-876F-A789467770E6}" srcOrd="0" destOrd="0" presId="urn:microsoft.com/office/officeart/2005/8/layout/target1"/>
    <dgm:cxn modelId="{80ADC0E6-B864-4278-BE73-5CB48E2A1A5D}" type="presParOf" srcId="{4999C6E2-4834-46E5-A93F-4404A4E772AD}" destId="{07D445E1-ED1E-4A1F-9263-125BD26628CA}" srcOrd="1" destOrd="0" presId="urn:microsoft.com/office/officeart/2005/8/layout/target1"/>
    <dgm:cxn modelId="{30A95933-8519-4470-BA70-8F2078900657}" type="presParOf" srcId="{4999C6E2-4834-46E5-A93F-4404A4E772AD}" destId="{C29DEC73-9AD4-49FF-8FAA-BE4789E85E0A}" srcOrd="2" destOrd="0" presId="urn:microsoft.com/office/officeart/2005/8/layout/target1"/>
    <dgm:cxn modelId="{55645F25-E933-4730-9499-C6DFF97FD98E}" type="presParOf" srcId="{4999C6E2-4834-46E5-A93F-4404A4E772AD}" destId="{78B82350-6B42-4221-972F-D8AC064B3062}" srcOrd="3" destOrd="0" presId="urn:microsoft.com/office/officeart/2005/8/layout/target1"/>
    <dgm:cxn modelId="{8881B579-8118-432D-A1E6-9EAE7B90B669}" type="presParOf" srcId="{4999C6E2-4834-46E5-A93F-4404A4E772AD}" destId="{72EFB7E5-0C1C-4CE7-A3E2-B342E497F745}" srcOrd="4" destOrd="0" presId="urn:microsoft.com/office/officeart/2005/8/layout/target1"/>
    <dgm:cxn modelId="{A0B6B012-D70A-4CA6-9118-85052F41CA0A}" type="presParOf" srcId="{4999C6E2-4834-46E5-A93F-4404A4E772AD}" destId="{72410C00-93A2-40EC-9AC9-C2AD984D6939}" srcOrd="5" destOrd="0" presId="urn:microsoft.com/office/officeart/2005/8/layout/target1"/>
    <dgm:cxn modelId="{339DB530-323D-417E-89FD-880FBF5533EE}" type="presParOf" srcId="{4999C6E2-4834-46E5-A93F-4404A4E772AD}" destId="{FF223198-D35C-4F5C-97EA-3AA210CF4947}" srcOrd="6" destOrd="0" presId="urn:microsoft.com/office/officeart/2005/8/layout/target1"/>
    <dgm:cxn modelId="{04CB5E30-1530-4D27-BE13-54D9278C6D56}" type="presParOf" srcId="{4999C6E2-4834-46E5-A93F-4404A4E772AD}" destId="{DB16BBAA-FABB-4106-AB50-68660319A0BD}" srcOrd="7" destOrd="0" presId="urn:microsoft.com/office/officeart/2005/8/layout/target1"/>
    <dgm:cxn modelId="{9F889024-8494-48BA-BD33-08CD5397E6F2}" type="presParOf" srcId="{4999C6E2-4834-46E5-A93F-4404A4E772AD}" destId="{0E93BF94-A354-4075-AEB9-A2DFEBAB780D}" srcOrd="8" destOrd="0" presId="urn:microsoft.com/office/officeart/2005/8/layout/target1"/>
    <dgm:cxn modelId="{FA4DE768-ED8C-4D0B-9D6B-018A6BB3D50E}" type="presParOf" srcId="{4999C6E2-4834-46E5-A93F-4404A4E772AD}" destId="{FCD1073A-FCBF-4952-BF19-DE4D2D977FEA}" srcOrd="9" destOrd="0" presId="urn:microsoft.com/office/officeart/2005/8/layout/target1"/>
    <dgm:cxn modelId="{70F85D67-D878-40C5-9E4F-93726EAA7FCE}" type="presParOf" srcId="{4999C6E2-4834-46E5-A93F-4404A4E772AD}" destId="{0B97D75B-7981-4B27-AAB7-C7E4E7672F96}" srcOrd="10" destOrd="0" presId="urn:microsoft.com/office/officeart/2005/8/layout/target1"/>
    <dgm:cxn modelId="{3D504D6C-2A13-4545-AE2D-F6F1949B0FE8}" type="presParOf" srcId="{4999C6E2-4834-46E5-A93F-4404A4E772AD}" destId="{BED78E81-2079-4B72-A243-F96733EF256B}" srcOrd="11" destOrd="0" presId="urn:microsoft.com/office/officeart/2005/8/layout/target1"/>
    <dgm:cxn modelId="{3ACAEF8E-E31B-4C41-8BF7-DCC0E0B3203F}" type="presParOf" srcId="{4999C6E2-4834-46E5-A93F-4404A4E772AD}" destId="{42CA514A-BDBB-465B-AD24-60C734CE406F}" srcOrd="12" destOrd="0" presId="urn:microsoft.com/office/officeart/2005/8/layout/target1"/>
    <dgm:cxn modelId="{2D3BFE54-E387-40D8-AB53-EFD4547C46CC}" type="presParOf" srcId="{4999C6E2-4834-46E5-A93F-4404A4E772AD}" destId="{48A09974-6F0A-4A39-82EA-B65535021193}" srcOrd="13" destOrd="0" presId="urn:microsoft.com/office/officeart/2005/8/layout/target1"/>
    <dgm:cxn modelId="{33522736-AC6F-4E55-976B-296813DA7DE4}" type="presParOf" srcId="{4999C6E2-4834-46E5-A93F-4404A4E772AD}" destId="{4CF35CB0-F6EE-4B33-8BDA-AB5F09559654}" srcOrd="14" destOrd="0" presId="urn:microsoft.com/office/officeart/2005/8/layout/target1"/>
    <dgm:cxn modelId="{3F5EC672-C20C-4BEC-B8AF-99C072C4EDEC}" type="presParOf" srcId="{4999C6E2-4834-46E5-A93F-4404A4E772AD}" destId="{EFE1C460-0BD9-4B53-BA73-1832C16540DF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A514A-BDBB-465B-AD24-60C734CE406F}">
      <dsp:nvSpPr>
        <dsp:cNvPr id="0" name=""/>
        <dsp:cNvSpPr/>
      </dsp:nvSpPr>
      <dsp:spPr>
        <a:xfrm>
          <a:off x="0" y="748686"/>
          <a:ext cx="2137048" cy="213704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93BF94-A354-4075-AEB9-A2DFEBAB780D}">
      <dsp:nvSpPr>
        <dsp:cNvPr id="0" name=""/>
        <dsp:cNvSpPr/>
      </dsp:nvSpPr>
      <dsp:spPr>
        <a:xfrm>
          <a:off x="305419" y="1054106"/>
          <a:ext cx="1526208" cy="1526208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EFB7E5-0C1C-4CE7-A3E2-B342E497F745}">
      <dsp:nvSpPr>
        <dsp:cNvPr id="0" name=""/>
        <dsp:cNvSpPr/>
      </dsp:nvSpPr>
      <dsp:spPr>
        <a:xfrm>
          <a:off x="610661" y="1359348"/>
          <a:ext cx="915725" cy="915725"/>
        </a:xfrm>
        <a:prstGeom prst="ellipse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5531AE-4A16-4A45-876F-A789467770E6}">
      <dsp:nvSpPr>
        <dsp:cNvPr id="0" name=""/>
        <dsp:cNvSpPr/>
      </dsp:nvSpPr>
      <dsp:spPr>
        <a:xfrm>
          <a:off x="915903" y="1664589"/>
          <a:ext cx="305241" cy="3052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D445E1-ED1E-4A1F-9263-125BD26628CA}">
      <dsp:nvSpPr>
        <dsp:cNvPr id="0" name=""/>
        <dsp:cNvSpPr/>
      </dsp:nvSpPr>
      <dsp:spPr>
        <a:xfrm>
          <a:off x="2493222" y="36337"/>
          <a:ext cx="1068524" cy="511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>
              <a:solidFill>
                <a:schemeClr val="tx1"/>
              </a:solidFill>
            </a:rPr>
            <a:t>inner</a:t>
          </a:r>
          <a:r>
            <a:rPr lang="cs-CZ" sz="1600" kern="1200" dirty="0" smtClean="0">
              <a:solidFill>
                <a:schemeClr val="tx1"/>
              </a:solidFill>
            </a:rPr>
            <a:t> </a:t>
          </a:r>
          <a:r>
            <a:rPr lang="cs-CZ" sz="1600" kern="1200" dirty="0" err="1" smtClean="0">
              <a:solidFill>
                <a:schemeClr val="tx1"/>
              </a:solidFill>
            </a:rPr>
            <a:t>core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2493222" y="36337"/>
        <a:ext cx="1068524" cy="511110"/>
      </dsp:txXfrm>
    </dsp:sp>
    <dsp:sp modelId="{C29DEC73-9AD4-49FF-8FAA-BE4789E85E0A}">
      <dsp:nvSpPr>
        <dsp:cNvPr id="0" name=""/>
        <dsp:cNvSpPr/>
      </dsp:nvSpPr>
      <dsp:spPr>
        <a:xfrm>
          <a:off x="2226091" y="291892"/>
          <a:ext cx="2671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B82350-6B42-4221-972F-D8AC064B3062}">
      <dsp:nvSpPr>
        <dsp:cNvPr id="0" name=""/>
        <dsp:cNvSpPr/>
      </dsp:nvSpPr>
      <dsp:spPr>
        <a:xfrm rot="5400000">
          <a:off x="883313" y="460185"/>
          <a:ext cx="1510180" cy="1175376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410C00-93A2-40EC-9AC9-C2AD984D6939}">
      <dsp:nvSpPr>
        <dsp:cNvPr id="0" name=""/>
        <dsp:cNvSpPr/>
      </dsp:nvSpPr>
      <dsp:spPr>
        <a:xfrm>
          <a:off x="2493222" y="547447"/>
          <a:ext cx="1068524" cy="511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mantle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2493222" y="547447"/>
        <a:ext cx="1068524" cy="511110"/>
      </dsp:txXfrm>
    </dsp:sp>
    <dsp:sp modelId="{FF223198-D35C-4F5C-97EA-3AA210CF4947}">
      <dsp:nvSpPr>
        <dsp:cNvPr id="0" name=""/>
        <dsp:cNvSpPr/>
      </dsp:nvSpPr>
      <dsp:spPr>
        <a:xfrm>
          <a:off x="2226091" y="803003"/>
          <a:ext cx="2671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16BBAA-FABB-4106-AB50-68660319A0BD}">
      <dsp:nvSpPr>
        <dsp:cNvPr id="0" name=""/>
        <dsp:cNvSpPr/>
      </dsp:nvSpPr>
      <dsp:spPr>
        <a:xfrm rot="5400000">
          <a:off x="1144745" y="962925"/>
          <a:ext cx="1240200" cy="920711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D1073A-FCBF-4952-BF19-DE4D2D977FEA}">
      <dsp:nvSpPr>
        <dsp:cNvPr id="0" name=""/>
        <dsp:cNvSpPr/>
      </dsp:nvSpPr>
      <dsp:spPr>
        <a:xfrm>
          <a:off x="2493222" y="1058558"/>
          <a:ext cx="1068524" cy="511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>
              <a:solidFill>
                <a:schemeClr val="tx1"/>
              </a:solidFill>
            </a:rPr>
            <a:t>crust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2493222" y="1058558"/>
        <a:ext cx="1068524" cy="511110"/>
      </dsp:txXfrm>
    </dsp:sp>
    <dsp:sp modelId="{0B97D75B-7981-4B27-AAB7-C7E4E7672F96}">
      <dsp:nvSpPr>
        <dsp:cNvPr id="0" name=""/>
        <dsp:cNvSpPr/>
      </dsp:nvSpPr>
      <dsp:spPr>
        <a:xfrm>
          <a:off x="2226091" y="1314113"/>
          <a:ext cx="2671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78E81-2079-4B72-A243-F96733EF256B}">
      <dsp:nvSpPr>
        <dsp:cNvPr id="0" name=""/>
        <dsp:cNvSpPr/>
      </dsp:nvSpPr>
      <dsp:spPr>
        <a:xfrm rot="5400000">
          <a:off x="1397807" y="1431473"/>
          <a:ext cx="946000" cy="710568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A09974-6F0A-4A39-82EA-B65535021193}">
      <dsp:nvSpPr>
        <dsp:cNvPr id="0" name=""/>
        <dsp:cNvSpPr/>
      </dsp:nvSpPr>
      <dsp:spPr>
        <a:xfrm>
          <a:off x="2493222" y="1569669"/>
          <a:ext cx="1068524" cy="511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err="1" smtClean="0">
              <a:solidFill>
                <a:schemeClr val="tx1"/>
              </a:solidFill>
            </a:rPr>
            <a:t>atmosphere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2493222" y="1569669"/>
        <a:ext cx="1068524" cy="511110"/>
      </dsp:txXfrm>
    </dsp:sp>
    <dsp:sp modelId="{4CF35CB0-F6EE-4B33-8BDA-AB5F09559654}">
      <dsp:nvSpPr>
        <dsp:cNvPr id="0" name=""/>
        <dsp:cNvSpPr/>
      </dsp:nvSpPr>
      <dsp:spPr>
        <a:xfrm>
          <a:off x="2226091" y="1825224"/>
          <a:ext cx="2671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E1C460-0BD9-4B53-BA73-1832C16540DF}">
      <dsp:nvSpPr>
        <dsp:cNvPr id="0" name=""/>
        <dsp:cNvSpPr/>
      </dsp:nvSpPr>
      <dsp:spPr>
        <a:xfrm rot="5400000">
          <a:off x="1651475" y="1901873"/>
          <a:ext cx="650232" cy="496507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hyperlink" Target="http://www.youtube.com/watch?v=hcU4PgwGfbE&amp;feature=related" TargetMode="Externa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gif"/><Relationship Id="rId7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bXC3qAB6F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9.wmf"/><Relationship Id="rId4" Type="http://schemas.openxmlformats.org/officeDocument/2006/relationships/diagramData" Target="../diagrams/data1.xml"/><Relationship Id="rId9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pload.wikimedia.org/wikipedia/commons/e/ec/Schema_sklenikovy_efekt.gi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950" y="555625"/>
            <a:ext cx="72009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12.1 Vím, co jsou oxidy a sulfidy.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	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497169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Mgr. Petra Křivánková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543335"/>
            <a:ext cx="3029719" cy="55399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1422649793"/>
              </p:ext>
            </p:extLst>
          </p:nvPr>
        </p:nvGraphicFramePr>
        <p:xfrm>
          <a:off x="395536" y="1347614"/>
          <a:ext cx="3240360" cy="2274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lačítko akce: Video 3">
            <a:hlinkClick r:id="rId5" highlightClick="1"/>
          </p:cNvPr>
          <p:cNvSpPr/>
          <p:nvPr/>
        </p:nvSpPr>
        <p:spPr>
          <a:xfrm>
            <a:off x="1530512" y="3868638"/>
            <a:ext cx="610368" cy="377628"/>
          </a:xfrm>
          <a:prstGeom prst="actionButtonMovi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131590"/>
            <a:ext cx="4958875" cy="325612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1818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Petra Křivánková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8.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Oxidy,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sulfidy, názvosloví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názvosloví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oxidů a sulfidů.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7950" y="523875"/>
            <a:ext cx="291623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12.10 Anotace</a:t>
            </a:r>
          </a:p>
        </p:txBody>
      </p:sp>
    </p:spTree>
    <p:extLst>
      <p:ext uri="{BB962C8B-B14F-4D97-AF65-F5344CB8AC3E}">
        <p14:creationId xmlns:p14="http://schemas.microsoft.com/office/powerpoint/2010/main" val="259232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950" y="544513"/>
            <a:ext cx="446405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30097" y="1271432"/>
            <a:ext cx="1702710" cy="3385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tx1"/>
                </a:solidFill>
              </a:rPr>
              <a:t>Fotosyntéza</a:t>
            </a:r>
            <a:r>
              <a:rPr lang="cs-CZ" sz="1600" dirty="0" smtClean="0">
                <a:solidFill>
                  <a:schemeClr val="tx1"/>
                </a:solidFill>
              </a:rPr>
              <a:t> - den</a:t>
            </a:r>
            <a:endParaRPr lang="cs-CZ" sz="16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01402" y="1048606"/>
            <a:ext cx="2013180" cy="3385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tx1"/>
                </a:solidFill>
              </a:rPr>
              <a:t>Dýchání rostlin</a:t>
            </a:r>
            <a:r>
              <a:rPr lang="cs-CZ" sz="1600" dirty="0" smtClean="0">
                <a:solidFill>
                  <a:schemeClr val="tx1"/>
                </a:solidFill>
              </a:rPr>
              <a:t> - noc</a:t>
            </a:r>
          </a:p>
        </p:txBody>
      </p:sp>
      <p:pic>
        <p:nvPicPr>
          <p:cNvPr id="1027" name="Picture 3" descr="C:\Documents and Settings\krivankova.UNBCHEM\Local Settings\Temporary Internet Files\Content.IE5\IQN2YZC3\MM900236472[1]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35" y="1647694"/>
            <a:ext cx="657225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Šipka doprava 2"/>
          <p:cNvSpPr/>
          <p:nvPr/>
        </p:nvSpPr>
        <p:spPr>
          <a:xfrm>
            <a:off x="330537" y="436808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voda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236342" y="3108514"/>
            <a:ext cx="978408" cy="6584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o</a:t>
            </a:r>
            <a:r>
              <a:rPr lang="cs-CZ" sz="1200" dirty="0" smtClean="0">
                <a:solidFill>
                  <a:schemeClr val="tx1"/>
                </a:solidFill>
              </a:rPr>
              <a:t>xid uhličitý</a:t>
            </a:r>
            <a:endParaRPr lang="cs-CZ" sz="1200" dirty="0">
              <a:solidFill>
                <a:schemeClr val="tx1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036824" y="2139702"/>
            <a:ext cx="339056" cy="75635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206352" y="1985831"/>
            <a:ext cx="413320" cy="91022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1413012" y="1985831"/>
            <a:ext cx="425323" cy="91022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1646928" y="1998238"/>
            <a:ext cx="914400" cy="3781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světlo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5" name="Šipka doprava 14"/>
          <p:cNvSpPr/>
          <p:nvPr/>
        </p:nvSpPr>
        <p:spPr>
          <a:xfrm>
            <a:off x="3510169" y="3167717"/>
            <a:ext cx="978408" cy="48463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kyslík</a:t>
            </a: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1030" name="Picture 6" descr="http://mitolab.lf1.cuni.cz/UserFiles/Image/content_pictures/mitochondrie4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52902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1.gstatic.com/images?q=tbn:ANd9GcTNRe-j7kFVIswHCOhark-iL4ONWzvhixlw4F3zTVwzXacCSO2ve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730" b="100000" l="9524" r="9963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16" y="2896058"/>
            <a:ext cx="2600325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2817012" y="4714218"/>
            <a:ext cx="917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+mn-lt"/>
              </a:rPr>
              <a:t>chloroplast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4091087"/>
            <a:ext cx="1066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+mn-lt"/>
              </a:rPr>
              <a:t>mitochondrie</a:t>
            </a:r>
          </a:p>
        </p:txBody>
      </p:sp>
      <p:sp>
        <p:nvSpPr>
          <p:cNvPr id="18" name="Šipka doprava 17"/>
          <p:cNvSpPr/>
          <p:nvPr/>
        </p:nvSpPr>
        <p:spPr>
          <a:xfrm>
            <a:off x="3486182" y="4171769"/>
            <a:ext cx="978408" cy="484632"/>
          </a:xfrm>
          <a:prstGeom prst="rightArrow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cukr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107504" y="1131589"/>
            <a:ext cx="4442792" cy="385962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4615644" y="802386"/>
            <a:ext cx="4442792" cy="385962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/>
          <p:cNvSpPr/>
          <p:nvPr/>
        </p:nvSpPr>
        <p:spPr>
          <a:xfrm rot="2309590">
            <a:off x="5004048" y="2469221"/>
            <a:ext cx="978408" cy="48463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kyslík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8" name="Šipka doprava 27"/>
          <p:cNvSpPr/>
          <p:nvPr/>
        </p:nvSpPr>
        <p:spPr>
          <a:xfrm rot="20031451">
            <a:off x="4721991" y="3951129"/>
            <a:ext cx="978408" cy="484632"/>
          </a:xfrm>
          <a:prstGeom prst="rightArrow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cukr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0" name="Šipka doprava 29"/>
          <p:cNvSpPr/>
          <p:nvPr/>
        </p:nvSpPr>
        <p:spPr>
          <a:xfrm rot="2547932">
            <a:off x="7906325" y="3437762"/>
            <a:ext cx="978408" cy="65849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o</a:t>
            </a:r>
            <a:r>
              <a:rPr lang="cs-CZ" sz="1200" dirty="0" smtClean="0">
                <a:solidFill>
                  <a:schemeClr val="tx1"/>
                </a:solidFill>
              </a:rPr>
              <a:t>xid uhličitý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1" name="Šipka doprava 30"/>
          <p:cNvSpPr/>
          <p:nvPr/>
        </p:nvSpPr>
        <p:spPr>
          <a:xfrm rot="19239463">
            <a:off x="7906325" y="16423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voda</a:t>
            </a: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1033" name="Picture 9" descr="C:\Documents and Settings\krivankova.UNBCHEM\Local Settings\Temporary Internet Files\Content.IE5\IQN2YZC3\MP900433076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932040" y="1113151"/>
            <a:ext cx="771542" cy="771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46038" y="565150"/>
            <a:ext cx="7416800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25004" y="1563638"/>
            <a:ext cx="3087705" cy="132343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600" b="1" u="sng" dirty="0" smtClean="0">
                <a:solidFill>
                  <a:schemeClr val="tx1"/>
                </a:solidFill>
                <a:latin typeface="+mn-lt"/>
              </a:rPr>
              <a:t>Oxidy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dvouprvkové sloučeniny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vždy obsahují atom kyslíku O</a:t>
            </a:r>
          </a:p>
          <a:p>
            <a:pPr marL="285750" indent="-285750">
              <a:buFontTx/>
              <a:buChar char="-"/>
            </a:pPr>
            <a:r>
              <a:rPr lang="cs-CZ" sz="1600" b="1" dirty="0">
                <a:solidFill>
                  <a:schemeClr val="tx1"/>
                </a:solidFill>
              </a:rPr>
              <a:t>k</a:t>
            </a:r>
            <a:r>
              <a:rPr lang="cs-CZ" sz="1600" b="1" dirty="0" smtClean="0">
                <a:solidFill>
                  <a:schemeClr val="tx1"/>
                </a:solidFill>
              </a:rPr>
              <a:t>yslík </a:t>
            </a:r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má oxidační číslo –II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</a:rPr>
              <a:t>O</a:t>
            </a:r>
            <a:r>
              <a:rPr lang="cs-CZ" sz="1600" b="1" baseline="30000" dirty="0" smtClean="0">
                <a:solidFill>
                  <a:schemeClr val="tx1"/>
                </a:solidFill>
                <a:latin typeface="+mn-lt"/>
              </a:rPr>
              <a:t>-II</a:t>
            </a:r>
            <a:endParaRPr lang="cs-CZ" sz="1600" b="1" dirty="0" smtClean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026710"/>
              </p:ext>
            </p:extLst>
          </p:nvPr>
        </p:nvGraphicFramePr>
        <p:xfrm>
          <a:off x="4355976" y="1563638"/>
          <a:ext cx="4176464" cy="3292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785"/>
                <a:gridCol w="539028"/>
                <a:gridCol w="741164"/>
                <a:gridCol w="1502407"/>
                <a:gridCol w="720080"/>
              </a:tblGrid>
              <a:tr h="445692"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Oxidační číslo atomu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Poměr atomů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Koncovka přídavného jména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Název oxidů</a:t>
                      </a:r>
                      <a:endParaRPr lang="cs-CZ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 smtClean="0"/>
                        <a:t>Vzorec oxidu</a:t>
                      </a:r>
                      <a:endParaRPr lang="cs-CZ" sz="900" dirty="0"/>
                    </a:p>
                  </a:txBody>
                  <a:tcPr/>
                </a:tc>
              </a:tr>
              <a:tr h="35072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2:1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-ný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Oxid dusný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/>
                </a:tc>
              </a:tr>
              <a:tr h="2701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II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1:1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</a:t>
                      </a:r>
                      <a:r>
                        <a:rPr lang="cs-CZ" sz="1400" dirty="0" err="1" smtClean="0"/>
                        <a:t>natý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Oxid vápenatý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>
                          <a:solidFill>
                            <a:schemeClr val="tx1"/>
                          </a:solidFill>
                        </a:rPr>
                        <a:t>CaO</a:t>
                      </a:r>
                      <a:endParaRPr lang="cs-CZ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01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III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2:3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</a:t>
                      </a:r>
                      <a:r>
                        <a:rPr lang="cs-CZ" sz="1400" dirty="0" err="1" smtClean="0"/>
                        <a:t>itý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Oxid hlinitý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Al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</a:tr>
              <a:tr h="2701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IV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1:2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</a:t>
                      </a:r>
                      <a:r>
                        <a:rPr lang="cs-CZ" sz="1400" dirty="0" err="1" smtClean="0"/>
                        <a:t>ičitý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Oxid uhličitý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</a:tr>
              <a:tr h="2701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2:5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</a:t>
                      </a:r>
                      <a:r>
                        <a:rPr lang="cs-CZ" sz="1400" dirty="0" err="1" smtClean="0"/>
                        <a:t>ičný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Oxid dusičný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0117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</a:t>
                      </a:r>
                      <a:r>
                        <a:rPr lang="cs-CZ" sz="1400" dirty="0" err="1" smtClean="0"/>
                        <a:t>ečný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Oxid fosforečný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01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1:3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</a:t>
                      </a:r>
                      <a:r>
                        <a:rPr lang="cs-CZ" sz="1400" dirty="0" err="1" smtClean="0"/>
                        <a:t>ový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Oxid sírový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</a:tr>
              <a:tr h="2701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2:7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</a:t>
                      </a:r>
                      <a:r>
                        <a:rPr lang="cs-CZ" sz="1400" dirty="0" err="1" smtClean="0"/>
                        <a:t>istý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Oxid manganistý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Mn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01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VIII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1:4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-</a:t>
                      </a:r>
                      <a:r>
                        <a:rPr lang="cs-CZ" sz="1400" dirty="0" err="1" smtClean="0"/>
                        <a:t>ičelý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Oxid osmičelý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OsO</a:t>
                      </a:r>
                      <a:r>
                        <a:rPr lang="cs-CZ" sz="14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652120" y="1131590"/>
            <a:ext cx="1725152" cy="3385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tx1"/>
                </a:solidFill>
              </a:rPr>
              <a:t>Názvosloví  oxidů</a:t>
            </a:r>
            <a:endParaRPr lang="cs-CZ" sz="16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48249" y="3363838"/>
            <a:ext cx="3041217" cy="132343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600" b="1" u="sng" dirty="0" smtClean="0">
                <a:solidFill>
                  <a:schemeClr val="tx1"/>
                </a:solidFill>
              </a:rPr>
              <a:t>Sulf</a:t>
            </a:r>
            <a:r>
              <a:rPr lang="cs-CZ" sz="1600" b="1" u="sng" dirty="0" smtClean="0">
                <a:solidFill>
                  <a:schemeClr val="tx1"/>
                </a:solidFill>
                <a:latin typeface="+mn-lt"/>
              </a:rPr>
              <a:t>idy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dvouprvkové sloučeniny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vždy obsahují atom kyslíku S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</a:rPr>
              <a:t>síra </a:t>
            </a:r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má oxidační číslo –II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</a:rPr>
              <a:t>S</a:t>
            </a:r>
            <a:r>
              <a:rPr lang="cs-CZ" sz="1600" b="1" baseline="30000" dirty="0" smtClean="0">
                <a:solidFill>
                  <a:schemeClr val="tx1"/>
                </a:solidFill>
                <a:latin typeface="+mn-lt"/>
              </a:rPr>
              <a:t>-II</a:t>
            </a:r>
            <a:endParaRPr lang="cs-CZ" sz="1600" b="1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19701" y="492125"/>
            <a:ext cx="56800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12322" y="1131590"/>
            <a:ext cx="4104456" cy="327269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u="sng" dirty="0" smtClean="0"/>
              <a:t>Tvorba vzorce z názvu</a:t>
            </a:r>
          </a:p>
          <a:p>
            <a:r>
              <a:rPr lang="cs-CZ" dirty="0" smtClean="0"/>
              <a:t>Ox</a:t>
            </a:r>
            <a:r>
              <a:rPr lang="cs-CZ" b="1" u="sng" dirty="0" smtClean="0"/>
              <a:t>id</a:t>
            </a:r>
            <a:r>
              <a:rPr lang="cs-CZ" dirty="0" smtClean="0"/>
              <a:t> hlin</a:t>
            </a:r>
            <a:r>
              <a:rPr lang="cs-CZ" b="1" u="sng" dirty="0" smtClean="0"/>
              <a:t>itý</a:t>
            </a:r>
            <a:r>
              <a:rPr lang="cs-CZ" dirty="0" smtClean="0"/>
              <a:t>	</a:t>
            </a:r>
            <a:r>
              <a:rPr lang="cs-CZ" b="1" dirty="0" smtClean="0"/>
              <a:t>-id   -II</a:t>
            </a:r>
            <a:endParaRPr lang="cs-CZ" b="1" u="sng" dirty="0" smtClean="0"/>
          </a:p>
          <a:p>
            <a:r>
              <a:rPr lang="cs-CZ" sz="1600" b="1" dirty="0" smtClean="0"/>
              <a:t>		-</a:t>
            </a:r>
            <a:r>
              <a:rPr lang="cs-CZ" sz="1600" b="1" dirty="0" err="1" smtClean="0"/>
              <a:t>itý</a:t>
            </a:r>
            <a:r>
              <a:rPr lang="cs-CZ" sz="1600" b="1" dirty="0" smtClean="0"/>
              <a:t>   +III</a:t>
            </a:r>
          </a:p>
          <a:p>
            <a:r>
              <a:rPr lang="cs-CZ" sz="1600" dirty="0" smtClean="0"/>
              <a:t>pořadí prvků</a:t>
            </a:r>
          </a:p>
          <a:p>
            <a:r>
              <a:rPr lang="cs-CZ" sz="1600" dirty="0" smtClean="0"/>
              <a:t>    2.	1.</a:t>
            </a:r>
          </a:p>
          <a:p>
            <a:r>
              <a:rPr lang="cs-CZ" sz="1600" dirty="0" smtClean="0"/>
              <a:t>   Al	</a:t>
            </a:r>
            <a:r>
              <a:rPr lang="cs-CZ" sz="1600" dirty="0"/>
              <a:t>O</a:t>
            </a:r>
            <a:r>
              <a:rPr lang="cs-CZ" sz="1600" dirty="0" smtClean="0"/>
              <a:t>           doplníme oxidační čísla</a:t>
            </a:r>
          </a:p>
          <a:p>
            <a:r>
              <a:rPr lang="cs-CZ" sz="1600" dirty="0" smtClean="0"/>
              <a:t>   </a:t>
            </a:r>
            <a:r>
              <a:rPr lang="cs-CZ" sz="1600" dirty="0" err="1" smtClean="0"/>
              <a:t>Al</a:t>
            </a:r>
            <a:r>
              <a:rPr lang="cs-CZ" sz="1600" baseline="30000" dirty="0" err="1" smtClean="0"/>
              <a:t>III</a:t>
            </a:r>
            <a:r>
              <a:rPr lang="cs-CZ" sz="1600" dirty="0" smtClean="0"/>
              <a:t>	O</a:t>
            </a:r>
            <a:r>
              <a:rPr lang="cs-CZ" sz="1600" baseline="30000" dirty="0" smtClean="0"/>
              <a:t>-II</a:t>
            </a:r>
          </a:p>
          <a:p>
            <a:endParaRPr lang="cs-CZ" sz="1600" baseline="30000" dirty="0" smtClean="0"/>
          </a:p>
          <a:p>
            <a:pPr marL="285750" indent="-285750">
              <a:buFontTx/>
              <a:buChar char="-"/>
            </a:pPr>
            <a:r>
              <a:rPr lang="cs-CZ" sz="1600" dirty="0" smtClean="0"/>
              <a:t>platí </a:t>
            </a:r>
            <a:r>
              <a:rPr lang="cs-CZ" sz="1600" b="1" dirty="0" smtClean="0"/>
              <a:t>křížové pravidlo</a:t>
            </a:r>
            <a:r>
              <a:rPr lang="cs-CZ" sz="16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oxidační číslo u 1. prvku napíše jako dolní index k druhému prvku a naopak 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     Al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O</a:t>
            </a:r>
            <a:r>
              <a:rPr lang="cs-CZ" sz="1600" baseline="-25000" dirty="0" smtClean="0"/>
              <a:t>3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/>
              <a:t>Al</a:t>
            </a:r>
            <a:r>
              <a:rPr lang="cs-CZ" sz="1600" b="1" baseline="-25000" dirty="0" smtClean="0"/>
              <a:t>2</a:t>
            </a:r>
            <a:r>
              <a:rPr lang="cs-CZ" sz="1600" b="1" dirty="0" smtClean="0"/>
              <a:t>O</a:t>
            </a:r>
            <a:r>
              <a:rPr lang="cs-CZ" sz="1600" b="1" baseline="-25000" dirty="0" smtClean="0"/>
              <a:t>3</a:t>
            </a:r>
            <a:endParaRPr lang="cs-CZ" sz="1600" b="1" dirty="0" smtClean="0"/>
          </a:p>
        </p:txBody>
      </p:sp>
      <p:sp>
        <p:nvSpPr>
          <p:cNvPr id="5" name="Obdélník 4"/>
          <p:cNvSpPr/>
          <p:nvPr/>
        </p:nvSpPr>
        <p:spPr>
          <a:xfrm>
            <a:off x="4644008" y="1130068"/>
            <a:ext cx="4104456" cy="32624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u="sng" dirty="0" smtClean="0"/>
              <a:t>Tvorba názvu ze vzorce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probíhá v opačném pořadí než tvorba vzorce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     </a:t>
            </a:r>
            <a:r>
              <a:rPr lang="cs-CZ" sz="1600" b="1" dirty="0" smtClean="0"/>
              <a:t>K</a:t>
            </a:r>
            <a:r>
              <a:rPr lang="cs-CZ" sz="1600" b="1" baseline="-25000" dirty="0" smtClean="0"/>
              <a:t>2</a:t>
            </a:r>
            <a:r>
              <a:rPr lang="cs-CZ" sz="1600" b="1" dirty="0" smtClean="0"/>
              <a:t>O</a:t>
            </a:r>
            <a:endParaRPr lang="cs-CZ" sz="1600" b="1" baseline="-25000" dirty="0" smtClean="0"/>
          </a:p>
          <a:p>
            <a:r>
              <a:rPr lang="cs-CZ" sz="1600" dirty="0" smtClean="0"/>
              <a:t>	  pořadí v názvu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důležité – </a:t>
            </a:r>
            <a:r>
              <a:rPr lang="cs-CZ" sz="1600" b="1" dirty="0" smtClean="0"/>
              <a:t>křížové pravidlo</a:t>
            </a:r>
          </a:p>
          <a:p>
            <a:pPr marL="285750" indent="-285750">
              <a:buFontTx/>
              <a:buChar char="-"/>
            </a:pPr>
            <a:r>
              <a:rPr lang="cs-CZ" sz="1600" dirty="0"/>
              <a:t>d</a:t>
            </a:r>
            <a:r>
              <a:rPr lang="cs-CZ" sz="1600" dirty="0" smtClean="0"/>
              <a:t>olní index za druhým prvkem napíšeme jako horní index k prvnímu prvku  →   oxidační číslo</a:t>
            </a:r>
          </a:p>
          <a:p>
            <a:endParaRPr lang="cs-CZ" sz="1200" dirty="0" smtClean="0"/>
          </a:p>
          <a:p>
            <a:pPr marL="285750" indent="-285750">
              <a:buFontTx/>
              <a:buChar char="-"/>
            </a:pPr>
            <a:r>
              <a:rPr lang="cs-CZ" sz="1600" dirty="0" smtClean="0"/>
              <a:t>K</a:t>
            </a:r>
            <a:r>
              <a:rPr lang="cs-CZ" sz="1600" baseline="30000" dirty="0" smtClean="0"/>
              <a:t>I</a:t>
            </a:r>
            <a:r>
              <a:rPr lang="cs-CZ" sz="1600" dirty="0" smtClean="0"/>
              <a:t>O</a:t>
            </a:r>
            <a:r>
              <a:rPr lang="cs-CZ" sz="1600" baseline="30000" dirty="0" smtClean="0"/>
              <a:t>-II		</a:t>
            </a:r>
            <a:endParaRPr lang="cs-CZ" sz="1600" b="1" dirty="0"/>
          </a:p>
          <a:p>
            <a:r>
              <a:rPr lang="cs-CZ" sz="1600" dirty="0" smtClean="0"/>
              <a:t>      K     draslík</a:t>
            </a:r>
            <a:r>
              <a:rPr lang="cs-CZ" sz="1600" b="1" dirty="0" smtClean="0"/>
              <a:t>      </a:t>
            </a:r>
            <a:r>
              <a:rPr lang="cs-CZ" sz="1600" b="1" dirty="0"/>
              <a:t> </a:t>
            </a:r>
            <a:r>
              <a:rPr lang="cs-CZ" sz="1600" b="1" dirty="0" smtClean="0"/>
              <a:t> I     -</a:t>
            </a:r>
            <a:r>
              <a:rPr lang="cs-CZ" sz="1600" b="1" dirty="0"/>
              <a:t>n</a:t>
            </a:r>
            <a:r>
              <a:rPr lang="cs-CZ" sz="1600" b="1" dirty="0" smtClean="0"/>
              <a:t>ý	draselný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     O     kyslík       </a:t>
            </a:r>
            <a:r>
              <a:rPr lang="cs-CZ" sz="1600" b="1" dirty="0" smtClean="0"/>
              <a:t>-II     -id	oxid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/>
              <a:t>oxid draselný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211311" y="4622836"/>
            <a:ext cx="4443845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Princip názvosloví sulfidů je stejný jako u oxidů.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107950" y="531813"/>
            <a:ext cx="54006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92182" y="1122893"/>
            <a:ext cx="3330848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+mn-lt"/>
              </a:rPr>
              <a:t>PŘÍKLADY NA PROCVIČENÍ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86045" y="1767003"/>
            <a:ext cx="4143122" cy="313932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chemeClr val="tx1"/>
                </a:solidFill>
              </a:rPr>
              <a:t>Doplň k názvům vzorce a oxidační čísla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</a:p>
          <a:p>
            <a:endParaRPr lang="cs-CZ" b="1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Oxid sodný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Sulfid dusičný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Sulfid olovnatý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Oxid sírový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Oxid boritý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Oxid uhličitý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Sulfid jodistý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Oxid osmičelý</a:t>
            </a:r>
          </a:p>
          <a:p>
            <a:endParaRPr lang="cs-CZ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788024" y="1767002"/>
            <a:ext cx="4155946" cy="313932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chemeClr val="tx1"/>
                </a:solidFill>
              </a:rPr>
              <a:t>Doplň k vzorcům oxidační čísla a názvy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</a:p>
          <a:p>
            <a:endParaRPr lang="cs-CZ" b="1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MgO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Cr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</a:t>
            </a:r>
            <a:r>
              <a:rPr lang="cs-CZ" baseline="-25000" dirty="0" smtClean="0">
                <a:solidFill>
                  <a:schemeClr val="tx1"/>
                </a:solidFill>
              </a:rPr>
              <a:t>3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K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S</a:t>
            </a:r>
          </a:p>
          <a:p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O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PtO</a:t>
            </a:r>
            <a:r>
              <a:rPr lang="cs-CZ" baseline="-25000" dirty="0" smtClean="0">
                <a:solidFill>
                  <a:schemeClr val="tx1"/>
                </a:solidFill>
              </a:rPr>
              <a:t>3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Br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S</a:t>
            </a:r>
            <a:r>
              <a:rPr lang="cs-CZ" baseline="-25000" dirty="0" smtClean="0">
                <a:solidFill>
                  <a:schemeClr val="tx1"/>
                </a:solidFill>
              </a:rPr>
              <a:t>7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PtO</a:t>
            </a:r>
            <a:r>
              <a:rPr lang="cs-CZ" baseline="-25000" dirty="0" smtClean="0">
                <a:solidFill>
                  <a:schemeClr val="tx1"/>
                </a:solidFill>
              </a:rPr>
              <a:t>4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</a:t>
            </a:r>
            <a:r>
              <a:rPr lang="cs-CZ" baseline="-25000" dirty="0" smtClean="0">
                <a:solidFill>
                  <a:schemeClr val="tx1"/>
                </a:solidFill>
              </a:rPr>
              <a:t>5</a:t>
            </a:r>
          </a:p>
          <a:p>
            <a:endParaRPr lang="cs-CZ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877698" y="2303923"/>
            <a:ext cx="697627" cy="23083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+mn-lt"/>
              </a:rPr>
              <a:t>Na</a:t>
            </a:r>
            <a:r>
              <a:rPr lang="cs-CZ" baseline="-25000" dirty="0" smtClean="0">
                <a:latin typeface="+mn-lt"/>
              </a:rPr>
              <a:t>2</a:t>
            </a:r>
            <a:r>
              <a:rPr lang="cs-CZ" dirty="0" smtClean="0">
                <a:latin typeface="+mn-lt"/>
              </a:rPr>
              <a:t>O</a:t>
            </a:r>
          </a:p>
          <a:p>
            <a:r>
              <a:rPr lang="cs-CZ" dirty="0" smtClean="0">
                <a:latin typeface="+mn-lt"/>
              </a:rPr>
              <a:t>N</a:t>
            </a:r>
            <a:r>
              <a:rPr lang="cs-CZ" baseline="-25000" dirty="0" smtClean="0">
                <a:latin typeface="+mn-lt"/>
              </a:rPr>
              <a:t>2</a:t>
            </a:r>
            <a:r>
              <a:rPr lang="cs-CZ" dirty="0" smtClean="0">
                <a:latin typeface="+mn-lt"/>
              </a:rPr>
              <a:t>S</a:t>
            </a:r>
            <a:r>
              <a:rPr lang="cs-CZ" baseline="-25000" dirty="0" smtClean="0">
                <a:latin typeface="+mn-lt"/>
              </a:rPr>
              <a:t>5</a:t>
            </a:r>
            <a:endParaRPr lang="cs-CZ" dirty="0" smtClean="0">
              <a:latin typeface="+mn-lt"/>
            </a:endParaRPr>
          </a:p>
          <a:p>
            <a:r>
              <a:rPr lang="cs-CZ" dirty="0" err="1" smtClean="0">
                <a:latin typeface="+mn-lt"/>
              </a:rPr>
              <a:t>PbS</a:t>
            </a: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SO</a:t>
            </a:r>
            <a:r>
              <a:rPr lang="cs-CZ" baseline="-25000" dirty="0" smtClean="0">
                <a:latin typeface="+mn-lt"/>
              </a:rPr>
              <a:t>3</a:t>
            </a: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B</a:t>
            </a:r>
            <a:r>
              <a:rPr lang="cs-CZ" baseline="-25000" dirty="0" smtClean="0">
                <a:latin typeface="+mn-lt"/>
              </a:rPr>
              <a:t>2</a:t>
            </a:r>
            <a:r>
              <a:rPr lang="cs-CZ" dirty="0" smtClean="0">
                <a:latin typeface="+mn-lt"/>
              </a:rPr>
              <a:t>O</a:t>
            </a:r>
            <a:r>
              <a:rPr lang="cs-CZ" baseline="-25000" dirty="0" smtClean="0">
                <a:latin typeface="+mn-lt"/>
              </a:rPr>
              <a:t>3</a:t>
            </a: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CO</a:t>
            </a:r>
            <a:r>
              <a:rPr lang="cs-CZ" baseline="-25000" dirty="0" smtClean="0">
                <a:latin typeface="+mn-lt"/>
              </a:rPr>
              <a:t>2</a:t>
            </a: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I</a:t>
            </a:r>
            <a:r>
              <a:rPr lang="cs-CZ" baseline="-25000" dirty="0" smtClean="0">
                <a:latin typeface="+mn-lt"/>
              </a:rPr>
              <a:t>2</a:t>
            </a:r>
            <a:r>
              <a:rPr lang="cs-CZ" dirty="0" smtClean="0">
                <a:latin typeface="+mn-lt"/>
              </a:rPr>
              <a:t>S</a:t>
            </a:r>
            <a:r>
              <a:rPr lang="cs-CZ" baseline="-25000" dirty="0" smtClean="0">
                <a:latin typeface="+mn-lt"/>
              </a:rPr>
              <a:t>7</a:t>
            </a: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OsO</a:t>
            </a:r>
            <a:r>
              <a:rPr lang="cs-CZ" baseline="-25000" dirty="0" smtClean="0">
                <a:latin typeface="+mn-lt"/>
              </a:rPr>
              <a:t>4</a:t>
            </a:r>
            <a:endParaRPr lang="cs-CZ" dirty="0" smtClean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372200" y="2310557"/>
            <a:ext cx="1640193" cy="23083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oxid hořečnatý</a:t>
            </a:r>
          </a:p>
          <a:p>
            <a:r>
              <a:rPr lang="cs-CZ" dirty="0" smtClean="0"/>
              <a:t>oxid chromitý</a:t>
            </a:r>
          </a:p>
          <a:p>
            <a:r>
              <a:rPr lang="cs-CZ" dirty="0" smtClean="0"/>
              <a:t>sulfid draselný</a:t>
            </a:r>
          </a:p>
          <a:p>
            <a:r>
              <a:rPr lang="cs-CZ" dirty="0" smtClean="0"/>
              <a:t>oxid siřičitý</a:t>
            </a:r>
          </a:p>
          <a:p>
            <a:r>
              <a:rPr lang="cs-CZ" dirty="0" smtClean="0"/>
              <a:t>oxid platinový</a:t>
            </a:r>
          </a:p>
          <a:p>
            <a:r>
              <a:rPr lang="cs-CZ" dirty="0" smtClean="0"/>
              <a:t>sulfid </a:t>
            </a:r>
            <a:r>
              <a:rPr lang="cs-CZ" dirty="0" err="1" smtClean="0"/>
              <a:t>bromistý</a:t>
            </a:r>
            <a:endParaRPr lang="cs-CZ" dirty="0" smtClean="0"/>
          </a:p>
          <a:p>
            <a:r>
              <a:rPr lang="cs-CZ" dirty="0" smtClean="0"/>
              <a:t>oxid </a:t>
            </a:r>
            <a:r>
              <a:rPr lang="cs-CZ" dirty="0" err="1" smtClean="0"/>
              <a:t>platičelý</a:t>
            </a:r>
            <a:endParaRPr lang="cs-CZ" dirty="0" smtClean="0"/>
          </a:p>
          <a:p>
            <a:r>
              <a:rPr lang="cs-CZ" dirty="0" smtClean="0"/>
              <a:t>oxid fosforečný</a:t>
            </a:r>
          </a:p>
        </p:txBody>
      </p:sp>
      <p:sp>
        <p:nvSpPr>
          <p:cNvPr id="3" name="Tlačítko akce: Video 2">
            <a:hlinkClick r:id="rId3" highlightClick="1"/>
          </p:cNvPr>
          <p:cNvSpPr/>
          <p:nvPr/>
        </p:nvSpPr>
        <p:spPr>
          <a:xfrm>
            <a:off x="7815221" y="871175"/>
            <a:ext cx="394344" cy="398306"/>
          </a:xfrm>
          <a:prstGeom prst="actionButtonMovi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Documents and Settings\krivankova.UNBCHEM\Local Settings\Temporary Internet Files\Content.IE5\KTMJIXSP\MC90043736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27871"/>
            <a:ext cx="1081732" cy="99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107950" y="555625"/>
            <a:ext cx="5184775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Obdélník s odříznutým příčným rohem 3"/>
          <p:cNvSpPr/>
          <p:nvPr/>
        </p:nvSpPr>
        <p:spPr>
          <a:xfrm>
            <a:off x="431540" y="1059582"/>
            <a:ext cx="8280920" cy="1656184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u="sng" dirty="0" smtClean="0">
                <a:solidFill>
                  <a:schemeClr val="tx1"/>
                </a:solidFill>
              </a:rPr>
              <a:t>Laboratorní práce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Téma: </a:t>
            </a:r>
            <a:r>
              <a:rPr lang="cs-CZ" b="1" dirty="0" smtClean="0">
                <a:solidFill>
                  <a:schemeClr val="tx1"/>
                </a:solidFill>
              </a:rPr>
              <a:t>Příprava některých oxidů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Pomůcky: 3 baňky, kahan s lihem, chemikálie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Postup: Do tří baněk naplněných kyslíkem vložte postupně zahřáté pevné látky: 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hořčík, železo a uhlík. Pozorujte. Popište průběh reakce. Co vzniklo?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bdélník s odříznutým příčným rohem 4"/>
          <p:cNvSpPr/>
          <p:nvPr/>
        </p:nvSpPr>
        <p:spPr>
          <a:xfrm>
            <a:off x="431540" y="2931790"/>
            <a:ext cx="8280920" cy="2016224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u="sng" dirty="0" smtClean="0">
                <a:solidFill>
                  <a:schemeClr val="tx1"/>
                </a:solidFill>
              </a:rPr>
              <a:t>Laboratorní práce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Téma: </a:t>
            </a:r>
            <a:r>
              <a:rPr lang="cs-CZ" b="1" dirty="0" smtClean="0">
                <a:solidFill>
                  <a:schemeClr val="tx1"/>
                </a:solidFill>
              </a:rPr>
              <a:t>Vznik oxidu siřičitého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Pomůcky: kahan, lžička, baňka, voda, síra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Postup: Malý kousek síry na spalovací lžičce vložíme do plamene. Lžičku s hořící sírou vložte do baňky s vodou, směs protřepte. Pozorujte. Popište průběh reakce. Co vzniklo?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107504" y="555526"/>
            <a:ext cx="4284663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12.7 CLIL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pic>
        <p:nvPicPr>
          <p:cNvPr id="1026" name="Picture 2" descr="http://upload.wikimedia.org/wikipedia/commons/thumb/4/4d/Rust_screw.jpg/220px-Rust_scre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31114"/>
            <a:ext cx="172819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827427" y="3651870"/>
            <a:ext cx="2295821" cy="10772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600" b="1" u="sng" dirty="0" smtClean="0">
                <a:solidFill>
                  <a:schemeClr val="tx1"/>
                </a:solidFill>
                <a:latin typeface="+mn-lt"/>
              </a:rPr>
              <a:t>Oxide</a:t>
            </a:r>
          </a:p>
          <a:p>
            <a:pPr marL="285750" indent="-285750">
              <a:buFontTx/>
              <a:buChar char="-"/>
            </a:pPr>
            <a:r>
              <a:rPr lang="cs-CZ" sz="1600" b="1" dirty="0" err="1">
                <a:solidFill>
                  <a:schemeClr val="tx1"/>
                </a:solidFill>
              </a:rPr>
              <a:t>a</a:t>
            </a:r>
            <a:r>
              <a:rPr lang="cs-CZ" sz="1600" b="1" dirty="0" err="1" smtClean="0">
                <a:solidFill>
                  <a:schemeClr val="tx1"/>
                </a:solidFill>
              </a:rPr>
              <a:t>n</a:t>
            </a:r>
            <a:r>
              <a:rPr lang="cs-CZ" sz="1600" b="1" dirty="0" smtClean="0">
                <a:solidFill>
                  <a:schemeClr val="tx1"/>
                </a:solidFill>
              </a:rPr>
              <a:t> anion </a:t>
            </a:r>
            <a:r>
              <a:rPr lang="cs-CZ" sz="1600" b="1" dirty="0" err="1" smtClean="0">
                <a:solidFill>
                  <a:schemeClr val="tx1"/>
                </a:solidFill>
              </a:rPr>
              <a:t>of</a:t>
            </a:r>
            <a:r>
              <a:rPr lang="cs-CZ" sz="1600" b="1" dirty="0" smtClean="0">
                <a:solidFill>
                  <a:schemeClr val="tx1"/>
                </a:solidFill>
              </a:rPr>
              <a:t> oxygen</a:t>
            </a:r>
            <a:endParaRPr lang="cs-CZ" sz="1600" b="1" dirty="0" smtClean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r>
              <a:rPr lang="cs-CZ" sz="1600" b="1" dirty="0" err="1">
                <a:solidFill>
                  <a:schemeClr val="tx1"/>
                </a:solidFill>
              </a:rPr>
              <a:t>o</a:t>
            </a:r>
            <a:r>
              <a:rPr lang="cs-CZ" sz="1600" b="1" dirty="0" err="1" smtClean="0">
                <a:solidFill>
                  <a:schemeClr val="tx1"/>
                </a:solidFill>
              </a:rPr>
              <a:t>xidation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state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of</a:t>
            </a:r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 –II</a:t>
            </a:r>
          </a:p>
          <a:p>
            <a:pPr marL="285750" indent="-285750">
              <a:buFontTx/>
              <a:buChar char="-"/>
            </a:pPr>
            <a:r>
              <a:rPr lang="cs-CZ" sz="1600" b="1" dirty="0" smtClean="0">
                <a:solidFill>
                  <a:schemeClr val="tx1"/>
                </a:solidFill>
              </a:rPr>
              <a:t>O</a:t>
            </a:r>
            <a:r>
              <a:rPr lang="cs-CZ" sz="1600" b="1" baseline="30000" dirty="0" smtClean="0">
                <a:solidFill>
                  <a:schemeClr val="tx1"/>
                </a:solidFill>
                <a:latin typeface="+mn-lt"/>
              </a:rPr>
              <a:t>-II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13398761"/>
              </p:ext>
            </p:extLst>
          </p:nvPr>
        </p:nvGraphicFramePr>
        <p:xfrm>
          <a:off x="236988" y="1372875"/>
          <a:ext cx="3561747" cy="292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51520" y="1203598"/>
            <a:ext cx="2138214" cy="3385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1600" b="1" dirty="0" err="1" smtClean="0">
                <a:solidFill>
                  <a:schemeClr val="tx1"/>
                </a:solidFill>
              </a:rPr>
              <a:t>Structure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of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the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Earth</a:t>
            </a:r>
            <a:endParaRPr lang="cs-CZ" sz="16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386600" y="627534"/>
            <a:ext cx="3177473" cy="3385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1600" b="1" dirty="0" err="1" smtClean="0">
                <a:solidFill>
                  <a:schemeClr val="tx1"/>
                </a:solidFill>
              </a:rPr>
              <a:t>Chemical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composition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of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the</a:t>
            </a:r>
            <a:r>
              <a:rPr lang="cs-CZ" sz="1600" b="1" dirty="0" smtClean="0">
                <a:solidFill>
                  <a:schemeClr val="tx1"/>
                </a:solidFill>
              </a:rPr>
              <a:t> </a:t>
            </a:r>
            <a:r>
              <a:rPr lang="cs-CZ" sz="1600" b="1" dirty="0" err="1" smtClean="0">
                <a:solidFill>
                  <a:schemeClr val="tx1"/>
                </a:solidFill>
              </a:rPr>
              <a:t>crust</a:t>
            </a:r>
            <a:endParaRPr lang="cs-CZ" sz="1600" b="1" dirty="0" smtClean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1642099875"/>
              </p:ext>
            </p:extLst>
          </p:nvPr>
        </p:nvGraphicFramePr>
        <p:xfrm>
          <a:off x="4932040" y="1166989"/>
          <a:ext cx="4032448" cy="2291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1027" name="Picture 3" descr="C:\Program Files\Microsoft Office\MEDIA\CAGCAT10\j0285360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770912"/>
            <a:ext cx="1204116" cy="148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107950" y="523875"/>
            <a:ext cx="2916238" cy="534988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12.8 Test 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774781" y="1193799"/>
            <a:ext cx="12985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8172449" y="1439863"/>
            <a:ext cx="50323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94221" y="4248585"/>
            <a:ext cx="1369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416676"/>
              </p:ext>
            </p:extLst>
          </p:nvPr>
        </p:nvGraphicFramePr>
        <p:xfrm>
          <a:off x="178794" y="1131590"/>
          <a:ext cx="7633566" cy="3670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918"/>
                <a:gridCol w="1872208"/>
                <a:gridCol w="1728192"/>
                <a:gridCol w="2232248"/>
              </a:tblGrid>
              <a:tr h="1872208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Oxid lithný má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       vzorec: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Li</a:t>
                      </a:r>
                      <a:r>
                        <a:rPr lang="cs-CZ" sz="1400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LiO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LiO</a:t>
                      </a:r>
                      <a:r>
                        <a:rPr lang="cs-CZ" sz="1400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LhO</a:t>
                      </a:r>
                      <a:endParaRPr lang="cs-CZ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2.     Vzorec sulfidu</a:t>
                      </a: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   olovnatého</a:t>
                      </a: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 je: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OlS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Ol</a:t>
                      </a:r>
                      <a:r>
                        <a:rPr lang="cs-CZ" sz="1400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S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PbS</a:t>
                      </a:r>
                      <a:endParaRPr lang="cs-CZ" sz="1400" baseline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PbS</a:t>
                      </a:r>
                      <a:r>
                        <a:rPr lang="cs-CZ" sz="1400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cs-CZ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Oxid sírový má  vzorec: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SO</a:t>
                      </a:r>
                      <a:r>
                        <a:rPr lang="cs-CZ" sz="1400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cs-CZ" sz="1400" baseline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SO</a:t>
                      </a:r>
                      <a:r>
                        <a:rPr lang="cs-CZ" sz="1400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cs-CZ" sz="1400" baseline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OS</a:t>
                      </a:r>
                      <a:r>
                        <a:rPr lang="cs-CZ" sz="1400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cs-CZ" sz="1400" baseline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OS</a:t>
                      </a:r>
                      <a:r>
                        <a:rPr lang="cs-CZ" sz="1400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cs-CZ" sz="1400" baseline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indent="0">
                        <a:buNone/>
                      </a:pPr>
                      <a:endParaRPr lang="cs-CZ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4.    Vyber  správné spojení: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a)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    </a:t>
                      </a: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Ag</a:t>
                      </a:r>
                      <a:r>
                        <a:rPr lang="cs-CZ" sz="1400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O</a:t>
                      </a: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 – o.</a:t>
                      </a: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stříbrnatý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b)    </a:t>
                      </a:r>
                      <a:r>
                        <a:rPr lang="cs-CZ" sz="140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AgBr</a:t>
                      </a: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 – brom</a:t>
                      </a: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stříbrný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c)    CO</a:t>
                      </a: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– o. uhelnatý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d)    </a:t>
                      </a:r>
                      <a:r>
                        <a:rPr lang="cs-CZ" sz="140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ArS</a:t>
                      </a:r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 – sulfid stříbra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1778641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5.     Název N</a:t>
                      </a:r>
                      <a:r>
                        <a:rPr lang="cs-CZ" sz="1400" b="1" baseline="-2500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O</a:t>
                      </a:r>
                      <a:r>
                        <a:rPr lang="cs-CZ" sz="1400" b="1" baseline="-2500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5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 je: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bg1"/>
                        </a:solidFill>
                        <a:latin typeface="+mn-lt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o. dusíkový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o. dusičitý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o. dusný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o. dusičný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6.   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Správná koncovka pro </a:t>
                      </a:r>
                      <a:r>
                        <a:rPr lang="cs-CZ" sz="14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ox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. číslo +VII je: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- </a:t>
                      </a:r>
                      <a:r>
                        <a:rPr lang="cs-CZ" sz="14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istý</a:t>
                      </a:r>
                      <a:endParaRPr lang="cs-CZ" sz="14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- </a:t>
                      </a:r>
                      <a:r>
                        <a:rPr lang="cs-CZ" sz="14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ičelý</a:t>
                      </a:r>
                      <a:endParaRPr lang="cs-CZ" sz="14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- </a:t>
                      </a:r>
                      <a:r>
                        <a:rPr lang="cs-CZ" sz="14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ičitý</a:t>
                      </a:r>
                      <a:endParaRPr lang="cs-CZ" sz="14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- </a:t>
                      </a:r>
                      <a:r>
                        <a:rPr lang="cs-CZ" sz="14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ičný</a:t>
                      </a:r>
                      <a:endParaRPr lang="cs-CZ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7.     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Sulfidy mají </a:t>
                      </a:r>
                      <a:r>
                        <a:rPr lang="cs-CZ" sz="14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ox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.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číslo vždy: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I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II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-II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-I</a:t>
                      </a:r>
                      <a:endParaRPr lang="cs-CZ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8.     Název OsS</a:t>
                      </a:r>
                      <a:r>
                        <a:rPr lang="cs-CZ" sz="1400" b="1" baseline="-2500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4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 je: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bg1"/>
                        </a:solidFill>
                        <a:latin typeface="+mn-lt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sulfid osmiový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sulfid osmičelý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osmium síry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osmium siřičité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                          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  <a:cs typeface="Times New Roman" pitchFamily="18" charset="0"/>
                      </a:endParaRPr>
                    </a:p>
                    <a:p>
                      <a:endParaRPr lang="cs-CZ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07950" y="523875"/>
            <a:ext cx="4248026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12.9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1995686"/>
            <a:ext cx="8424936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u="sng" dirty="0" smtClean="0">
                <a:hlinkClick r:id="rId2"/>
              </a:rPr>
              <a:t>http</a:t>
            </a:r>
            <a:r>
              <a:rPr lang="cs-CZ" sz="1600" u="sng" dirty="0">
                <a:hlinkClick r:id="rId2"/>
              </a:rPr>
              <a:t>://</a:t>
            </a:r>
            <a:r>
              <a:rPr lang="cs-CZ" sz="1600" u="sng" dirty="0" smtClean="0">
                <a:hlinkClick r:id="rId2"/>
              </a:rPr>
              <a:t>upload.wikimedia.org/wikipedia/commons/e/ec/Schema_sklenikovy_efekt.gif</a:t>
            </a:r>
            <a:endParaRPr lang="cs-CZ" sz="1600" u="sng" dirty="0" smtClean="0"/>
          </a:p>
          <a:p>
            <a:pPr marL="342900" indent="-342900">
              <a:buFontTx/>
              <a:buAutoNum type="arabicPeriod"/>
            </a:pPr>
            <a:r>
              <a:rPr lang="cs-CZ" sz="1600" dirty="0"/>
              <a:t>http://mitolab.lf1.cuni.cz/UserFiles/Image/content_pictures/mitochondrie400.jpg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Obrázky z databáze klipart</a:t>
            </a: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14753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2075</TotalTime>
  <Words>877</Words>
  <Application>Microsoft Office PowerPoint</Application>
  <PresentationFormat>Předvádění na obrazovce (16:9)</PresentationFormat>
  <Paragraphs>259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12.1 Vím, co jsou oxidy a sulfidy.</vt:lpstr>
      <vt:lpstr>12.2 Co již víme?</vt:lpstr>
      <vt:lpstr>12.3 Jaké si řekneme nové termíny a názvy?</vt:lpstr>
      <vt:lpstr>12.4 Co si řekneme nového?</vt:lpstr>
      <vt:lpstr>12.5 Procvičení a příklady</vt:lpstr>
      <vt:lpstr>12.6 Něco navíc pro šikovné</vt:lpstr>
      <vt:lpstr>12.7 CLIL</vt:lpstr>
      <vt:lpstr>12.8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219</cp:revision>
  <dcterms:created xsi:type="dcterms:W3CDTF">2010-10-18T18:21:56Z</dcterms:created>
  <dcterms:modified xsi:type="dcterms:W3CDTF">2012-02-03T19:56:14Z</dcterms:modified>
</cp:coreProperties>
</file>