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0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wm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wmf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wmf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file:///U:\K&#345;iv&#225;nkov&#225;\Videa-chemie\alkalicke_kovy_spalovani.a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U:\K&#345;iv&#225;nkov&#225;\Videa-chemie\alkalicke_kovy_krajeni.avi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wmf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ybarsky-obchod.cz/obrazky/md_broky4.jpg" TargetMode="External"/><Relationship Id="rId13" Type="http://schemas.openxmlformats.org/officeDocument/2006/relationships/hyperlink" Target="http://upload.wikimedia.org/wikipedia/commons/8/8c/Redox_Halves.png" TargetMode="External"/><Relationship Id="rId3" Type="http://schemas.openxmlformats.org/officeDocument/2006/relationships/hyperlink" Target="http://www.vitar.cz/uploadedfiles/pluginimagegallery/category_produkt/obrazky/3d_rvl_k_premium_ho______k_b6_lr_1.jpg" TargetMode="External"/><Relationship Id="rId7" Type="http://schemas.openxmlformats.org/officeDocument/2006/relationships/hyperlink" Target="http://www.top-inst.cz/images/med.gif" TargetMode="External"/><Relationship Id="rId12" Type="http://schemas.openxmlformats.org/officeDocument/2006/relationships/hyperlink" Target="http://upload.wikimedia.org/wikipedia/commons/d/de/Sphalerite.jpg" TargetMode="External"/><Relationship Id="rId2" Type="http://schemas.openxmlformats.org/officeDocument/2006/relationships/hyperlink" Target="http://www.zs.vlachovice.cz/odkazy/prakticke%20cinnosti/cesta%20zeleza/vysoka%20pec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c/c1/Flammenf%C3%A4rbungNa.png/202px-Flammenf%C3%A4rbungNa.png" TargetMode="External"/><Relationship Id="rId11" Type="http://schemas.openxmlformats.org/officeDocument/2006/relationships/hyperlink" Target="http://upload.wikimedia.org/wikipedia/commons/3/30/Mineraly.sk_-_magnezit.jpg" TargetMode="External"/><Relationship Id="rId5" Type="http://schemas.openxmlformats.org/officeDocument/2006/relationships/hyperlink" Target="http://upload.wikimedia.org/wikipedia/commons/thumb/4/44/Recycle001.svg/220px-Recycle001.svg" TargetMode="External"/><Relationship Id="rId10" Type="http://schemas.openxmlformats.org/officeDocument/2006/relationships/hyperlink" Target="http://upload.wikimedia.org/wikipedia/commons/thumb/1/1f/Alto_horno_antiguo_Sestao.jpg/517px-Alto_horno_antiguo_Sestao.jpg" TargetMode="External"/><Relationship Id="rId4" Type="http://schemas.openxmlformats.org/officeDocument/2006/relationships/hyperlink" Target="http://www.antwerpgasdepot.be/Metalurgie.jpg" TargetMode="External"/><Relationship Id="rId9" Type="http://schemas.openxmlformats.org/officeDocument/2006/relationships/hyperlink" Target="http://media3.picsearch.com/is?VRdEx2gWbfoSv8ZxktpaQ6WhMhsnq0NZ0hF2R7bVJ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88" y="492125"/>
            <a:ext cx="720090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10.1 Vím, co jsou kovy, jaké mají vlastnosti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	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pic>
        <p:nvPicPr>
          <p:cNvPr id="1026" name="Picture 2" descr="C:\Documents and Settings\krivankova.UNBCHEM\Local Settings\Temporary Internet Files\Content.IE5\Y7SRUDI5\MC90043391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50" y="289493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Y7SRUDI5\MP90030283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46" y="1133540"/>
            <a:ext cx="794949" cy="11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51561" y="1140924"/>
            <a:ext cx="3140603" cy="36933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Kovy jsou všude kolem nás …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584338" y="2273284"/>
            <a:ext cx="900696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nástroje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593532" y="640769"/>
            <a:ext cx="800219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hračky</a:t>
            </a:r>
          </a:p>
        </p:txBody>
      </p:sp>
      <p:pic>
        <p:nvPicPr>
          <p:cNvPr id="1031" name="Picture 7" descr="http://www.vitar.cz/uploadedfiles/pluginimagegallery/category_produkt/obrazky/3d_rvl_k_premium_ho______k_b6_lr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13" y="2506075"/>
            <a:ext cx="536028" cy="169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508383" y="3026132"/>
            <a:ext cx="962123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vitamíny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429500" y="2672376"/>
            <a:ext cx="777777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/>
              <a:t>z</a:t>
            </a:r>
            <a:r>
              <a:rPr lang="cs-CZ" sz="1600" b="1" dirty="0" smtClean="0"/>
              <a:t>lato</a:t>
            </a:r>
          </a:p>
          <a:p>
            <a:r>
              <a:rPr lang="cs-CZ" sz="1600" b="1" dirty="0" smtClean="0"/>
              <a:t>šperky</a:t>
            </a:r>
          </a:p>
        </p:txBody>
      </p:sp>
      <p:pic>
        <p:nvPicPr>
          <p:cNvPr id="1034" name="Picture 10" descr="C:\Documents and Settings\krivankova.UNBCHEM\Local Settings\Temporary Internet Files\Content.IE5\4L8V0563\MM900283724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661037"/>
            <a:ext cx="4572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krivankova.UNBCHEM\Local Settings\Temporary Internet Files\Content.IE5\4L8V0563\MP90043870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76" y="587870"/>
            <a:ext cx="1391901" cy="185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krivankova.UNBCHEM\Local Settings\Temporary Internet Files\Content.IE5\Y7SRUDI5\MP90040286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81" y="3391161"/>
            <a:ext cx="1347657" cy="10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krivankova.UNBCHEM\Local Settings\Temporary Internet Files\Content.IE5\0HOFINEP\MP900401141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37" y="1133540"/>
            <a:ext cx="834817" cy="104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ocuments and Settings\krivankova.UNBCHEM\Local Settings\Temporary Internet Files\Content.IE5\KTMJIXSP\MC90028634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81" y="1487483"/>
            <a:ext cx="591143" cy="15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cuments and Settings\krivankova.UNBCHEM\Local Settings\Temporary Internet Files\Content.IE5\Y7SRUDI5\MC900311886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2" y="1660134"/>
            <a:ext cx="1826971" cy="8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Documents and Settings\krivankova.UNBCHEM\Local Settings\Temporary Internet Files\Content.IE5\0HOFINEP\MC900415748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6" y="2638636"/>
            <a:ext cx="1720756" cy="173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Documents and Settings\krivankova.UNBCHEM\Local Settings\Temporary Internet Files\Content.IE5\KTMJIXSP\MC900290253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638636"/>
            <a:ext cx="983483" cy="111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Documents and Settings\krivankova.UNBCHEM\Local Settings\Temporary Internet Files\Content.IE5\4L8V0563\MC900434769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34" y="2490509"/>
            <a:ext cx="1311761" cy="131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2012543" y="1838763"/>
            <a:ext cx="914033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doprava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693816" y="3840008"/>
            <a:ext cx="1838965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/>
              <a:t>o</a:t>
            </a:r>
            <a:r>
              <a:rPr lang="cs-CZ" sz="1600" b="1" dirty="0" smtClean="0"/>
              <a:t>baly na potraviny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0" y="4521479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Mgr. Petra Křivánková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pic>
        <p:nvPicPr>
          <p:cNvPr id="26" name="obrázek 5" descr="Image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0" y="4543335"/>
            <a:ext cx="3029719" cy="55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125870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Kovy, metalurgie, recyklace, koroze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popisující kovy, jejich vlastnosti, výskyt, výrobu.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5496" y="493362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10.10 Anotace</a:t>
            </a:r>
          </a:p>
        </p:txBody>
      </p:sp>
    </p:spTree>
    <p:extLst>
      <p:ext uri="{BB962C8B-B14F-4D97-AF65-F5344CB8AC3E}">
        <p14:creationId xmlns:p14="http://schemas.microsoft.com/office/powerpoint/2010/main" val="8067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55526"/>
            <a:ext cx="446405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9998" y="1203598"/>
            <a:ext cx="3104376" cy="36933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Kovy jsou součástí nerostů …</a:t>
            </a:r>
          </a:p>
        </p:txBody>
      </p:sp>
      <p:pic>
        <p:nvPicPr>
          <p:cNvPr id="1026" name="Picture 2" descr="http://www.svet-kamenu.cz/files/image010%5b16%5d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75806"/>
            <a:ext cx="1578531" cy="117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68344" y="4299942"/>
            <a:ext cx="1151277" cy="30777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400" dirty="0" smtClean="0"/>
              <a:t>Cínovec - </a:t>
            </a:r>
            <a:r>
              <a:rPr lang="cs-CZ" sz="1400" dirty="0" err="1" smtClean="0"/>
              <a:t>Sn</a:t>
            </a:r>
            <a:endParaRPr lang="cs-CZ" sz="1400" dirty="0" smtClean="0"/>
          </a:p>
        </p:txBody>
      </p:sp>
      <p:pic>
        <p:nvPicPr>
          <p:cNvPr id="1028" name="Picture 4" descr="http://www.mschaumann.de/Bauxite/bauxit-Dateien/image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99" y="2885904"/>
            <a:ext cx="1754777" cy="127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24128" y="4227934"/>
            <a:ext cx="1011560" cy="30777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400" dirty="0" smtClean="0"/>
              <a:t>Bauxit - Al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36296" y="2283718"/>
            <a:ext cx="1164101" cy="30777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400" dirty="0" smtClean="0"/>
              <a:t>Vápenec - Ca</a:t>
            </a:r>
          </a:p>
        </p:txBody>
      </p:sp>
      <p:pic>
        <p:nvPicPr>
          <p:cNvPr id="1030" name="Picture 6" descr="http://upload.wikimedia.org/wikipedia/commons/thumb/f/fa/Wollastonit%2C_S%C5%82owacja%2C_Zukowa.jpg/200px-Wollastonit%2C_S%C5%82owacja%2C_Zukow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7155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ubor:Mineraly.sk - magnez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75806"/>
            <a:ext cx="1942356" cy="114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987824" y="4299942"/>
            <a:ext cx="1747594" cy="52322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400" dirty="0" smtClean="0"/>
              <a:t>Magnezit – Mg, </a:t>
            </a:r>
          </a:p>
          <a:p>
            <a:pPr algn="ctr"/>
            <a:r>
              <a:rPr lang="cs-CZ" sz="1400" dirty="0" smtClean="0"/>
              <a:t>magnetické vlastnosti</a:t>
            </a:r>
          </a:p>
        </p:txBody>
      </p:sp>
      <p:pic>
        <p:nvPicPr>
          <p:cNvPr id="1034" name="Picture 10" descr="Soubor:Sphaler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7574"/>
            <a:ext cx="1867960" cy="130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oubor:Chryzokola pokryta kryształami malachitu Kongo Katanga, Kolwez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3718"/>
            <a:ext cx="2157621" cy="16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499992" y="2355726"/>
            <a:ext cx="1095172" cy="30777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400" dirty="0" smtClean="0"/>
              <a:t> Sfalerit - </a:t>
            </a:r>
            <a:r>
              <a:rPr lang="cs-CZ" sz="1400" dirty="0" err="1" smtClean="0"/>
              <a:t>Pb</a:t>
            </a:r>
            <a:endParaRPr lang="cs-CZ" sz="1400" dirty="0" smtClean="0"/>
          </a:p>
        </p:txBody>
      </p:sp>
      <p:sp>
        <p:nvSpPr>
          <p:cNvPr id="17" name="TextovéPole 16"/>
          <p:cNvSpPr txBox="1"/>
          <p:nvPr/>
        </p:nvSpPr>
        <p:spPr>
          <a:xfrm>
            <a:off x="683568" y="3939902"/>
            <a:ext cx="1401345" cy="30777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400" dirty="0" smtClean="0"/>
              <a:t>Chalkopyrit - </a:t>
            </a:r>
            <a:r>
              <a:rPr lang="cs-CZ" sz="1400" dirty="0" err="1" smtClean="0"/>
              <a:t>Cu</a:t>
            </a:r>
            <a:endParaRPr lang="cs-CZ" sz="1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0" y="492125"/>
            <a:ext cx="741680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03848" y="1101631"/>
            <a:ext cx="2326278" cy="76944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/>
              <a:t>Koroze</a:t>
            </a:r>
            <a:r>
              <a:rPr lang="cs-CZ" sz="1600" b="1" dirty="0" smtClean="0"/>
              <a:t> </a:t>
            </a:r>
          </a:p>
          <a:p>
            <a:pPr algn="ctr"/>
            <a:r>
              <a:rPr lang="cs-CZ" sz="1400" dirty="0" smtClean="0"/>
              <a:t>fyzikálně </a:t>
            </a:r>
            <a:r>
              <a:rPr lang="cs-CZ" sz="1400" dirty="0"/>
              <a:t>chemické působení </a:t>
            </a:r>
            <a:endParaRPr lang="cs-CZ" sz="1400" dirty="0" smtClean="0"/>
          </a:p>
          <a:p>
            <a:pPr algn="ctr"/>
            <a:r>
              <a:rPr lang="cs-CZ" sz="1400" dirty="0" smtClean="0"/>
              <a:t>mezi </a:t>
            </a:r>
            <a:r>
              <a:rPr lang="cs-CZ" sz="1400" dirty="0"/>
              <a:t>kovem a prostředím</a:t>
            </a:r>
            <a:endParaRPr lang="cs-CZ" sz="1400" b="1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816615" y="1086731"/>
            <a:ext cx="1495922" cy="55399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/>
              <a:t>Metalurgie</a:t>
            </a:r>
          </a:p>
          <a:p>
            <a:r>
              <a:rPr lang="cs-CZ" sz="1400" dirty="0" smtClean="0"/>
              <a:t>výroba kovů z rud</a:t>
            </a:r>
            <a:endParaRPr lang="cs-CZ" sz="1400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395536" y="1101631"/>
            <a:ext cx="1786066" cy="55399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/>
              <a:t>Recyklace</a:t>
            </a:r>
            <a:endParaRPr lang="cs-CZ" sz="1600" u="sng" dirty="0" smtClean="0"/>
          </a:p>
          <a:p>
            <a:r>
              <a:rPr lang="cs-CZ" sz="1400" dirty="0" smtClean="0"/>
              <a:t>výroba kovů z odpadu</a:t>
            </a:r>
            <a:endParaRPr lang="cs-CZ" sz="1400" b="1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2087185" y="2885043"/>
            <a:ext cx="4972836" cy="33855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u="sng" dirty="0" smtClean="0"/>
              <a:t>Oxidace</a:t>
            </a:r>
            <a:r>
              <a:rPr lang="cs-CZ" sz="1600" dirty="0" smtClean="0"/>
              <a:t> – </a:t>
            </a:r>
            <a:r>
              <a:rPr lang="cs-CZ" sz="1400" dirty="0" smtClean="0"/>
              <a:t>děj, při kterém dochází ke zvyšování oxidačního čísla</a:t>
            </a:r>
            <a:endParaRPr lang="cs-CZ" sz="1400" b="1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2083979" y="2211710"/>
            <a:ext cx="4976042" cy="33855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u="sng" dirty="0" smtClean="0"/>
              <a:t>Redukce</a:t>
            </a:r>
            <a:r>
              <a:rPr lang="cs-CZ" sz="1600" dirty="0" smtClean="0"/>
              <a:t> – </a:t>
            </a:r>
            <a:r>
              <a:rPr lang="cs-CZ" sz="1400" dirty="0" smtClean="0"/>
              <a:t>děj, při kterém dochází ke snižování oxidačního čísla</a:t>
            </a:r>
            <a:endParaRPr lang="cs-CZ" sz="1400" b="1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209288" y="3789793"/>
            <a:ext cx="8430000" cy="98488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u="sng" dirty="0" smtClean="0"/>
              <a:t>Řada reaktivnosti kovů</a:t>
            </a:r>
            <a:r>
              <a:rPr lang="cs-CZ" sz="1600" u="sng" dirty="0" smtClean="0"/>
              <a:t> </a:t>
            </a:r>
            <a:r>
              <a:rPr lang="cs-CZ" sz="1600" dirty="0" smtClean="0"/>
              <a:t>– </a:t>
            </a:r>
            <a:r>
              <a:rPr lang="cs-CZ" sz="1400" dirty="0"/>
              <a:t>kovy řazeny od nejvíce reaktivního (nejsnáze tvoří kationty) k nejméně  </a:t>
            </a:r>
            <a:r>
              <a:rPr lang="cs-CZ" sz="1400" dirty="0" smtClean="0"/>
              <a:t>reaktivním</a:t>
            </a:r>
          </a:p>
          <a:p>
            <a:endParaRPr lang="cs-CZ" sz="1400" b="1" dirty="0"/>
          </a:p>
          <a:p>
            <a:endParaRPr lang="cs-CZ" sz="1400" b="1" dirty="0" smtClean="0"/>
          </a:p>
          <a:p>
            <a:r>
              <a:rPr lang="cs-CZ" sz="1200" b="1" dirty="0" smtClean="0"/>
              <a:t>	nejvíce reaktivní				         nejméně reaktivní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63688" y="4131335"/>
            <a:ext cx="501827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dirty="0" smtClean="0">
                <a:latin typeface="+mn-lt"/>
              </a:rPr>
              <a:t>K    Ca    Na    Mg    Al    </a:t>
            </a:r>
            <a:r>
              <a:rPr lang="cs-CZ" sz="1400" dirty="0" err="1" smtClean="0">
                <a:latin typeface="+mn-lt"/>
              </a:rPr>
              <a:t>Zn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   </a:t>
            </a:r>
            <a:r>
              <a:rPr lang="cs-CZ" sz="1400" dirty="0" err="1" smtClean="0">
                <a:latin typeface="+mn-lt"/>
              </a:rPr>
              <a:t>Fe</a:t>
            </a:r>
            <a:r>
              <a:rPr lang="cs-CZ" sz="1400" dirty="0" smtClean="0">
                <a:latin typeface="+mn-lt"/>
              </a:rPr>
              <a:t>    </a:t>
            </a:r>
            <a:r>
              <a:rPr lang="cs-CZ" sz="1400" dirty="0" err="1" smtClean="0">
                <a:latin typeface="+mn-lt"/>
              </a:rPr>
              <a:t>Sn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   </a:t>
            </a:r>
            <a:r>
              <a:rPr lang="cs-CZ" sz="1400" dirty="0" err="1" smtClean="0">
                <a:latin typeface="+mn-lt"/>
              </a:rPr>
              <a:t>Pb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   </a:t>
            </a:r>
            <a:r>
              <a:rPr lang="cs-CZ" sz="1400" dirty="0" err="1" smtClean="0">
                <a:latin typeface="+mn-lt"/>
              </a:rPr>
              <a:t>Cu</a:t>
            </a:r>
            <a:r>
              <a:rPr lang="cs-CZ" sz="1400" dirty="0" smtClean="0">
                <a:latin typeface="+mn-lt"/>
              </a:rPr>
              <a:t>    </a:t>
            </a:r>
            <a:r>
              <a:rPr lang="cs-CZ" sz="1400" dirty="0" err="1" smtClean="0">
                <a:latin typeface="+mn-lt"/>
              </a:rPr>
              <a:t>Hg</a:t>
            </a:r>
            <a:r>
              <a:rPr lang="cs-CZ" sz="1400" dirty="0" smtClean="0">
                <a:latin typeface="+mn-lt"/>
              </a:rPr>
              <a:t>    </a:t>
            </a:r>
            <a:r>
              <a:rPr lang="cs-CZ" sz="1400" dirty="0" err="1" smtClean="0">
                <a:latin typeface="+mn-lt"/>
              </a:rPr>
              <a:t>Ag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   Au</a:t>
            </a:r>
            <a:endParaRPr lang="cs-CZ" sz="1400" dirty="0">
              <a:latin typeface="+mn-lt"/>
            </a:endParaRPr>
          </a:p>
        </p:txBody>
      </p:sp>
      <p:pic>
        <p:nvPicPr>
          <p:cNvPr id="1026" name="Picture 2" descr="http://www.antwerpgasdepot.be/Metalurg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207" y="1995686"/>
            <a:ext cx="1489422" cy="152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4/44/Recycle001.svg/220px-Recycle001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1" y="2093882"/>
            <a:ext cx="1403617" cy="132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Y7SRUDI5\MP90040029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76246"/>
            <a:ext cx="735372" cy="91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10525" y="555526"/>
            <a:ext cx="56800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5516" y="1131590"/>
            <a:ext cx="8712968" cy="209288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s-CZ" b="1" u="sng" dirty="0" smtClean="0">
                <a:latin typeface="+mn-lt"/>
              </a:rPr>
              <a:t>Vlastnosti kovů</a:t>
            </a:r>
          </a:p>
          <a:p>
            <a:pPr marL="285750" lvl="0" indent="-285750">
              <a:buFontTx/>
              <a:buChar char="-"/>
            </a:pPr>
            <a:r>
              <a:rPr lang="cs-CZ" sz="1400" dirty="0" smtClean="0"/>
              <a:t>dobrá </a:t>
            </a:r>
            <a:r>
              <a:rPr lang="cs-CZ" sz="1400" dirty="0"/>
              <a:t>elektrická a tepelná vodivost, kujnost, kovový lesk, </a:t>
            </a:r>
            <a:r>
              <a:rPr lang="cs-CZ" sz="1400" dirty="0" smtClean="0"/>
              <a:t>neprůhlednost,</a:t>
            </a:r>
            <a:r>
              <a:rPr lang="cs-CZ" sz="1400" dirty="0"/>
              <a:t> </a:t>
            </a:r>
            <a:r>
              <a:rPr lang="cs-CZ" sz="1400" dirty="0" smtClean="0"/>
              <a:t>většina kovů je </a:t>
            </a:r>
            <a:r>
              <a:rPr lang="cs-CZ" sz="1400" dirty="0"/>
              <a:t>v běžných podmínkách </a:t>
            </a:r>
            <a:r>
              <a:rPr lang="cs-CZ" sz="1400" dirty="0" smtClean="0"/>
              <a:t>pevná </a:t>
            </a:r>
            <a:r>
              <a:rPr lang="cs-CZ" sz="1400" dirty="0"/>
              <a:t>(kromě rtuti – kapalná), </a:t>
            </a:r>
            <a:r>
              <a:rPr lang="cs-CZ" sz="1400" dirty="0" smtClean="0"/>
              <a:t>tvoří </a:t>
            </a:r>
            <a:r>
              <a:rPr lang="cs-CZ" sz="1400" dirty="0"/>
              <a:t>navzájem směsi – </a:t>
            </a:r>
            <a:r>
              <a:rPr lang="cs-CZ" sz="1400" b="1" dirty="0"/>
              <a:t>slitiny</a:t>
            </a:r>
            <a:endParaRPr lang="cs-CZ" sz="1400" dirty="0"/>
          </a:p>
          <a:p>
            <a:pPr marL="285750" lvl="0" indent="-285750">
              <a:buFontTx/>
              <a:buChar char="-"/>
            </a:pPr>
            <a:r>
              <a:rPr lang="cs-CZ" sz="1400" dirty="0" smtClean="0"/>
              <a:t>kovy </a:t>
            </a:r>
            <a:r>
              <a:rPr lang="cs-CZ" sz="1400" dirty="0"/>
              <a:t>třídíme podle</a:t>
            </a:r>
            <a:r>
              <a:rPr lang="cs-CZ" sz="1400" dirty="0" smtClean="0"/>
              <a:t>:</a:t>
            </a:r>
          </a:p>
          <a:p>
            <a:pPr lvl="0"/>
            <a:r>
              <a:rPr lang="cs-CZ" sz="1400" dirty="0" smtClean="0"/>
              <a:t>       a) hustoty  –  lehké kovy (sodík, hořčík, hliník)</a:t>
            </a:r>
          </a:p>
          <a:p>
            <a:r>
              <a:rPr lang="cs-CZ" sz="1400" dirty="0" smtClean="0"/>
              <a:t>                         −  těžké </a:t>
            </a:r>
            <a:r>
              <a:rPr lang="cs-CZ" sz="1400" dirty="0"/>
              <a:t>kovy (železo, měď, </a:t>
            </a:r>
            <a:r>
              <a:rPr lang="cs-CZ" sz="1400" dirty="0" smtClean="0"/>
              <a:t>olovo)</a:t>
            </a:r>
          </a:p>
          <a:p>
            <a:r>
              <a:rPr lang="cs-CZ" sz="1400" dirty="0" smtClean="0"/>
              <a:t>       b) teploty tání – lehko tavitelné (sodík, cín, olovo)</a:t>
            </a:r>
          </a:p>
          <a:p>
            <a:r>
              <a:rPr lang="cs-CZ" sz="1400" dirty="0" smtClean="0"/>
              <a:t>                              −  těžko tavitelné (chrom, wolfram)</a:t>
            </a:r>
          </a:p>
          <a:p>
            <a:pPr lvl="0"/>
            <a:r>
              <a:rPr lang="cs-CZ" sz="1400" dirty="0" smtClean="0"/>
              <a:t>       c) podle </a:t>
            </a:r>
            <a:r>
              <a:rPr lang="cs-CZ" sz="1400" dirty="0"/>
              <a:t>ceny – drahé kovy (platina, zlato, stříbro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3418820"/>
            <a:ext cx="3240360" cy="169277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/>
              <a:t>Alkalické kovy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barví plamen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j</a:t>
            </a:r>
            <a:r>
              <a:rPr lang="cs-CZ" sz="1400" dirty="0" smtClean="0"/>
              <a:t>sou měkké, stříbrolesklé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u</a:t>
            </a:r>
            <a:r>
              <a:rPr lang="cs-CZ" sz="1400" dirty="0" smtClean="0"/>
              <a:t>loženy v petroleji, reagují s kyslíkem     </a:t>
            </a:r>
            <a:endParaRPr lang="cs-CZ" sz="1400" dirty="0"/>
          </a:p>
          <a:p>
            <a:endParaRPr lang="cs-CZ" sz="1600" b="1" u="sng" dirty="0" smtClean="0"/>
          </a:p>
          <a:p>
            <a:endParaRPr lang="cs-CZ" sz="1600" b="1" u="sng" dirty="0"/>
          </a:p>
          <a:p>
            <a:endParaRPr lang="cs-CZ" sz="1400" b="1" dirty="0" smtClean="0"/>
          </a:p>
        </p:txBody>
      </p:sp>
      <p:pic>
        <p:nvPicPr>
          <p:cNvPr id="2050" name="Picture 2" descr="Soubor:FlammenfärbungL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29" y="3383607"/>
            <a:ext cx="584121" cy="16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c/c1/Flammenf%C3%A4rbung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86587"/>
            <a:ext cx="561473" cy="166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bor:Flammenfärbung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63368"/>
            <a:ext cx="560926" cy="16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4159066" y="3399396"/>
            <a:ext cx="825867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lithium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998208" y="3412205"/>
            <a:ext cx="652743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sodík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941238" y="3363368"/>
            <a:ext cx="801823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draslík</a:t>
            </a:r>
          </a:p>
        </p:txBody>
      </p:sp>
      <p:sp>
        <p:nvSpPr>
          <p:cNvPr id="3" name="Tlačítko akce: Video 2">
            <a:hlinkClick r:id="rId6" action="ppaction://program" highlightClick="1"/>
          </p:cNvPr>
          <p:cNvSpPr/>
          <p:nvPr/>
        </p:nvSpPr>
        <p:spPr>
          <a:xfrm>
            <a:off x="755576" y="4517168"/>
            <a:ext cx="574364" cy="322336"/>
          </a:xfrm>
          <a:prstGeom prst="actionButtonMovi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Video 5">
            <a:hlinkClick r:id="rId7" action="ppaction://program" highlightClick="1"/>
          </p:cNvPr>
          <p:cNvSpPr/>
          <p:nvPr/>
        </p:nvSpPr>
        <p:spPr>
          <a:xfrm>
            <a:off x="1926556" y="4517168"/>
            <a:ext cx="557212" cy="322336"/>
          </a:xfrm>
          <a:prstGeom prst="actionButtonMovi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34770" y="492125"/>
            <a:ext cx="54006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pic>
        <p:nvPicPr>
          <p:cNvPr id="1028" name="Picture 4" descr="C:\Documents and Settings\krivankova.UNBCHEM\Local Settings\Temporary Internet Files\Content.IE5\4L8V0563\MC9002824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61" y="4029553"/>
            <a:ext cx="1416170" cy="8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4L8V0563\MP90040942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0" y="2669208"/>
            <a:ext cx="638399" cy="9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Y7SRUDI5\MC90029980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61" y="2970760"/>
            <a:ext cx="1454130" cy="89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krivankova.UNBCHEM\Local Settings\Temporary Internet Files\Content.IE5\4L8V0563\MP90020220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84316"/>
            <a:ext cx="760408" cy="11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763688" y="1793697"/>
            <a:ext cx="755335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Rtuť</a:t>
            </a:r>
          </a:p>
          <a:p>
            <a:r>
              <a:rPr lang="cs-CZ" sz="1600" b="1" dirty="0" smtClean="0"/>
              <a:t>Olovo</a:t>
            </a:r>
          </a:p>
          <a:p>
            <a:r>
              <a:rPr lang="cs-CZ" sz="1600" b="1" dirty="0" smtClean="0"/>
              <a:t>Zlato</a:t>
            </a:r>
          </a:p>
          <a:p>
            <a:r>
              <a:rPr lang="cs-CZ" sz="1600" b="1" dirty="0" smtClean="0"/>
              <a:t>Měď</a:t>
            </a:r>
          </a:p>
          <a:p>
            <a:r>
              <a:rPr lang="cs-CZ" sz="1600" b="1" dirty="0" smtClean="0"/>
              <a:t>Železo</a:t>
            </a:r>
          </a:p>
          <a:p>
            <a:r>
              <a:rPr lang="cs-CZ" sz="1600" b="1" dirty="0" smtClean="0"/>
              <a:t>Titan</a:t>
            </a:r>
          </a:p>
          <a:p>
            <a:r>
              <a:rPr lang="cs-CZ" sz="1600" b="1" dirty="0"/>
              <a:t>H</a:t>
            </a:r>
            <a:r>
              <a:rPr lang="cs-CZ" sz="1600" b="1" dirty="0" smtClean="0"/>
              <a:t>liník</a:t>
            </a:r>
          </a:p>
        </p:txBody>
      </p:sp>
      <p:pic>
        <p:nvPicPr>
          <p:cNvPr id="1026" name="Picture 2" descr="http://www.top-inst.cz/images/med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3696"/>
            <a:ext cx="1012751" cy="122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www.rybarsky-obchod.cz/obrazky/md_broky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" y="1635646"/>
            <a:ext cx="1044997" cy="85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náhled obrázk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83" y="3981046"/>
            <a:ext cx="731697" cy="1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351561" y="1140924"/>
            <a:ext cx="3635932" cy="36933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K obrázkům přiřaď správný materiál.</a:t>
            </a:r>
            <a:endParaRPr lang="cs-CZ" dirty="0" smtClean="0">
              <a:latin typeface="+mn-lt"/>
            </a:endParaRPr>
          </a:p>
        </p:txBody>
      </p:sp>
      <p:cxnSp>
        <p:nvCxnSpPr>
          <p:cNvPr id="7" name="Zakřivená spojnice 6"/>
          <p:cNvCxnSpPr/>
          <p:nvPr/>
        </p:nvCxnSpPr>
        <p:spPr>
          <a:xfrm rot="10800000" flipV="1">
            <a:off x="933630" y="1923680"/>
            <a:ext cx="830058" cy="758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Zakřivená spojnice 24"/>
          <p:cNvCxnSpPr>
            <a:stCxn id="11" idx="1"/>
          </p:cNvCxnSpPr>
          <p:nvPr/>
        </p:nvCxnSpPr>
        <p:spPr>
          <a:xfrm rot="10800000" flipV="1">
            <a:off x="880606" y="2701638"/>
            <a:ext cx="883082" cy="153591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74" name="Zakřivená spojnice 23573"/>
          <p:cNvCxnSpPr/>
          <p:nvPr/>
        </p:nvCxnSpPr>
        <p:spPr>
          <a:xfrm flipV="1">
            <a:off x="2519023" y="2263307"/>
            <a:ext cx="900849" cy="707453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76" name="Zakřivená spojnice 23575"/>
          <p:cNvCxnSpPr/>
          <p:nvPr/>
        </p:nvCxnSpPr>
        <p:spPr>
          <a:xfrm>
            <a:off x="2536909" y="3418476"/>
            <a:ext cx="744838" cy="210571"/>
          </a:xfrm>
          <a:prstGeom prst="curvedConnector3">
            <a:avLst>
              <a:gd name="adj1" fmla="val 6550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Zakřivená spojnice 1023"/>
          <p:cNvCxnSpPr/>
          <p:nvPr/>
        </p:nvCxnSpPr>
        <p:spPr>
          <a:xfrm rot="10800000">
            <a:off x="1043608" y="1923681"/>
            <a:ext cx="720080" cy="33962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Zakřivená spojnice 1040"/>
          <p:cNvCxnSpPr/>
          <p:nvPr/>
        </p:nvCxnSpPr>
        <p:spPr>
          <a:xfrm rot="16200000" flipH="1">
            <a:off x="2466073" y="3202126"/>
            <a:ext cx="1006748" cy="90084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Levá jednoduchá závorka 1047"/>
          <p:cNvSpPr/>
          <p:nvPr/>
        </p:nvSpPr>
        <p:spPr>
          <a:xfrm>
            <a:off x="1475656" y="2492544"/>
            <a:ext cx="288032" cy="157913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449542" y="2332306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C</a:t>
            </a:r>
            <a:r>
              <a:rPr lang="cs-CZ" b="1" baseline="30000" dirty="0"/>
              <a:t>0</a:t>
            </a:r>
            <a:r>
              <a:rPr lang="cs-CZ" b="1" dirty="0"/>
              <a:t> + O</a:t>
            </a:r>
            <a:r>
              <a:rPr lang="cs-CZ" b="1" baseline="-25000" dirty="0"/>
              <a:t>2</a:t>
            </a:r>
            <a:r>
              <a:rPr lang="cs-CZ" b="1" dirty="0"/>
              <a:t> → </a:t>
            </a:r>
            <a:r>
              <a:rPr lang="cs-CZ" b="1" dirty="0" smtClean="0"/>
              <a:t>C</a:t>
            </a:r>
            <a:r>
              <a:rPr lang="cs-CZ" b="1" baseline="30000" dirty="0" smtClean="0"/>
              <a:t>IV</a:t>
            </a:r>
            <a:r>
              <a:rPr lang="cs-CZ" b="1" dirty="0" smtClean="0"/>
              <a:t>O</a:t>
            </a:r>
            <a:r>
              <a:rPr lang="cs-CZ" b="1" baseline="-25000" dirty="0" smtClean="0"/>
              <a:t>2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449542" y="2862374"/>
            <a:ext cx="226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b="1" dirty="0"/>
              <a:t>Fe</a:t>
            </a:r>
            <a:r>
              <a:rPr lang="cs-CZ" b="1" baseline="-25000" dirty="0"/>
              <a:t>2</a:t>
            </a:r>
            <a:r>
              <a:rPr lang="cs-CZ" b="1" baseline="30000" dirty="0"/>
              <a:t>III</a:t>
            </a:r>
            <a:r>
              <a:rPr lang="cs-CZ" b="1" baseline="-25000" dirty="0"/>
              <a:t> </a:t>
            </a:r>
            <a:r>
              <a:rPr lang="cs-CZ" b="1" dirty="0"/>
              <a:t>O</a:t>
            </a:r>
            <a:r>
              <a:rPr lang="cs-CZ" b="1" baseline="-25000" dirty="0"/>
              <a:t>3</a:t>
            </a:r>
            <a:r>
              <a:rPr lang="cs-CZ" b="1" dirty="0"/>
              <a:t> → Fe</a:t>
            </a:r>
            <a:r>
              <a:rPr lang="cs-CZ" b="1" baseline="30000" dirty="0"/>
              <a:t>0</a:t>
            </a:r>
            <a:r>
              <a:rPr lang="cs-CZ" b="1" dirty="0"/>
              <a:t>        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514239" y="3479237"/>
            <a:ext cx="1604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b="1" dirty="0"/>
              <a:t>Al</a:t>
            </a:r>
            <a:r>
              <a:rPr lang="cs-CZ" b="1" baseline="-25000" dirty="0"/>
              <a:t>2</a:t>
            </a:r>
            <a:r>
              <a:rPr lang="cs-CZ" b="1" baseline="30000" dirty="0"/>
              <a:t>III</a:t>
            </a:r>
            <a:r>
              <a:rPr lang="cs-CZ" b="1" baseline="-25000" dirty="0"/>
              <a:t> </a:t>
            </a:r>
            <a:r>
              <a:rPr lang="cs-CZ" b="1" dirty="0"/>
              <a:t>O</a:t>
            </a:r>
            <a:r>
              <a:rPr lang="cs-CZ" b="1" baseline="-25000" dirty="0"/>
              <a:t>3</a:t>
            </a:r>
            <a:r>
              <a:rPr lang="cs-CZ" b="1" dirty="0"/>
              <a:t> → Al</a:t>
            </a:r>
            <a:r>
              <a:rPr lang="cs-CZ" b="1" baseline="30000" dirty="0"/>
              <a:t>0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514239" y="4107078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b="1" dirty="0" smtClean="0"/>
              <a:t>C</a:t>
            </a:r>
            <a:r>
              <a:rPr lang="cs-CZ" b="1" baseline="30000" dirty="0" smtClean="0"/>
              <a:t>II </a:t>
            </a:r>
            <a:r>
              <a:rPr lang="cs-CZ" b="1" dirty="0" smtClean="0"/>
              <a:t>O </a:t>
            </a:r>
            <a:r>
              <a:rPr lang="cs-CZ" b="1" dirty="0"/>
              <a:t>→ C</a:t>
            </a:r>
            <a:r>
              <a:rPr lang="cs-CZ" b="1" baseline="30000" dirty="0"/>
              <a:t>IV</a:t>
            </a:r>
            <a:r>
              <a:rPr lang="cs-CZ" b="1" dirty="0"/>
              <a:t>O</a:t>
            </a:r>
            <a:r>
              <a:rPr lang="cs-CZ" b="1" baseline="-25000" dirty="0"/>
              <a:t>2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372291" y="1347614"/>
            <a:ext cx="3114955" cy="64633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Rozhodni,  kde došlo k oxidaci </a:t>
            </a:r>
          </a:p>
          <a:p>
            <a:r>
              <a:rPr lang="cs-CZ" dirty="0" smtClean="0"/>
              <a:t>a kde k redukci.</a:t>
            </a:r>
            <a:endParaRPr lang="cs-CZ" dirty="0" smtClean="0">
              <a:latin typeface="+mn-lt"/>
            </a:endParaRPr>
          </a:p>
        </p:txBody>
      </p:sp>
      <p:pic>
        <p:nvPicPr>
          <p:cNvPr id="1027" name="Picture 3" descr="C:\Documents and Settings\krivankova.UNBCHEM\Local Settings\Temporary Internet Files\Content.IE5\4L8V0563\MC90035196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0332"/>
            <a:ext cx="1393665" cy="10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5076056" y="2263307"/>
            <a:ext cx="3823326" cy="254069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7578684" y="2369879"/>
            <a:ext cx="846707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oxidace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572119" y="2842298"/>
            <a:ext cx="887872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redukce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572119" y="3440302"/>
            <a:ext cx="887872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redukce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7585249" y="4029553"/>
            <a:ext cx="846707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oxidace</a:t>
            </a:r>
          </a:p>
        </p:txBody>
      </p:sp>
      <p:sp>
        <p:nvSpPr>
          <p:cNvPr id="13" name="Ovál 12"/>
          <p:cNvSpPr/>
          <p:nvPr/>
        </p:nvSpPr>
        <p:spPr>
          <a:xfrm>
            <a:off x="7602227" y="2381364"/>
            <a:ext cx="716741" cy="3155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7650231" y="2861726"/>
            <a:ext cx="716741" cy="3155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7659735" y="3449208"/>
            <a:ext cx="716741" cy="3155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7650231" y="4041038"/>
            <a:ext cx="716741" cy="3155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" grpId="0" animBg="1"/>
      <p:bldP spid="13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07950" y="555625"/>
            <a:ext cx="51847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pic>
        <p:nvPicPr>
          <p:cNvPr id="1026" name="Picture 2" descr="vysoka p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3638"/>
            <a:ext cx="2715369" cy="327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1090165"/>
            <a:ext cx="2361929" cy="33855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u="sng" dirty="0" smtClean="0"/>
              <a:t>Vysoká pec</a:t>
            </a:r>
            <a:r>
              <a:rPr lang="cs-CZ" sz="1600" dirty="0" smtClean="0"/>
              <a:t> – </a:t>
            </a:r>
            <a:r>
              <a:rPr lang="cs-CZ" sz="1400" dirty="0" smtClean="0"/>
              <a:t>výroba železa</a:t>
            </a:r>
            <a:endParaRPr lang="cs-CZ" sz="1400" b="1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2429395" y="2725638"/>
            <a:ext cx="800155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/>
              <a:t>redukce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609391" y="3577526"/>
            <a:ext cx="763351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/>
              <a:t>oxidace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11710" y="1635646"/>
            <a:ext cx="1661032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/>
              <a:t>k</a:t>
            </a:r>
            <a:r>
              <a:rPr lang="cs-CZ" sz="1400" b="1" dirty="0" smtClean="0"/>
              <a:t>oks, struska, ruda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26969" y="637473"/>
            <a:ext cx="3645431" cy="80021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/>
              <a:t>Aluminotermie</a:t>
            </a:r>
            <a:r>
              <a:rPr lang="cs-CZ" sz="1600" dirty="0" smtClean="0"/>
              <a:t> </a:t>
            </a:r>
          </a:p>
          <a:p>
            <a:r>
              <a:rPr lang="cs-CZ" sz="1600" dirty="0" smtClean="0"/>
              <a:t>-  </a:t>
            </a:r>
            <a:r>
              <a:rPr lang="cs-CZ" sz="1400" dirty="0" smtClean="0"/>
              <a:t>získávání kovů z oxidů za přítomnosti hliníku </a:t>
            </a:r>
          </a:p>
          <a:p>
            <a:pPr algn="ctr"/>
            <a:r>
              <a:rPr lang="cs-CZ" sz="1400" dirty="0"/>
              <a:t>2 Al + Fe</a:t>
            </a:r>
            <a:r>
              <a:rPr lang="cs-CZ" sz="1400" baseline="-25000" dirty="0"/>
              <a:t>2</a:t>
            </a:r>
            <a:r>
              <a:rPr lang="cs-CZ" sz="1400" dirty="0"/>
              <a:t>O</a:t>
            </a:r>
            <a:r>
              <a:rPr lang="cs-CZ" sz="1400" baseline="-25000" dirty="0"/>
              <a:t>3</a:t>
            </a:r>
            <a:r>
              <a:rPr lang="cs-CZ" sz="1400" dirty="0"/>
              <a:t> → Al</a:t>
            </a:r>
            <a:r>
              <a:rPr lang="cs-CZ" sz="1400" baseline="-25000" dirty="0"/>
              <a:t>2</a:t>
            </a:r>
            <a:r>
              <a:rPr lang="cs-CZ" sz="1400" dirty="0"/>
              <a:t>O</a:t>
            </a:r>
            <a:r>
              <a:rPr lang="cs-CZ" sz="1400" baseline="-25000" dirty="0"/>
              <a:t>3</a:t>
            </a:r>
            <a:r>
              <a:rPr lang="cs-CZ" sz="1400" dirty="0"/>
              <a:t> + 2 </a:t>
            </a:r>
            <a:r>
              <a:rPr lang="cs-CZ" sz="1400" dirty="0" err="1"/>
              <a:t>Fe</a:t>
            </a:r>
            <a:endParaRPr lang="cs-CZ" sz="1400" b="1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4526969" y="1638838"/>
            <a:ext cx="3645431" cy="76944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/>
              <a:t>Vápník, hořčík</a:t>
            </a:r>
            <a:endParaRPr lang="cs-CZ" sz="1600" b="1" u="sng" dirty="0"/>
          </a:p>
          <a:p>
            <a:pPr marL="285750" indent="-285750"/>
            <a:r>
              <a:rPr lang="cs-CZ" sz="1400" dirty="0" smtClean="0"/>
              <a:t>-  tvoří pohoří Dolomity</a:t>
            </a:r>
          </a:p>
          <a:p>
            <a:pPr marL="285750" indent="-285750"/>
            <a:r>
              <a:rPr lang="cs-CZ" sz="1400" dirty="0" smtClean="0"/>
              <a:t>-  důležité pro správnou funkci svalů a nervů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83698" y="2557327"/>
            <a:ext cx="5331972" cy="33855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u="sng" dirty="0" smtClean="0"/>
              <a:t>Přírodní zdroje některých kovů důležitých pro organismus</a:t>
            </a:r>
            <a:endParaRPr lang="cs-CZ" sz="1400" b="1" dirty="0" smtClean="0"/>
          </a:p>
        </p:txBody>
      </p:sp>
      <p:pic>
        <p:nvPicPr>
          <p:cNvPr id="2" name="Picture 2" descr="C:\Documents and Settings\krivankova.UNBCHEM\Local Settings\Temporary Internet Files\Content.IE5\4L8V0563\MC9003000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1889">
            <a:off x="3804706" y="3307831"/>
            <a:ext cx="820473" cy="53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4L8V0563\MP90031373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82" y="4203741"/>
            <a:ext cx="1161873" cy="7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4L8V0563\MP90017795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11910"/>
            <a:ext cx="1435097" cy="9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Y7SRUDI5\MP90043927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3191435"/>
            <a:ext cx="976624" cy="63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krivankova.UNBCHEM\Local Settings\Temporary Internet Files\Content.IE5\Y7SRUDI5\MP90040056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4021413"/>
            <a:ext cx="749995" cy="9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4597041" y="3362820"/>
            <a:ext cx="755335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hořčík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202516" y="3111215"/>
            <a:ext cx="788999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vápník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106240" y="3590255"/>
            <a:ext cx="710451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železo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20514" y="555526"/>
            <a:ext cx="428466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10.7 CLIL</a:t>
            </a:r>
          </a:p>
        </p:txBody>
      </p:sp>
      <p:sp>
        <p:nvSpPr>
          <p:cNvPr id="27651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139728" y="699542"/>
            <a:ext cx="761747" cy="36933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u="sng" dirty="0" smtClean="0"/>
              <a:t>Metal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88890" y="1269846"/>
            <a:ext cx="3088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>
                <a:latin typeface="+mn-lt"/>
              </a:rPr>
              <a:t>Blast </a:t>
            </a:r>
            <a:r>
              <a:rPr lang="en-US" sz="1600" b="1" u="sng" dirty="0">
                <a:latin typeface="+mn-lt"/>
              </a:rPr>
              <a:t>furnace</a:t>
            </a:r>
            <a:r>
              <a:rPr lang="en-US" sz="1600" dirty="0">
                <a:latin typeface="+mn-lt"/>
              </a:rPr>
              <a:t> </a:t>
            </a:r>
            <a:endParaRPr lang="en-US" sz="1600" dirty="0" smtClean="0">
              <a:latin typeface="+mn-lt"/>
            </a:endParaRPr>
          </a:p>
          <a:p>
            <a:pPr algn="ctr"/>
            <a:r>
              <a:rPr lang="en-US" sz="1600" dirty="0" smtClean="0">
                <a:latin typeface="+mn-lt"/>
              </a:rPr>
              <a:t>- a type of</a:t>
            </a:r>
            <a:r>
              <a:rPr lang="en-US" sz="1600" dirty="0">
                <a:latin typeface="+mn-lt"/>
              </a:rPr>
              <a:t> </a:t>
            </a:r>
            <a:r>
              <a:rPr lang="en-US" sz="1600" dirty="0" smtClean="0">
                <a:latin typeface="+mn-lt"/>
              </a:rPr>
              <a:t>metallurgical furnace</a:t>
            </a:r>
            <a:r>
              <a:rPr lang="en-US" sz="1600" dirty="0">
                <a:latin typeface="+mn-lt"/>
              </a:rPr>
              <a:t> </a:t>
            </a:r>
            <a:endParaRPr lang="en-US" sz="1600" dirty="0" smtClean="0">
              <a:latin typeface="+mn-lt"/>
            </a:endParaRPr>
          </a:p>
          <a:p>
            <a:pPr algn="ctr"/>
            <a:r>
              <a:rPr lang="en-US" sz="1600" dirty="0" smtClean="0">
                <a:latin typeface="+mn-lt"/>
              </a:rPr>
              <a:t> used for</a:t>
            </a:r>
            <a:r>
              <a:rPr lang="en-US" sz="1600" dirty="0">
                <a:latin typeface="+mn-lt"/>
              </a:rPr>
              <a:t> </a:t>
            </a:r>
            <a:r>
              <a:rPr lang="en-US" sz="1600" dirty="0" smtClean="0">
                <a:latin typeface="+mn-lt"/>
              </a:rPr>
              <a:t>smelting</a:t>
            </a:r>
            <a:r>
              <a:rPr lang="en-US" sz="1600" dirty="0">
                <a:latin typeface="+mn-lt"/>
              </a:rPr>
              <a:t> </a:t>
            </a:r>
            <a:r>
              <a:rPr lang="en-US" sz="1600" dirty="0" smtClean="0">
                <a:latin typeface="+mn-lt"/>
              </a:rPr>
              <a:t>to </a:t>
            </a:r>
            <a:r>
              <a:rPr lang="en-US" sz="1600" dirty="0">
                <a:latin typeface="+mn-lt"/>
              </a:rPr>
              <a:t>produce </a:t>
            </a:r>
            <a:r>
              <a:rPr lang="en-US" sz="1600" dirty="0" smtClean="0">
                <a:latin typeface="+mn-lt"/>
              </a:rPr>
              <a:t>industrial metals -</a:t>
            </a:r>
            <a:r>
              <a:rPr lang="en-US" sz="1600" dirty="0">
                <a:latin typeface="+mn-lt"/>
              </a:rPr>
              <a:t> </a:t>
            </a:r>
            <a:r>
              <a:rPr lang="en-US" sz="1600" b="1" dirty="0" smtClean="0">
                <a:latin typeface="+mn-lt"/>
              </a:rPr>
              <a:t>iron</a:t>
            </a:r>
            <a:r>
              <a:rPr lang="en-US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</p:txBody>
      </p:sp>
      <p:pic>
        <p:nvPicPr>
          <p:cNvPr id="1026" name="Picture 2" descr="File:Alto horno antiguo Sest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92" y="2488415"/>
            <a:ext cx="1850652" cy="21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639169" y="713518"/>
            <a:ext cx="3118161" cy="249299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u="sng" dirty="0" err="1" smtClean="0"/>
              <a:t>Redox</a:t>
            </a:r>
            <a:r>
              <a:rPr lang="en-US" sz="1600" b="1" u="sng" dirty="0" smtClean="0"/>
              <a:t> reaction</a:t>
            </a:r>
            <a:endParaRPr lang="en-US" sz="1600" u="sng" dirty="0" smtClean="0"/>
          </a:p>
          <a:p>
            <a:r>
              <a:rPr lang="en-US" sz="1400" dirty="0" smtClean="0"/>
              <a:t>Every chemical reaction in which atoms </a:t>
            </a:r>
          </a:p>
          <a:p>
            <a:r>
              <a:rPr lang="en-US" sz="1400" dirty="0" smtClean="0"/>
              <a:t>change their oxidation number.</a:t>
            </a:r>
          </a:p>
          <a:p>
            <a:endParaRPr lang="en-US" sz="1400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</p:txBody>
      </p:sp>
      <p:pic>
        <p:nvPicPr>
          <p:cNvPr id="3" name="Picture 2" descr="File:Redox Halv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33" y="1707653"/>
            <a:ext cx="2780031" cy="12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272779" y="3835955"/>
            <a:ext cx="3562353" cy="80021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Recycling</a:t>
            </a:r>
          </a:p>
          <a:p>
            <a:pPr algn="ctr"/>
            <a:endParaRPr lang="en-US" sz="1600" b="1" u="sng" dirty="0" smtClean="0"/>
          </a:p>
          <a:p>
            <a:pPr algn="ctr"/>
            <a:r>
              <a:rPr lang="en-US" sz="1400" dirty="0" smtClean="0"/>
              <a:t>Changing used waste into new products</a:t>
            </a:r>
          </a:p>
        </p:txBody>
      </p:sp>
      <p:pic>
        <p:nvPicPr>
          <p:cNvPr id="11" name="Picture 4" descr="http://upload.wikimedia.org/wikipedia/commons/thumb/4/44/Recycle001.svg/220px-Recycle001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931856"/>
            <a:ext cx="502442" cy="4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upload.wikimedia.org/wikipedia/commons/thumb/4/44/Recycle001.svg/220px-Recycle001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96057"/>
            <a:ext cx="502442" cy="4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93138" y="1288086"/>
            <a:ext cx="2424062" cy="120032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u="sng" dirty="0" smtClean="0"/>
              <a:t>Alkali metal</a:t>
            </a:r>
          </a:p>
          <a:p>
            <a:pPr marL="285750" indent="-285750"/>
            <a:r>
              <a:rPr lang="cs-CZ" sz="1400" dirty="0" smtClean="0"/>
              <a:t>-     </a:t>
            </a:r>
            <a:r>
              <a:rPr lang="en-US" sz="1400" dirty="0" smtClean="0"/>
              <a:t>lithium, sodium, potassium</a:t>
            </a:r>
          </a:p>
          <a:p>
            <a:pPr marL="285750" indent="-285750"/>
            <a:r>
              <a:rPr lang="cs-CZ" sz="1400" dirty="0" smtClean="0"/>
              <a:t>-     </a:t>
            </a:r>
            <a:r>
              <a:rPr lang="en-US" sz="1400" dirty="0" smtClean="0"/>
              <a:t>all highly reactive</a:t>
            </a:r>
          </a:p>
          <a:p>
            <a:pPr marL="285750" indent="-285750"/>
            <a:r>
              <a:rPr lang="cs-CZ" sz="1400" dirty="0" smtClean="0"/>
              <a:t>-     </a:t>
            </a:r>
            <a:r>
              <a:rPr lang="en-US" sz="1400" dirty="0" smtClean="0"/>
              <a:t>silver-colored</a:t>
            </a:r>
            <a:endParaRPr lang="en-US" sz="1400" b="1" dirty="0" smtClean="0"/>
          </a:p>
          <a:p>
            <a:endParaRPr lang="en-US" sz="1400" b="1" dirty="0" smtClean="0"/>
          </a:p>
        </p:txBody>
      </p:sp>
      <p:sp>
        <p:nvSpPr>
          <p:cNvPr id="15" name="TextovéPole 14"/>
          <p:cNvSpPr txBox="1"/>
          <p:nvPr/>
        </p:nvSpPr>
        <p:spPr>
          <a:xfrm>
            <a:off x="107504" y="2650299"/>
            <a:ext cx="2849746" cy="206210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Corrosion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the influence of the environment </a:t>
            </a:r>
          </a:p>
          <a:p>
            <a:r>
              <a:rPr lang="en-US" sz="1400" dirty="0" smtClean="0"/>
              <a:t>      on the metal</a:t>
            </a:r>
          </a:p>
          <a:p>
            <a:pPr marL="285750" indent="-285750">
              <a:buFontTx/>
              <a:buChar char="-"/>
            </a:pPr>
            <a:endParaRPr lang="en-US" sz="1400" dirty="0" smtClean="0"/>
          </a:p>
          <a:p>
            <a:pPr marL="285750" indent="-285750">
              <a:buFontTx/>
              <a:buChar char="-"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 </a:t>
            </a:r>
            <a:endParaRPr lang="en-US" sz="1400" b="1" dirty="0" smtClean="0"/>
          </a:p>
        </p:txBody>
      </p:sp>
      <p:pic>
        <p:nvPicPr>
          <p:cNvPr id="1028" name="Picture 4" descr="http://upload.wikimedia.org/wikipedia/commons/thumb/b/bb/Rust_and_dirt.jpg/220px-Rust_and_di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4" y="3390749"/>
            <a:ext cx="1553329" cy="122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35496" y="493362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298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861762"/>
              </p:ext>
            </p:extLst>
          </p:nvPr>
        </p:nvGraphicFramePr>
        <p:xfrm>
          <a:off x="107950" y="1044575"/>
          <a:ext cx="7560840" cy="3937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189494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Co je metalurgie?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 výroba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kovů z rud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výroba kovů z odpadu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 vylučování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kovů z organismu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zbarvení plamene kovem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Jaké jsou typické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vlastnosti kovů?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 kovový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lesk, kujnost, vodivost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všechny kovy jsou pevné a kujné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 kujné, magnetické, neprůhledné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neprůhledné, kapalné, vodivé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894947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V které rovnici dochází pouze k oxidaci?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 </a:t>
                      </a:r>
                      <a:r>
                        <a:rPr lang="cs-CZ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+ Cl → </a:t>
                      </a:r>
                      <a:r>
                        <a:rPr lang="cs-CZ" sz="16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NaCl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</a:t>
                      </a:r>
                      <a:r>
                        <a:rPr lang="cs-CZ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cs-CZ" sz="1600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cs-CZ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cs-CZ" sz="1600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-II</a:t>
                      </a:r>
                      <a:r>
                        <a:rPr lang="cs-CZ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→ C</a:t>
                      </a:r>
                      <a:r>
                        <a:rPr lang="cs-CZ" sz="1600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r>
                        <a:rPr lang="cs-CZ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cs-CZ" sz="1600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sz="1600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-II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 </a:t>
                      </a:r>
                      <a:r>
                        <a:rPr lang="cs-CZ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cs-CZ" sz="1600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O</a:t>
                      </a:r>
                      <a:r>
                        <a:rPr lang="cs-CZ" sz="1600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→H</a:t>
                      </a:r>
                      <a:r>
                        <a:rPr lang="cs-CZ" sz="1600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sz="1600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cs-CZ" sz="1600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cs-CZ" sz="1600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-II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</a:t>
                      </a:r>
                      <a:r>
                        <a:rPr lang="cs-CZ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r>
                        <a:rPr lang="cs-CZ" sz="1600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sz="1600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cs-CZ" sz="1600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cs-CZ" sz="1600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cs-CZ" sz="1600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-II</a:t>
                      </a:r>
                      <a:r>
                        <a:rPr lang="cs-CZ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→ </a:t>
                      </a:r>
                      <a:r>
                        <a:rPr lang="cs-CZ" sz="16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r>
                        <a:rPr lang="cs-CZ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O</a:t>
                      </a:r>
                      <a:r>
                        <a:rPr lang="cs-CZ" sz="1600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/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je koroze?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 rozpadu kovu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tepelné působení na kov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 fyzikálně chemické působení 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mezi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kovem a prostředím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cs-CZ" sz="16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 magnetické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vlastnosti kovu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c</a:t>
            </a: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5496" y="493362"/>
            <a:ext cx="439248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10.9 Použité zdroje, citace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1347614"/>
            <a:ext cx="8640960" cy="30243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</a:t>
            </a:r>
            <a:r>
              <a:rPr lang="cs-CZ" sz="1200" dirty="0" smtClean="0">
                <a:hlinkClick r:id="rId2"/>
              </a:rPr>
              <a:t>www.zs.vlachovice.cz/odkazy/prakticke%20cinnosti/cesta%20zeleza/vysoka%20pec.gif</a:t>
            </a:r>
            <a:endParaRPr lang="cs-CZ" sz="1200" dirty="0" smtClean="0"/>
          </a:p>
          <a:p>
            <a:pPr marL="342900" indent="-342900">
              <a:buAutoNum type="arabicPeriod"/>
            </a:pPr>
            <a:r>
              <a:rPr lang="cs-CZ" sz="1200" dirty="0">
                <a:hlinkClick r:id="rId3"/>
              </a:rPr>
              <a:t>http://www.vitar.cz/uploadedfiles/pluginimagegallery/category_produkt/obrazky/3d_rvl_k_premium_ho______</a:t>
            </a:r>
            <a:r>
              <a:rPr lang="cs-CZ" sz="1200" dirty="0" smtClean="0">
                <a:hlinkClick r:id="rId3"/>
              </a:rPr>
              <a:t>k_b6_lr_1.jpg</a:t>
            </a:r>
            <a:endParaRPr lang="cs-CZ" sz="1200" dirty="0" smtClean="0"/>
          </a:p>
          <a:p>
            <a:pPr marL="342900" indent="-342900">
              <a:buAutoNum type="arabicPeriod"/>
            </a:pPr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www.antwerpgasdepot.be/Metalurgie.jpg</a:t>
            </a:r>
            <a:endParaRPr lang="cs-CZ" sz="1200" dirty="0" smtClean="0"/>
          </a:p>
          <a:p>
            <a:pPr marL="342900" indent="-342900">
              <a:buAutoNum type="arabicPeriod"/>
            </a:pPr>
            <a:r>
              <a:rPr lang="cs-CZ" sz="1200" u="sng" dirty="0">
                <a:hlinkClick r:id="rId5"/>
              </a:rPr>
              <a:t>http://</a:t>
            </a:r>
            <a:r>
              <a:rPr lang="cs-CZ" sz="1200" u="sng" dirty="0" smtClean="0">
                <a:hlinkClick r:id="rId5"/>
              </a:rPr>
              <a:t>upload.wikimedia.org/wikipedia/commons/thumb/4/44/Recycle001.svg/220px-Recycle001.svg</a:t>
            </a:r>
            <a:endParaRPr lang="cs-CZ" sz="1200" u="sng" dirty="0" smtClean="0"/>
          </a:p>
          <a:p>
            <a:pPr marL="342900" indent="-342900">
              <a:buAutoNum type="arabicPeriod"/>
            </a:pPr>
            <a:r>
              <a:rPr lang="cs-CZ" sz="1200" u="sng" dirty="0">
                <a:hlinkClick r:id="rId6"/>
              </a:rPr>
              <a:t>http://</a:t>
            </a:r>
            <a:r>
              <a:rPr lang="cs-CZ" sz="1200" u="sng" dirty="0" smtClean="0">
                <a:hlinkClick r:id="rId6"/>
              </a:rPr>
              <a:t>upload.wikimedia.org/wikipedia/commons/thumb/c/c1/Flammenf%C3%A4rbungNa.png/202px-Flammenf%C3%A4rbungNa.png</a:t>
            </a:r>
            <a:endParaRPr lang="cs-CZ" sz="1200" u="sng" dirty="0" smtClean="0"/>
          </a:p>
          <a:p>
            <a:pPr marL="342900" indent="-342900">
              <a:buAutoNum type="arabicPeriod"/>
            </a:pPr>
            <a:r>
              <a:rPr lang="cs-CZ" sz="1200" dirty="0">
                <a:hlinkClick r:id="rId7"/>
              </a:rPr>
              <a:t>http://</a:t>
            </a:r>
            <a:r>
              <a:rPr lang="cs-CZ" sz="1200" dirty="0" smtClean="0">
                <a:hlinkClick r:id="rId7"/>
              </a:rPr>
              <a:t>www.top-inst.cz/images/med.gif</a:t>
            </a:r>
            <a:endParaRPr lang="cs-CZ" sz="1200" dirty="0" smtClean="0"/>
          </a:p>
          <a:p>
            <a:pPr marL="342900" indent="-342900">
              <a:buAutoNum type="arabicPeriod"/>
            </a:pPr>
            <a:r>
              <a:rPr lang="cs-CZ" sz="1200" dirty="0">
                <a:hlinkClick r:id="rId8"/>
              </a:rPr>
              <a:t>http://</a:t>
            </a:r>
            <a:r>
              <a:rPr lang="cs-CZ" sz="1200" dirty="0" smtClean="0">
                <a:hlinkClick r:id="rId8"/>
              </a:rPr>
              <a:t>www.rybarsky-obchod.cz/obrazky/md_broky4.jpg</a:t>
            </a:r>
            <a:endParaRPr lang="cs-CZ" sz="1200" dirty="0" smtClean="0"/>
          </a:p>
          <a:p>
            <a:pPr marL="342900" indent="-342900">
              <a:buAutoNum type="arabicPeriod"/>
            </a:pPr>
            <a:r>
              <a:rPr lang="cs-CZ" sz="1200" dirty="0">
                <a:hlinkClick r:id="rId9"/>
              </a:rPr>
              <a:t>http://</a:t>
            </a:r>
            <a:r>
              <a:rPr lang="cs-CZ" sz="1200" dirty="0" smtClean="0">
                <a:hlinkClick r:id="rId9"/>
              </a:rPr>
              <a:t>media3.picsearch.com/is?VRdEx2gWbfoSv8ZxktpaQ6WhMhsnq0NZ0hF2R7bVJ10</a:t>
            </a:r>
            <a:endParaRPr lang="cs-CZ" sz="1200" dirty="0" smtClean="0"/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hlinkClick r:id="rId10"/>
              </a:rPr>
              <a:t>http://upload.wikimedia.org/wikipedia/commons/thumb/1/1f/Alto_horno_antiguo_Sestao.jpg/517px-Alto_horno_antiguo_Sestao.jpg</a:t>
            </a:r>
            <a:endParaRPr lang="cs-CZ" sz="1200" dirty="0"/>
          </a:p>
          <a:p>
            <a:pPr marL="342900" indent="-342900">
              <a:buAutoNum type="arabicPeriod"/>
            </a:pPr>
            <a:r>
              <a:rPr lang="cs-CZ" sz="1200" dirty="0">
                <a:hlinkClick r:id="rId11"/>
              </a:rPr>
              <a:t>http://upload.wikimedia.org/wikipedia/commons/3/30/Mineraly.sk_-_</a:t>
            </a:r>
            <a:r>
              <a:rPr lang="cs-CZ" sz="1200" dirty="0" smtClean="0">
                <a:hlinkClick r:id="rId11"/>
              </a:rPr>
              <a:t>magnezit.jpg</a:t>
            </a:r>
            <a:endParaRPr lang="cs-CZ" sz="1200" dirty="0" smtClean="0"/>
          </a:p>
          <a:p>
            <a:pPr marL="342900" indent="-342900">
              <a:buAutoNum type="arabicPeriod"/>
            </a:pPr>
            <a:r>
              <a:rPr lang="cs-CZ" sz="1200" dirty="0">
                <a:hlinkClick r:id="rId12"/>
              </a:rPr>
              <a:t>http://</a:t>
            </a:r>
            <a:r>
              <a:rPr lang="cs-CZ" sz="1200" dirty="0" smtClean="0">
                <a:hlinkClick r:id="rId12"/>
              </a:rPr>
              <a:t>upload.wikimedia.org/wikipedia/commons/d/de/Sphalerite.jpg</a:t>
            </a:r>
            <a:endParaRPr lang="cs-CZ" sz="1200" dirty="0" smtClean="0"/>
          </a:p>
          <a:p>
            <a:pPr marL="342900" indent="-342900">
              <a:buAutoNum type="arabicPeriod"/>
            </a:pPr>
            <a:r>
              <a:rPr lang="cs-CZ" sz="1200" u="sng" dirty="0">
                <a:hlinkClick r:id="rId13"/>
              </a:rPr>
              <a:t>http://</a:t>
            </a:r>
            <a:r>
              <a:rPr lang="cs-CZ" sz="1200" u="sng" dirty="0" smtClean="0">
                <a:hlinkClick r:id="rId13"/>
              </a:rPr>
              <a:t>upload.wikimedia.org/wikipedia/commons/8/8c/Redox_Halves.png</a:t>
            </a:r>
            <a:endParaRPr lang="cs-CZ" sz="1200" u="sng" dirty="0" smtClean="0"/>
          </a:p>
          <a:p>
            <a:pPr marL="342900" indent="-342900">
              <a:buAutoNum type="arabicPeriod"/>
            </a:pPr>
            <a:r>
              <a:rPr lang="cs-CZ" sz="1200" dirty="0" smtClean="0"/>
              <a:t>Obrázky z databáze klipart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5465776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2189</TotalTime>
  <Words>856</Words>
  <Application>Microsoft Office PowerPoint</Application>
  <PresentationFormat>Předvádění na obrazovce (16:9)</PresentationFormat>
  <Paragraphs>200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10.1 Vím, co jsou kovy, jaké mají vlastnosti</vt:lpstr>
      <vt:lpstr>10.2 Co již víme?</vt:lpstr>
      <vt:lpstr>10.3 Jaké si řekneme nové termíny a názvy?</vt:lpstr>
      <vt:lpstr>10.4 Co si řekneme nového?</vt:lpstr>
      <vt:lpstr>10.5 Procvičení a příklady</vt:lpstr>
      <vt:lpstr>10.6 Něco navíc pro šikovné</vt:lpstr>
      <vt:lpstr>10.7 CLIL</vt:lpstr>
      <vt:lpstr>10.8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235</cp:revision>
  <dcterms:created xsi:type="dcterms:W3CDTF">2010-10-18T18:21:56Z</dcterms:created>
  <dcterms:modified xsi:type="dcterms:W3CDTF">2012-02-03T19:20:23Z</dcterms:modified>
</cp:coreProperties>
</file>