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4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4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4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9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5394-1AC4-4E2C-A5D8-D45C01EB8E5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5807-086D-43B9-B30E-588D877154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ghtstats.com/go/Airport/airportDetails.do;jsessionid=95753F40740C9E3D5643EE5BC3A7EC98.web1:8009?airportCode=ORD" TargetMode="External"/><Relationship Id="rId4" Type="http://schemas.openxmlformats.org/officeDocument/2006/relationships/hyperlink" Target="http://www.youtube.com/watch?v=Pd9flg7dmP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9flg7dmPM" TargetMode="External"/><Relationship Id="rId2" Type="http://schemas.openxmlformats.org/officeDocument/2006/relationships/hyperlink" Target="http://en.islcollective.com/worksheets/worksheet_page?id=50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ghtstats.com/go/Airport/airportDetails.do;jsessionid=95753F40740C9E3D5643EE5BC3A7EC98.web1:8009?airportCode=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4298" y="516853"/>
            <a:ext cx="2228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61.1Travelling </a:t>
            </a:r>
            <a:endParaRPr lang="cs-CZ" sz="25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2023" y="4698300"/>
            <a:ext cx="9144000" cy="615553"/>
            <a:chOff x="0" y="6242447"/>
            <a:chExt cx="9144000" cy="8207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TextovéPole 4"/>
            <p:cNvSpPr txBox="1"/>
            <p:nvPr/>
          </p:nvSpPr>
          <p:spPr>
            <a:xfrm>
              <a:off x="0" y="6242447"/>
              <a:ext cx="9144000" cy="8207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ovéPole 10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onderova\AppData\Local\Microsoft\Windows\Temporary Internet Files\Content.IE5\FD2NCSGW\MP9004000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8" y="3111810"/>
            <a:ext cx="2704412" cy="14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nderova\AppData\Local\Microsoft\Windows\Temporary Internet Files\Content.IE5\HWU20YX3\MP9003993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40" y="755380"/>
            <a:ext cx="3672408" cy="18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nderova\AppData\Local\Microsoft\Windows\Temporary Internet Files\Content.IE5\FD2NCSGW\MC9002872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944384"/>
            <a:ext cx="2794503" cy="11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nderova\AppData\Local\Microsoft\Windows\Temporary Internet Files\Content.IE5\HWU20YX3\MP90028917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22" y="755380"/>
            <a:ext cx="1868686" cy="20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07124"/>
            <a:ext cx="1195121" cy="13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19522"/>
            <a:ext cx="21707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61.10 Anotace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32710"/>
              </p:ext>
            </p:extLst>
          </p:nvPr>
        </p:nvGraphicFramePr>
        <p:xfrm>
          <a:off x="1052716" y="176166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6.-9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Travelling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booking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 zaměřuje na konverzační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téma cestování. Prezentace je určena pro druhý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stupeň ZŠ.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5520" y="492444"/>
            <a:ext cx="46342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48064" y="875352"/>
            <a:ext cx="285046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How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can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we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travel</a:t>
            </a:r>
            <a:r>
              <a:rPr lang="cs-CZ" sz="2400" b="1" dirty="0" smtClean="0">
                <a:solidFill>
                  <a:srgbClr val="FFFF00"/>
                </a:solidFill>
              </a:rPr>
              <a:t>? 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7" y="149163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n </a:t>
            </a:r>
            <a:r>
              <a:rPr lang="cs-CZ" dirty="0" err="1" smtClean="0"/>
              <a:t>foot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87145" y="157735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y car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9082" y="250517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y bus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05222" y="429994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y </a:t>
            </a:r>
            <a:r>
              <a:rPr lang="cs-CZ" dirty="0" err="1" smtClean="0"/>
              <a:t>train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34245" y="306111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y plane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49814" y="221149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y </a:t>
            </a:r>
            <a:r>
              <a:rPr lang="cs-CZ" dirty="0" err="1" smtClean="0"/>
              <a:t>ship</a:t>
            </a:r>
            <a:endParaRPr lang="cs-CZ" dirty="0"/>
          </a:p>
        </p:txBody>
      </p:sp>
      <p:pic>
        <p:nvPicPr>
          <p:cNvPr id="2050" name="Picture 2" descr="C:\Users\tonderova\AppData\Local\Microsoft\Windows\Temporary Internet Files\Content.IE5\S39IJHR1\MP9002893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82" y="1065918"/>
            <a:ext cx="1913255" cy="9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nderova\AppData\Local\Microsoft\Windows\Temporary Internet Files\Content.IE5\HWU20YX3\MC9004403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44" y="2522301"/>
            <a:ext cx="1291208" cy="9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769994"/>
            <a:ext cx="1830629" cy="8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nderova\AppData\Local\Microsoft\Windows\Temporary Internet Files\Content.IE5\WFUCFVYD\MP9004424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04" y="3570873"/>
            <a:ext cx="1997968" cy="10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nderova\AppData\Local\Microsoft\Windows\Temporary Internet Files\Content.IE5\S39IJHR1\MC9002226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" y="2985271"/>
            <a:ext cx="1602943" cy="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onderova\AppData\Local\Microsoft\Windows\Temporary Internet Files\Content.IE5\HWU20YX3\MP9004004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65" y="3759355"/>
            <a:ext cx="1801959" cy="10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93914"/>
            <a:ext cx="22958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1" y="1113588"/>
            <a:ext cx="4301177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Where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can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stay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when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we</a:t>
            </a:r>
            <a:r>
              <a:rPr lang="cs-CZ" dirty="0" smtClean="0">
                <a:solidFill>
                  <a:srgbClr val="FFFF00"/>
                </a:solidFill>
              </a:rPr>
              <a:t> are on </a:t>
            </a:r>
            <a:r>
              <a:rPr lang="cs-CZ" dirty="0" err="1" smtClean="0">
                <a:solidFill>
                  <a:srgbClr val="FFFF00"/>
                </a:solidFill>
              </a:rPr>
              <a:t>holiday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44825" y="1863055"/>
            <a:ext cx="3647152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Where</a:t>
            </a:r>
            <a:r>
              <a:rPr lang="cs-CZ" dirty="0" smtClean="0">
                <a:solidFill>
                  <a:srgbClr val="FFFF00"/>
                </a:solidFill>
              </a:rPr>
              <a:t> do </a:t>
            </a:r>
            <a:r>
              <a:rPr lang="cs-CZ" dirty="0" err="1" smtClean="0">
                <a:solidFill>
                  <a:srgbClr val="FFFF00"/>
                </a:solidFill>
              </a:rPr>
              <a:t>you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usually</a:t>
            </a:r>
            <a:r>
              <a:rPr lang="cs-CZ" dirty="0" smtClean="0">
                <a:solidFill>
                  <a:srgbClr val="FFFF00"/>
                </a:solidFill>
              </a:rPr>
              <a:t> go on </a:t>
            </a:r>
            <a:r>
              <a:rPr lang="cs-CZ" dirty="0" err="1" smtClean="0">
                <a:solidFill>
                  <a:srgbClr val="FFFF00"/>
                </a:solidFill>
              </a:rPr>
              <a:t>holiday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9926" y="3327834"/>
            <a:ext cx="3089307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What´s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your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favourite</a:t>
            </a:r>
            <a:r>
              <a:rPr lang="cs-CZ" dirty="0" smtClean="0">
                <a:solidFill>
                  <a:srgbClr val="FFFF00"/>
                </a:solidFill>
              </a:rPr>
              <a:t> country?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2813" y="4245936"/>
            <a:ext cx="3461204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Do </a:t>
            </a:r>
            <a:r>
              <a:rPr lang="cs-CZ" dirty="0" err="1" smtClean="0">
                <a:solidFill>
                  <a:srgbClr val="FFFF00"/>
                </a:solidFill>
              </a:rPr>
              <a:t>you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prefer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mountains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beach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06823" y="2704643"/>
            <a:ext cx="3768980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How</a:t>
            </a:r>
            <a:r>
              <a:rPr lang="cs-CZ" dirty="0" smtClean="0">
                <a:solidFill>
                  <a:srgbClr val="FFFF00"/>
                </a:solidFill>
              </a:rPr>
              <a:t> many </a:t>
            </a:r>
            <a:r>
              <a:rPr lang="cs-CZ" dirty="0" err="1" smtClean="0">
                <a:solidFill>
                  <a:srgbClr val="FFFF00"/>
                </a:solidFill>
              </a:rPr>
              <a:t>countries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have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you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visited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tonderova\AppData\Local\Microsoft\Windows\Temporary Internet Files\Content.IE5\S39IJHR1\MP900400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90" y="940909"/>
            <a:ext cx="1701349" cy="8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nderova\AppData\Local\Microsoft\Windows\Temporary Internet Files\Content.IE5\FD2NCSGW\MP9004487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4770"/>
            <a:ext cx="2411760" cy="12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nderova\AppData\Local\Microsoft\Windows\Temporary Internet Files\Content.IE5\WFUCFVYD\MP9004012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" y="1557244"/>
            <a:ext cx="1640245" cy="15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nderova\AppData\Local\Microsoft\Windows\Temporary Internet Files\Content.IE5\WFUCFVYD\MP90043177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63" y="2373743"/>
            <a:ext cx="1625077" cy="182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28039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61.4 Use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47710" y="758049"/>
            <a:ext cx="3085332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Booking</a:t>
            </a:r>
            <a:r>
              <a:rPr lang="cs-CZ" sz="2400" b="1" dirty="0" smtClean="0">
                <a:solidFill>
                  <a:srgbClr val="FFFF00"/>
                </a:solidFill>
              </a:rPr>
              <a:t> a hotel </a:t>
            </a:r>
            <a:r>
              <a:rPr lang="cs-CZ" sz="2400" b="1" dirty="0" err="1" smtClean="0">
                <a:solidFill>
                  <a:srgbClr val="FFFF00"/>
                </a:solidFill>
              </a:rPr>
              <a:t>room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3" y="1311200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Guest</a:t>
            </a:r>
            <a:r>
              <a:rPr lang="cs-CZ" dirty="0" smtClean="0"/>
              <a:t> – host / </a:t>
            </a:r>
            <a:r>
              <a:rPr lang="cs-CZ" dirty="0" err="1" smtClean="0"/>
              <a:t>Receptionist</a:t>
            </a:r>
            <a:r>
              <a:rPr lang="cs-CZ" dirty="0" smtClean="0"/>
              <a:t> – recepční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7" y="1869672"/>
            <a:ext cx="47724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G -  I </a:t>
            </a:r>
            <a:r>
              <a:rPr lang="cs-CZ" sz="1400" dirty="0" err="1" smtClean="0">
                <a:solidFill>
                  <a:srgbClr val="0070C0"/>
                </a:solidFill>
              </a:rPr>
              <a:t>would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like</a:t>
            </a:r>
            <a:r>
              <a:rPr lang="cs-CZ" sz="1400" dirty="0" smtClean="0">
                <a:solidFill>
                  <a:srgbClr val="0070C0"/>
                </a:solidFill>
              </a:rPr>
              <a:t> to </a:t>
            </a:r>
            <a:r>
              <a:rPr lang="cs-CZ" sz="1400" dirty="0" err="1" smtClean="0">
                <a:solidFill>
                  <a:srgbClr val="0070C0"/>
                </a:solidFill>
              </a:rPr>
              <a:t>book</a:t>
            </a:r>
            <a:r>
              <a:rPr lang="cs-CZ" sz="1400" dirty="0" smtClean="0">
                <a:solidFill>
                  <a:srgbClr val="0070C0"/>
                </a:solidFill>
              </a:rPr>
              <a:t> a double </a:t>
            </a:r>
            <a:r>
              <a:rPr lang="cs-CZ" sz="1400" dirty="0" err="1" smtClean="0">
                <a:solidFill>
                  <a:srgbClr val="0070C0"/>
                </a:solidFill>
              </a:rPr>
              <a:t>room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for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three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nights</a:t>
            </a:r>
            <a:r>
              <a:rPr lang="cs-CZ" sz="1400" dirty="0" smtClean="0">
                <a:solidFill>
                  <a:srgbClr val="0070C0"/>
                </a:solidFill>
              </a:rPr>
              <a:t>, </a:t>
            </a:r>
            <a:r>
              <a:rPr lang="cs-CZ" sz="1400" dirty="0" err="1" smtClean="0">
                <a:solidFill>
                  <a:srgbClr val="0070C0"/>
                </a:solidFill>
              </a:rPr>
              <a:t>please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course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day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will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arriving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23rd </a:t>
            </a:r>
            <a:r>
              <a:rPr lang="cs-CZ" sz="1400" dirty="0" err="1" smtClean="0">
                <a:solidFill>
                  <a:srgbClr val="0070C0"/>
                </a:solidFill>
              </a:rPr>
              <a:t>of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March</a:t>
            </a:r>
            <a:r>
              <a:rPr lang="cs-CZ" sz="1400" dirty="0" smtClean="0">
                <a:solidFill>
                  <a:srgbClr val="0070C0"/>
                </a:solidFill>
              </a:rPr>
              <a:t>, </a:t>
            </a:r>
            <a:r>
              <a:rPr lang="cs-CZ" sz="1400" dirty="0" err="1" smtClean="0">
                <a:solidFill>
                  <a:srgbClr val="0070C0"/>
                </a:solidFill>
              </a:rPr>
              <a:t>please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OK. </a:t>
            </a:r>
            <a:r>
              <a:rPr lang="cs-CZ" sz="14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nd do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prefer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shower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bath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</a:t>
            </a:r>
            <a:r>
              <a:rPr lang="cs-CZ" sz="1400" dirty="0" err="1" smtClean="0">
                <a:solidFill>
                  <a:srgbClr val="0070C0"/>
                </a:solidFill>
              </a:rPr>
              <a:t>Shower</a:t>
            </a:r>
            <a:r>
              <a:rPr lang="cs-CZ" sz="1400" dirty="0" smtClean="0">
                <a:solidFill>
                  <a:srgbClr val="0070C0"/>
                </a:solidFill>
              </a:rPr>
              <a:t>. </a:t>
            </a:r>
            <a:r>
              <a:rPr lang="cs-CZ" sz="1400" dirty="0" err="1" smtClean="0">
                <a:solidFill>
                  <a:srgbClr val="0070C0"/>
                </a:solidFill>
              </a:rPr>
              <a:t>Is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breakfast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included</a:t>
            </a:r>
            <a:r>
              <a:rPr lang="cs-CZ" sz="1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- 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. And Parking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also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included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</a:t>
            </a:r>
            <a:r>
              <a:rPr lang="cs-CZ" sz="1400" dirty="0" err="1" smtClean="0">
                <a:solidFill>
                  <a:srgbClr val="0070C0"/>
                </a:solidFill>
              </a:rPr>
              <a:t>How</a:t>
            </a:r>
            <a:r>
              <a:rPr lang="cs-CZ" sz="1400" dirty="0" smtClean="0">
                <a:solidFill>
                  <a:srgbClr val="0070C0"/>
                </a:solidFill>
              </a:rPr>
              <a:t> much </a:t>
            </a:r>
            <a:r>
              <a:rPr lang="cs-CZ" sz="1400" dirty="0" err="1" smtClean="0">
                <a:solidFill>
                  <a:srgbClr val="0070C0"/>
                </a:solidFill>
              </a:rPr>
              <a:t>is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it</a:t>
            </a:r>
            <a:r>
              <a:rPr lang="cs-CZ" sz="1400" dirty="0" smtClean="0">
                <a:solidFill>
                  <a:srgbClr val="0070C0"/>
                </a:solidFill>
              </a:rPr>
              <a:t> per night, </a:t>
            </a:r>
            <a:r>
              <a:rPr lang="cs-CZ" sz="1400" dirty="0" err="1" smtClean="0">
                <a:solidFill>
                  <a:srgbClr val="0070C0"/>
                </a:solidFill>
              </a:rPr>
              <a:t>please</a:t>
            </a:r>
            <a:r>
              <a:rPr lang="cs-CZ" sz="1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1500Euro per night.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OK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Who´s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booking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please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Mr. and Mrs. Jones  J-O-N-E-S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Thanks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here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confirmation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number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5745542174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G – </a:t>
            </a:r>
            <a:r>
              <a:rPr lang="cs-CZ" sz="1400" dirty="0" err="1" smtClean="0">
                <a:solidFill>
                  <a:srgbClr val="0070C0"/>
                </a:solidFill>
              </a:rPr>
              <a:t>Thanks</a:t>
            </a:r>
            <a:r>
              <a:rPr lang="cs-CZ" sz="1400" dirty="0" smtClean="0">
                <a:solidFill>
                  <a:srgbClr val="0070C0"/>
                </a:solidFill>
              </a:rPr>
              <a:t> and </a:t>
            </a:r>
            <a:r>
              <a:rPr lang="cs-CZ" sz="1400" dirty="0" err="1" smtClean="0">
                <a:solidFill>
                  <a:srgbClr val="0070C0"/>
                </a:solidFill>
              </a:rPr>
              <a:t>bye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R – </a:t>
            </a:r>
            <a:r>
              <a:rPr lang="cs-CZ" sz="1400" dirty="0" err="1" smtClean="0">
                <a:solidFill>
                  <a:srgbClr val="0070C0"/>
                </a:solidFill>
              </a:rPr>
              <a:t>Thank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you</a:t>
            </a:r>
            <a:r>
              <a:rPr lang="cs-CZ" sz="1400" dirty="0" smtClean="0">
                <a:solidFill>
                  <a:srgbClr val="0070C0"/>
                </a:solidFill>
              </a:rPr>
              <a:t>.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Good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accent2">
                    <a:lumMod val="50000"/>
                  </a:schemeClr>
                </a:solidFill>
              </a:rPr>
              <a:t>bye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 descr="C:\Users\tonderova\AppData\Local\Microsoft\Windows\Temporary Internet Files\Content.IE5\S39IJHR1\MC900056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99271"/>
            <a:ext cx="1834286" cy="10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nderova\AppData\Local\Microsoft\Windows\Temporary Internet Files\Content.IE5\WFUCFVYD\MP9004236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47" y="3262473"/>
            <a:ext cx="1372508" cy="15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0091"/>
            <a:ext cx="21842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cs typeface="Times New Roman" pitchFamily="18" charset="0"/>
              </a:rPr>
              <a:t>61.5 </a:t>
            </a:r>
            <a:r>
              <a:rPr lang="cs-CZ" sz="2500" b="1" dirty="0" err="1" smtClean="0">
                <a:cs typeface="Times New Roman" pitchFamily="18" charset="0"/>
              </a:rPr>
              <a:t>Exercises</a:t>
            </a:r>
            <a:r>
              <a:rPr lang="cs-CZ" sz="2500" b="1" dirty="0" smtClean="0"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Anglický jazyk</a:t>
            </a:r>
          </a:p>
          <a:p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91319" y="1258925"/>
            <a:ext cx="3695700" cy="1179909"/>
          </a:xfrm>
          <a:prstGeom prst="foldedCorner">
            <a:avLst>
              <a:gd name="adj" fmla="val 12500"/>
            </a:avLst>
          </a:prstGeom>
          <a:solidFill>
            <a:srgbClr val="DBE5F1"/>
          </a:solidFill>
          <a:ln w="9525">
            <a:solidFill>
              <a:srgbClr val="0070C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……………………………..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 very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modern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 in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USA,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it’s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also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called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Big Apple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’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that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Never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Sleeps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’.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Nearly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9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million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people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live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here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There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are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hundreds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skyscrapers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its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centre and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beautiful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parks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well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most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famous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one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Central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Park.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You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may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many film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stars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144363" y="3829050"/>
            <a:ext cx="3695700" cy="1143000"/>
          </a:xfrm>
          <a:prstGeom prst="foldedCorner">
            <a:avLst>
              <a:gd name="adj" fmla="val 12500"/>
            </a:avLst>
          </a:prstGeom>
          <a:solidFill>
            <a:srgbClr val="E5B8B7"/>
          </a:solidFill>
          <a:ln w="9525">
            <a:solidFill>
              <a:srgbClr val="C0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…………………………………..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love and romance!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Couples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honeymoon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adore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Cruising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down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river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Seine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truly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romantic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programme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Women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love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for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other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reasons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well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it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often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referred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to as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’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European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capital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fashion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’.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88024" y="1281194"/>
            <a:ext cx="3695700" cy="1121569"/>
          </a:xfrm>
          <a:prstGeom prst="foldedCorner">
            <a:avLst>
              <a:gd name="adj" fmla="val 12500"/>
            </a:avLst>
          </a:prstGeom>
          <a:solidFill>
            <a:srgbClr val="C2D69B"/>
          </a:solidFill>
          <a:ln w="9525">
            <a:solidFill>
              <a:srgbClr val="00B05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city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world’s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most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famous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royal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family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and most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people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immediately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associate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to Buckingham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Palace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when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hear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about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Queen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Elizabeth II.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beautiful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churches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and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museums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here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all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tell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us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 lot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about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city’s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rich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past.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29970" y="3829050"/>
            <a:ext cx="3695700" cy="1157288"/>
          </a:xfrm>
          <a:prstGeom prst="foldedCorner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F79646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One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most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popular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seaside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resorts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Mexico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and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worldwide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well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 Elvis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Presley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shot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one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his many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films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here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its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title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was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’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in A………………o.’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Lots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sunshine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beautiful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beaches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modern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hotels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place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really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offers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unforgettable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holiday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!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7" name="Picture 7" descr="MP9004280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574565"/>
            <a:ext cx="10763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MP90042791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67" y="2580547"/>
            <a:ext cx="1048950" cy="11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MC90020053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69" y="2548588"/>
            <a:ext cx="10572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MP9004015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75" y="2534301"/>
            <a:ext cx="105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5545" y="824275"/>
            <a:ext cx="8640250" cy="4308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FFFF00"/>
                </a:solidFill>
              </a:rPr>
              <a:t>Look at the pictures and the descriptions of the cities and match them.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12360" y="26797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Acapulco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95717" y="32738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London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940599" y="2956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2402763"/>
            <a:ext cx="11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York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04424"/>
            <a:ext cx="43258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2201" y="956136"/>
            <a:ext cx="3937296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At </a:t>
            </a:r>
            <a:r>
              <a:rPr lang="cs-CZ" sz="2400" b="1" dirty="0" err="1" smtClean="0">
                <a:solidFill>
                  <a:srgbClr val="FFFF00"/>
                </a:solidFill>
              </a:rPr>
              <a:t>the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airport</a:t>
            </a:r>
            <a:r>
              <a:rPr lang="cs-CZ" sz="2400" b="1" dirty="0" smtClean="0">
                <a:solidFill>
                  <a:srgbClr val="FFFF00"/>
                </a:solidFill>
              </a:rPr>
              <a:t> – </a:t>
            </a:r>
            <a:r>
              <a:rPr lang="cs-CZ" sz="2400" b="1" dirty="0" err="1" smtClean="0">
                <a:solidFill>
                  <a:srgbClr val="FFFF00"/>
                </a:solidFill>
              </a:rPr>
              <a:t>useful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terms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8808" y="1472000"/>
            <a:ext cx="180690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d</a:t>
            </a:r>
            <a:r>
              <a:rPr lang="cs-CZ" dirty="0" err="1" smtClean="0">
                <a:solidFill>
                  <a:srgbClr val="7030A0"/>
                </a:solidFill>
              </a:rPr>
              <a:t>eparture</a:t>
            </a:r>
            <a:r>
              <a:rPr lang="cs-CZ" dirty="0" smtClean="0">
                <a:solidFill>
                  <a:srgbClr val="7030A0"/>
                </a:solidFill>
              </a:rPr>
              <a:t> – odlet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54748" y="1748999"/>
            <a:ext cx="14670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a</a:t>
            </a:r>
            <a:r>
              <a:rPr lang="cs-CZ" dirty="0" err="1" smtClean="0">
                <a:solidFill>
                  <a:srgbClr val="7030A0"/>
                </a:solidFill>
              </a:rPr>
              <a:t>rrival</a:t>
            </a:r>
            <a:r>
              <a:rPr lang="cs-CZ" dirty="0" smtClean="0">
                <a:solidFill>
                  <a:srgbClr val="7030A0"/>
                </a:solidFill>
              </a:rPr>
              <a:t> - přílet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9351" y="2744051"/>
            <a:ext cx="20120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t</a:t>
            </a:r>
            <a:r>
              <a:rPr lang="cs-CZ" dirty="0" err="1" smtClean="0">
                <a:solidFill>
                  <a:srgbClr val="7030A0"/>
                </a:solidFill>
              </a:rPr>
              <a:t>erminal</a:t>
            </a:r>
            <a:r>
              <a:rPr lang="cs-CZ" dirty="0" smtClean="0">
                <a:solidFill>
                  <a:srgbClr val="7030A0"/>
                </a:solidFill>
              </a:rPr>
              <a:t> – terminál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56617" y="3116845"/>
            <a:ext cx="38010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c</a:t>
            </a:r>
            <a:r>
              <a:rPr lang="cs-CZ" dirty="0" err="1" smtClean="0">
                <a:solidFill>
                  <a:srgbClr val="7030A0"/>
                </a:solidFill>
              </a:rPr>
              <a:t>heck</a:t>
            </a:r>
            <a:r>
              <a:rPr lang="cs-CZ" dirty="0" smtClean="0">
                <a:solidFill>
                  <a:srgbClr val="7030A0"/>
                </a:solidFill>
              </a:rPr>
              <a:t> – in </a:t>
            </a:r>
            <a:r>
              <a:rPr lang="cs-CZ" dirty="0" err="1" smtClean="0">
                <a:solidFill>
                  <a:srgbClr val="7030A0"/>
                </a:solidFill>
              </a:rPr>
              <a:t>desk</a:t>
            </a:r>
            <a:r>
              <a:rPr lang="cs-CZ" dirty="0" smtClean="0">
                <a:solidFill>
                  <a:srgbClr val="7030A0"/>
                </a:solidFill>
              </a:rPr>
              <a:t> – odbavovací přepážka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9434" y="3300660"/>
            <a:ext cx="38715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s</a:t>
            </a:r>
            <a:r>
              <a:rPr lang="cs-CZ" dirty="0" err="1" smtClean="0">
                <a:solidFill>
                  <a:srgbClr val="7030A0"/>
                </a:solidFill>
              </a:rPr>
              <a:t>ecurity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check</a:t>
            </a:r>
            <a:r>
              <a:rPr lang="cs-CZ" dirty="0" smtClean="0">
                <a:solidFill>
                  <a:srgbClr val="7030A0"/>
                </a:solidFill>
              </a:rPr>
              <a:t> – bezpečnostní kontrola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0454" y="4122507"/>
            <a:ext cx="18197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e</a:t>
            </a:r>
            <a:r>
              <a:rPr lang="cs-CZ" dirty="0" err="1" smtClean="0">
                <a:solidFill>
                  <a:srgbClr val="7030A0"/>
                </a:solidFill>
              </a:rPr>
              <a:t>ntrance</a:t>
            </a:r>
            <a:r>
              <a:rPr lang="cs-CZ" dirty="0" smtClean="0">
                <a:solidFill>
                  <a:srgbClr val="7030A0"/>
                </a:solidFill>
              </a:rPr>
              <a:t> – vchod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38086" y="4553580"/>
            <a:ext cx="14991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e</a:t>
            </a:r>
            <a:r>
              <a:rPr lang="cs-CZ" dirty="0" smtClean="0">
                <a:solidFill>
                  <a:srgbClr val="7030A0"/>
                </a:solidFill>
              </a:rPr>
              <a:t>xit – východ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42570" y="3713869"/>
            <a:ext cx="33650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p</a:t>
            </a:r>
            <a:r>
              <a:rPr lang="cs-CZ" dirty="0" err="1" smtClean="0">
                <a:solidFill>
                  <a:srgbClr val="7030A0"/>
                </a:solidFill>
              </a:rPr>
              <a:t>assport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control</a:t>
            </a:r>
            <a:r>
              <a:rPr lang="cs-CZ" dirty="0" smtClean="0">
                <a:solidFill>
                  <a:srgbClr val="7030A0"/>
                </a:solidFill>
              </a:rPr>
              <a:t> – pasová kontrola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12101" y="2226721"/>
            <a:ext cx="34163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b</a:t>
            </a:r>
            <a:r>
              <a:rPr lang="cs-CZ" dirty="0" err="1" smtClean="0">
                <a:solidFill>
                  <a:srgbClr val="7030A0"/>
                </a:solidFill>
              </a:rPr>
              <a:t>aggage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reclaim</a:t>
            </a:r>
            <a:r>
              <a:rPr lang="cs-CZ" dirty="0" smtClean="0">
                <a:solidFill>
                  <a:srgbClr val="7030A0"/>
                </a:solidFill>
              </a:rPr>
              <a:t> – výdej zavazadel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2921" y="2225188"/>
            <a:ext cx="30572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i</a:t>
            </a:r>
            <a:r>
              <a:rPr lang="cs-CZ" dirty="0" err="1" smtClean="0">
                <a:solidFill>
                  <a:srgbClr val="7030A0"/>
                </a:solidFill>
              </a:rPr>
              <a:t>nformation</a:t>
            </a:r>
            <a:r>
              <a:rPr lang="cs-CZ" dirty="0" smtClean="0">
                <a:solidFill>
                  <a:srgbClr val="7030A0"/>
                </a:solidFill>
              </a:rPr>
              <a:t> point – informace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78664" y="2744228"/>
            <a:ext cx="17299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g</a:t>
            </a:r>
            <a:r>
              <a:rPr lang="cs-CZ" dirty="0" err="1" smtClean="0">
                <a:solidFill>
                  <a:srgbClr val="7030A0"/>
                </a:solidFill>
              </a:rPr>
              <a:t>ates</a:t>
            </a:r>
            <a:r>
              <a:rPr lang="cs-CZ" dirty="0" smtClean="0">
                <a:solidFill>
                  <a:srgbClr val="7030A0"/>
                </a:solidFill>
              </a:rPr>
              <a:t> – stojánky 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tonderova\AppData\Local\Microsoft\Windows\Temporary Internet Files\Content.IE5\OA6JNXSZ\MP9004276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9221"/>
            <a:ext cx="2250509" cy="13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derova\AppData\Local\Microsoft\Windows\Temporary Internet Files\Content.IE5\S39IJHR1\MP9004022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38" y="3712816"/>
            <a:ext cx="2069758" cy="12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32415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extra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664" y="1048476"/>
            <a:ext cx="8631722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One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of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the</a:t>
            </a:r>
            <a:r>
              <a:rPr lang="cs-CZ" sz="2400" b="1" dirty="0" smtClean="0">
                <a:solidFill>
                  <a:srgbClr val="FFFF00"/>
                </a:solidFill>
              </a:rPr>
              <a:t> most </a:t>
            </a:r>
            <a:r>
              <a:rPr lang="cs-CZ" sz="2400" b="1" dirty="0" err="1" smtClean="0">
                <a:solidFill>
                  <a:srgbClr val="FFFF00"/>
                </a:solidFill>
              </a:rPr>
              <a:t>busiest</a:t>
            </a:r>
            <a:r>
              <a:rPr lang="cs-CZ" sz="2400" b="1" dirty="0" smtClean="0">
                <a:solidFill>
                  <a:srgbClr val="FFFF00"/>
                </a:solidFill>
              </a:rPr>
              <a:t>  </a:t>
            </a:r>
            <a:r>
              <a:rPr lang="cs-CZ" sz="2400" b="1" dirty="0" err="1" smtClean="0">
                <a:solidFill>
                  <a:srgbClr val="FFFF00"/>
                </a:solidFill>
              </a:rPr>
              <a:t>airport</a:t>
            </a:r>
            <a:r>
              <a:rPr lang="cs-CZ" sz="2400" b="1" dirty="0" smtClean="0">
                <a:solidFill>
                  <a:srgbClr val="FFFF00"/>
                </a:solidFill>
              </a:rPr>
              <a:t>  in </a:t>
            </a:r>
            <a:r>
              <a:rPr lang="cs-CZ" sz="2400" b="1" dirty="0" err="1" smtClean="0">
                <a:solidFill>
                  <a:srgbClr val="FFFF00"/>
                </a:solidFill>
              </a:rPr>
              <a:t>the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world</a:t>
            </a:r>
            <a:r>
              <a:rPr lang="cs-CZ" sz="2400" b="1" dirty="0" smtClean="0">
                <a:solidFill>
                  <a:srgbClr val="FFFF00"/>
                </a:solidFill>
              </a:rPr>
              <a:t> -  </a:t>
            </a:r>
            <a:r>
              <a:rPr lang="cs-CZ" sz="2400" b="1" dirty="0">
                <a:solidFill>
                  <a:srgbClr val="FFFF00"/>
                </a:solidFill>
              </a:rPr>
              <a:t>Chicago </a:t>
            </a:r>
            <a:r>
              <a:rPr lang="cs-CZ" sz="2400" b="1" dirty="0" err="1">
                <a:solidFill>
                  <a:srgbClr val="FFFF00"/>
                </a:solidFill>
              </a:rPr>
              <a:t>O'Hare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653648"/>
            <a:ext cx="20288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oogle.cz/maps/vt/data=Ay5GWBeob_WIPLDYoIWcfVXxvZu9XwJ55OX7Ag,BIRXpA-T8Ii7JfpPjLxexcQDGqCTZ14ew3_CuKy8Bi1IdLF20NZ6oylRre0NrMa_prEpqR22O7uxw9uSl32ESf4-MhztuUgSGNfH12-m0PbHM1v50bpmVQT4Xuof1-eJJhf7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6972"/>
            <a:ext cx="228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5425" y="1815666"/>
            <a:ext cx="5595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Chicago O'Hare International Airport (airport code ORD), the second busiest airport in the US </a:t>
            </a:r>
            <a:endParaRPr lang="cs-CZ" dirty="0" smtClean="0"/>
          </a:p>
          <a:p>
            <a:r>
              <a:rPr lang="en-US" dirty="0" smtClean="0"/>
              <a:t>and </a:t>
            </a:r>
            <a:r>
              <a:rPr lang="en-US" dirty="0"/>
              <a:t>the world's 4th busiest, is just 20 miles from downtown Chicago </a:t>
            </a:r>
            <a:endParaRPr lang="cs-CZ" dirty="0" smtClean="0"/>
          </a:p>
          <a:p>
            <a:r>
              <a:rPr lang="en-US" dirty="0" smtClean="0"/>
              <a:t>with </a:t>
            </a:r>
            <a:r>
              <a:rPr lang="en-US" dirty="0"/>
              <a:t>convenient connections by train, </a:t>
            </a:r>
            <a:r>
              <a:rPr lang="en-US" dirty="0" smtClean="0"/>
              <a:t>bus </a:t>
            </a:r>
            <a:r>
              <a:rPr lang="en-US" dirty="0"/>
              <a:t>or </a:t>
            </a:r>
            <a:r>
              <a:rPr lang="en-US" dirty="0" smtClean="0"/>
              <a:t>car…</a:t>
            </a:r>
            <a:r>
              <a:rPr lang="cs-CZ" dirty="0" smtClean="0"/>
              <a:t>….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33367" y="4212182"/>
            <a:ext cx="5708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http://www.youtube.com/watch?v=Pd9flg7dmPM</a:t>
            </a:r>
            <a:endParaRPr lang="cs-CZ" sz="1400" dirty="0"/>
          </a:p>
          <a:p>
            <a:endParaRPr lang="cs-CZ" sz="1400" dirty="0" smtClean="0">
              <a:hlinkClick r:id="rId5"/>
            </a:endParaRPr>
          </a:p>
          <a:p>
            <a:r>
              <a:rPr lang="cs-CZ" sz="1400" dirty="0" smtClean="0">
                <a:hlinkClick r:id="rId5"/>
              </a:rPr>
              <a:t>http</a:t>
            </a:r>
            <a:r>
              <a:rPr lang="cs-CZ" sz="1400" dirty="0">
                <a:hlinkClick r:id="rId5"/>
              </a:rPr>
              <a:t>://</a:t>
            </a:r>
            <a:r>
              <a:rPr lang="cs-CZ" sz="1400" dirty="0" smtClean="0">
                <a:hlinkClick r:id="rId5"/>
              </a:rPr>
              <a:t>www.flightstats.com/go/Airport/airportDetails.do;jsessionid</a:t>
            </a:r>
          </a:p>
          <a:p>
            <a:r>
              <a:rPr lang="cs-CZ" sz="1400" dirty="0" smtClean="0">
                <a:hlinkClick r:id="rId5"/>
              </a:rPr>
              <a:t>=95753F40740C9E3D5643EE5BC3A7EC98.web1:8009?airportCode=ORD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25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14591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61.8 Test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01410"/>
              </p:ext>
            </p:extLst>
          </p:nvPr>
        </p:nvGraphicFramePr>
        <p:xfrm>
          <a:off x="1524000" y="1047750"/>
          <a:ext cx="60960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4401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doesn´t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belong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travelling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FF00"/>
                          </a:solidFill>
                        </a:rPr>
                        <a:t>ship</a:t>
                      </a:r>
                      <a:endParaRPr lang="cs-CZ" sz="1500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FF00"/>
                          </a:solidFill>
                        </a:rPr>
                        <a:t>car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FF00"/>
                          </a:solidFill>
                        </a:rPr>
                        <a:t>plane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FF00"/>
                          </a:solidFill>
                        </a:rPr>
                        <a:t>house </a:t>
                      </a:r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Baggage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reclaim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“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celní kontrola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odbavení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výdej zavazadel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východ</a:t>
                      </a:r>
                      <a:endParaRPr lang="cs-CZ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stay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holiday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err="1" smtClean="0">
                          <a:solidFill>
                            <a:srgbClr val="FFFF00"/>
                          </a:solidFill>
                        </a:rPr>
                        <a:t>garage</a:t>
                      </a:r>
                      <a:endParaRPr lang="cs-CZ" sz="15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garden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err="1" smtClean="0">
                          <a:solidFill>
                            <a:srgbClr val="FFFF00"/>
                          </a:solidFill>
                        </a:rPr>
                        <a:t>school</a:t>
                      </a:r>
                      <a:endParaRPr lang="cs-CZ" sz="15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FF00"/>
                          </a:solidFill>
                        </a:rPr>
                        <a:t>hotel </a:t>
                      </a:r>
                      <a:endParaRPr lang="cs-CZ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places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visit?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err="1" smtClean="0">
                          <a:solidFill>
                            <a:srgbClr val="FFFF00"/>
                          </a:solidFill>
                        </a:rPr>
                        <a:t>exercise</a:t>
                      </a:r>
                      <a:r>
                        <a:rPr lang="cs-CZ" sz="15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FF00"/>
                          </a:solidFill>
                        </a:rPr>
                        <a:t>book</a:t>
                      </a:r>
                      <a:endParaRPr lang="cs-CZ" sz="1500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FF00"/>
                          </a:solidFill>
                        </a:rPr>
                        <a:t>mountains</a:t>
                      </a:r>
                      <a:endParaRPr lang="cs-CZ" sz="1500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FF00"/>
                          </a:solidFill>
                        </a:rPr>
                        <a:t>pencil</a:t>
                      </a:r>
                      <a:endParaRPr lang="cs-CZ" sz="1500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FF00"/>
                          </a:solidFill>
                        </a:rPr>
                        <a:t>orange</a:t>
                      </a:r>
                      <a:r>
                        <a:rPr lang="cs-CZ" sz="15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cs-CZ" sz="15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29558" y="424593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Správné odpovědi:</a:t>
            </a:r>
          </a:p>
          <a:p>
            <a:r>
              <a:rPr lang="cs-CZ" sz="1400" dirty="0" smtClean="0"/>
              <a:t>1d,2c,3d,4b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07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61.9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91630"/>
            <a:ext cx="799129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en.islcollective.com/worksheets/worksheet_page?id=5008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5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www.youtube.com/watch?v=Pd9flg7dmPM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</a:p>
          <a:p>
            <a:r>
              <a:rPr lang="cs-CZ" dirty="0">
                <a:hlinkClick r:id="rId4"/>
              </a:rPr>
              <a:t>http://www.flightstats.com/go/Airport/airportDetails.do;jsessionid</a:t>
            </a:r>
          </a:p>
          <a:p>
            <a:r>
              <a:rPr lang="cs-CZ" dirty="0">
                <a:hlinkClick r:id="rId4"/>
              </a:rPr>
              <a:t>=</a:t>
            </a:r>
            <a:r>
              <a:rPr lang="cs-CZ" dirty="0" smtClean="0">
                <a:hlinkClick r:id="rId4"/>
              </a:rPr>
              <a:t>95753F40740C9E3D5643EE5BC3A7EC98.web1:8009?airportCode=ORD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Obrázky </a:t>
            </a:r>
            <a:r>
              <a:rPr lang="cs-CZ" dirty="0"/>
              <a:t>z databáze k</a:t>
            </a:r>
            <a:r>
              <a:rPr lang="cs-CZ" dirty="0" smtClean="0"/>
              <a:t>lipart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6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J57Weathe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AJ57Weather</Template>
  <TotalTime>176</TotalTime>
  <Words>859</Words>
  <Application>Microsoft Office PowerPoint</Application>
  <PresentationFormat>Předvádění na obrazovce (16:9)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AJ57Weather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Tonderová</dc:creator>
  <cp:lastModifiedBy>krivankova</cp:lastModifiedBy>
  <cp:revision>39</cp:revision>
  <dcterms:created xsi:type="dcterms:W3CDTF">2013-03-26T12:35:32Z</dcterms:created>
  <dcterms:modified xsi:type="dcterms:W3CDTF">2013-04-18T19:07:24Z</dcterms:modified>
</cp:coreProperties>
</file>