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71" autoAdjust="0"/>
  </p:normalViewPr>
  <p:slideViewPr>
    <p:cSldViewPr>
      <p:cViewPr varScale="1">
        <p:scale>
          <a:sx n="92" d="100"/>
          <a:sy n="92" d="100"/>
        </p:scale>
        <p:origin x="-86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13F3-FF4B-4199-B15D-0EA07B973F33}" type="datetimeFigureOut">
              <a:rPr lang="cs-CZ" smtClean="0"/>
              <a:t>1.6.2013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5253D-3CFA-4DBC-B69A-4C642A0D0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114-09F3-40C2-9A46-141B7B728B21}" type="datetime1">
              <a:rPr lang="cs-CZ" smtClean="0"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1FD1-C6F5-4774-B27F-48D274778234}" type="datetime1">
              <a:rPr lang="cs-CZ" smtClean="0"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4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48E6-B3DB-4518-AA1D-87AFC80C9FB0}" type="datetime1">
              <a:rPr lang="cs-CZ" smtClean="0"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8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3057-D0D1-4D8B-A9A2-49DDB8FADE67}" type="datetime1">
              <a:rPr lang="cs-CZ" smtClean="0"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4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A94-4E45-4012-A12B-2D33437FE4EC}" type="datetime1">
              <a:rPr lang="cs-CZ" smtClean="0"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357-0C52-4D42-8C4E-23232A97C837}" type="datetime1">
              <a:rPr lang="cs-CZ" smtClean="0"/>
              <a:t>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0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59D0-5FFE-433A-8F03-9C8476492B2E}" type="datetime1">
              <a:rPr lang="cs-CZ" smtClean="0"/>
              <a:t>1.6.2013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4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0514-3517-43C7-A337-B5FE00C9EC7F}" type="datetime1">
              <a:rPr lang="cs-CZ" smtClean="0"/>
              <a:t>1.6.2013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15F4-859C-4083-A3E2-079225A057F7}" type="datetime1">
              <a:rPr lang="cs-CZ" smtClean="0"/>
              <a:t>1.6.2013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CDE3-D986-4BEB-8272-DE0D12D331D0}" type="datetime1">
              <a:rPr lang="cs-CZ" smtClean="0"/>
              <a:t>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9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251A-6D22-4B5E-83CE-AFCD92285032}" type="datetime1">
              <a:rPr lang="cs-CZ" smtClean="0"/>
              <a:t>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9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27AC-2302-4812-8CDD-47A11844550C}" type="datetime1">
              <a:rPr lang="cs-CZ" smtClean="0"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6534-5407-4935-BA10-592C0F45F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search?hl=cs&amp;site=imghp&amp;tbm=isch&amp;source=hp&amp;biw=1249&amp;bih=569&amp;q=austr%C3%A1lie+mapa&amp;oq=austr%C3%A1lie&amp;gs_l=img.3.1.0l10.2924.7433.0.12107.9.9.0.0.0.0.78.431.9.9.0.eqrwrth..0.0...1.1.14.img.iaXyBUBuaoc#facrc=_&amp;imgrc=FP57tynOjqPJJM%3A%3BHduXPJmV5V73LM%3Bhttp%253A%252F%252Fwww.livingstone.cz%252Fimg%252Fmapy-zeme%252Faustralie-detail.jpg%3Bhttp%253A%252F%252Fwww.livingstone.cz%252Fprakticke-informace%252Finformace-o-zemich%252Faustralie%252Faustralie%252F%3B503%3B4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b/b9/Flag_of_Australi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Australia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search?hl=cs&amp;site=imghp&amp;tbm=isch&amp;source=hp&amp;biw=1249&amp;bih=569&amp;q=austr%C3%A1lie+mapa&amp;oq=australie&amp;gs_l=img.1.1.0l6j0i10i24l2j0i24l2.265.3351.0.11991.11.10.1.0.0.0.98.545.10.10.0...0.0...1ac.1.8.img.koiTgKnhWlk#imgrc=rcv0sP1ojrQrpM%3A%3BGKG0judUwjSITM%3Bhttp%253A%252F%252Faustralie-zeme.dovolenaihned.cz%252Ffiles%252F2009%252F02%252Faustralie.jpg%3Bhttp%253A%252F%252Faustralie-zeme.dovolenaihned.cz%252F%3B470%3B3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strali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0rErvPnd-2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search?hl=cs&amp;site=imghp&amp;tbm=isch&amp;source=hp&amp;biw=1249&amp;bih=569&amp;q=austr%C3%A1lie+mapa&amp;oq=australie&amp;gs_l=img.1.1.0l6j0i10i24l2j0i24l2.265.3351.0.11991.11.10.1.0.0.0.98.545.10.10.0...0.0...1ac.1.8.img.koiTgKnhWlk#imgrc=rcv0sP1ojrQrpM%3A%3BGKG0judUwjSITM%3Bhttp%253A%252F%252Faustralie-zeme.dovolenaihned.cz%252Ffiles%252F2009%252F02%252Faustralie.jpg%3Bhttp%253A%252F%252Faustralie-zeme.dovolenaihned.cz%252F%3B470%3B313" TargetMode="External"/><Relationship Id="rId2" Type="http://schemas.openxmlformats.org/officeDocument/2006/relationships/hyperlink" Target="http://cs.wikipedia.org/wiki/Austral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0rErvPnd-2E" TargetMode="External"/><Relationship Id="rId4" Type="http://schemas.openxmlformats.org/officeDocument/2006/relationships/hyperlink" Target="http://en.wikipedia.org/wiki/Austral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023" y="4698300"/>
            <a:ext cx="9144000" cy="615553"/>
            <a:chOff x="0" y="6242447"/>
            <a:chExt cx="9144000" cy="820737"/>
          </a:xfrm>
        </p:grpSpPr>
        <p:sp>
          <p:nvSpPr>
            <p:cNvPr id="5" name="TextovéPole 4"/>
            <p:cNvSpPr txBox="1"/>
            <p:nvPr/>
          </p:nvSpPr>
          <p:spPr>
            <a:xfrm>
              <a:off x="0" y="6242447"/>
              <a:ext cx="9144000" cy="820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23" y="465516"/>
            <a:ext cx="2172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pic>
        <p:nvPicPr>
          <p:cNvPr id="1026" name="Picture 2" descr="C:\Users\tonderova\AppData\Local\Microsoft\Windows\Temporary Internet Files\Content.IE5\NUYDLRQ3\MP9004031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79845"/>
            <a:ext cx="152991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derova\AppData\Local\Microsoft\Windows\Temporary Internet Files\Content.IE5\WFUCFVYD\MP9004005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04043"/>
            <a:ext cx="3218616" cy="25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nderova\AppData\Local\Microsoft\Windows\Temporary Internet Files\Content.IE5\FD2NCSGW\MP90040079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8" y="2499742"/>
            <a:ext cx="2454776" cy="19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nderova\AppData\Local\Microsoft\Windows\Temporary Internet Files\Content.IE5\NUYDLRQ3\MP90043933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91" y="652113"/>
            <a:ext cx="1224136" cy="18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6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22508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60.10 Anotace  </a:t>
            </a:r>
            <a:endParaRPr lang="cs-CZ" sz="25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36035"/>
              </p:ext>
            </p:extLst>
          </p:nvPr>
        </p:nvGraphicFramePr>
        <p:xfrm>
          <a:off x="935596" y="1815666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- 9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national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country,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currency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flag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je určena pro druhý stupeň základních škol. Obsahuje základní informace o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Austrálii.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3" y="465516"/>
            <a:ext cx="46342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60.2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309106"/>
            <a:ext cx="2057038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Australia</a:t>
            </a:r>
            <a:r>
              <a:rPr lang="cs-CZ" dirty="0" smtClean="0">
                <a:solidFill>
                  <a:srgbClr val="FFFF00"/>
                </a:solidFill>
              </a:rPr>
              <a:t> - Austrálie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2575" y="2056908"/>
            <a:ext cx="4025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Australian</a:t>
            </a:r>
            <a:r>
              <a:rPr lang="cs-CZ" dirty="0" smtClean="0"/>
              <a:t> – australský</a:t>
            </a:r>
          </a:p>
          <a:p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is</a:t>
            </a:r>
            <a:r>
              <a:rPr lang="cs-CZ" dirty="0" smtClean="0"/>
              <a:t> Canberra. – Hlavní město </a:t>
            </a:r>
          </a:p>
          <a:p>
            <a:r>
              <a:rPr lang="cs-CZ" dirty="0"/>
              <a:t>	</a:t>
            </a:r>
            <a:r>
              <a:rPr lang="cs-CZ" dirty="0" smtClean="0"/>
              <a:t>	          je Canberra.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99592" y="444395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/>
              </a:rPr>
              <a:t>Austrálie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05" y="1309106"/>
            <a:ext cx="3986190" cy="358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24465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pic>
        <p:nvPicPr>
          <p:cNvPr id="3076" name="Picture 4" descr="Soubor:Flag of Austral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3103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7/78/Australian_Coat_of_Ar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7031"/>
            <a:ext cx="3992818" cy="30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20072" y="149163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National</a:t>
            </a:r>
            <a:r>
              <a:rPr lang="cs-CZ" dirty="0" smtClean="0"/>
              <a:t> flag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465998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emblem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4731990"/>
            <a:ext cx="2874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5"/>
              </a:rPr>
              <a:t>http://cs.wikipedia.org/wiki/Australia</a:t>
            </a:r>
            <a:endParaRPr lang="cs-CZ" sz="1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2172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Australia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3868" y="1275606"/>
            <a:ext cx="858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Australia – official name is the </a:t>
            </a:r>
            <a:r>
              <a:rPr lang="en-US" b="1" dirty="0" smtClean="0"/>
              <a:t>Commonwealth of Australia</a:t>
            </a:r>
            <a:r>
              <a:rPr lang="cs-CZ" b="1" dirty="0" smtClean="0"/>
              <a:t>.</a:t>
            </a:r>
            <a:endParaRPr lang="en-US" b="1" dirty="0" smtClean="0"/>
          </a:p>
          <a:p>
            <a:r>
              <a:rPr lang="en-US" dirty="0" smtClean="0"/>
              <a:t>Australia consists of Australian continent, the island of Tasmania and many smaller islands</a:t>
            </a:r>
            <a:r>
              <a:rPr lang="cs-CZ" dirty="0" smtClean="0"/>
              <a:t>.</a:t>
            </a:r>
            <a:endParaRPr lang="en-US" dirty="0" smtClean="0"/>
          </a:p>
        </p:txBody>
      </p:sp>
      <p:pic>
        <p:nvPicPr>
          <p:cNvPr id="5122" name="Picture 2" descr="http://t0.gstatic.com/images?q=tbn:ANd9GcQX3Kc4Kh0UWcC_2Y8W0eZ6_D729DAm-R_m9ggAP2jWPBncvC_Y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576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hlinkClick r:id="rId3"/>
          </p:cNvPr>
          <p:cNvSpPr txBox="1"/>
          <p:nvPr/>
        </p:nvSpPr>
        <p:spPr>
          <a:xfrm>
            <a:off x="4427984" y="408391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3"/>
              </a:rPr>
              <a:t>Australia</a:t>
            </a:r>
            <a:r>
              <a:rPr lang="cs-CZ" dirty="0" smtClean="0">
                <a:hlinkClick r:id="rId3"/>
              </a:rPr>
              <a:t> 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28413" y="2427734"/>
            <a:ext cx="4859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Australia is a constitutional monarchy. </a:t>
            </a:r>
          </a:p>
          <a:p>
            <a:r>
              <a:rPr lang="en-US" dirty="0" smtClean="0"/>
              <a:t>It uses a parliamentary system of government with</a:t>
            </a:r>
          </a:p>
          <a:p>
            <a:r>
              <a:rPr lang="en-US" dirty="0" smtClean="0"/>
              <a:t>Queen Elizabeth II</a:t>
            </a:r>
            <a:r>
              <a:rPr lang="cs-CZ" dirty="0" smtClean="0"/>
              <a:t>.</a:t>
            </a:r>
            <a:endParaRPr lang="en-US" dirty="0"/>
          </a:p>
        </p:txBody>
      </p:sp>
      <p:pic>
        <p:nvPicPr>
          <p:cNvPr id="5123" name="Picture 3" descr="C:\Users\tonderova\AppData\Local\Microsoft\Windows\Temporary Internet Files\Content.IE5\OA6JNXSZ\MC9004303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81826"/>
            <a:ext cx="1634588" cy="139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17700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60.5 Extra  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5536" y="942570"/>
            <a:ext cx="5630772" cy="203132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Official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language</a:t>
            </a:r>
            <a:r>
              <a:rPr lang="cs-CZ" dirty="0" smtClean="0">
                <a:solidFill>
                  <a:srgbClr val="FFFF00"/>
                </a:solidFill>
              </a:rPr>
              <a:t>  </a:t>
            </a:r>
            <a:r>
              <a:rPr lang="cs-CZ" dirty="0" err="1" smtClean="0">
                <a:solidFill>
                  <a:srgbClr val="FFFF00"/>
                </a:solidFill>
              </a:rPr>
              <a:t>is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Australian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English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with</a:t>
            </a:r>
            <a:r>
              <a:rPr lang="cs-CZ" dirty="0" smtClean="0">
                <a:solidFill>
                  <a:srgbClr val="FFFF00"/>
                </a:solidFill>
              </a:rPr>
              <a:t> many </a:t>
            </a:r>
            <a:r>
              <a:rPr lang="cs-CZ" dirty="0" err="1" smtClean="0">
                <a:solidFill>
                  <a:srgbClr val="FFFF00"/>
                </a:solidFill>
              </a:rPr>
              <a:t>dialects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err="1" smtClean="0">
                <a:solidFill>
                  <a:srgbClr val="FFFF00"/>
                </a:solidFill>
              </a:rPr>
              <a:t>Currency</a:t>
            </a:r>
            <a:r>
              <a:rPr lang="cs-CZ" dirty="0" smtClean="0">
                <a:solidFill>
                  <a:srgbClr val="FFFF00"/>
                </a:solidFill>
              </a:rPr>
              <a:t> – </a:t>
            </a:r>
            <a:r>
              <a:rPr lang="cs-CZ" dirty="0" err="1" smtClean="0">
                <a:solidFill>
                  <a:srgbClr val="FFFF00"/>
                </a:solidFill>
              </a:rPr>
              <a:t>Australian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dollar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Area – 7,692,024 </a:t>
            </a:r>
            <a:r>
              <a:rPr lang="cs-CZ" dirty="0">
                <a:solidFill>
                  <a:srgbClr val="FFFF00"/>
                </a:solidFill>
              </a:rPr>
              <a:t>km</a:t>
            </a:r>
            <a:r>
              <a:rPr lang="cs-CZ" baseline="30000" dirty="0">
                <a:solidFill>
                  <a:srgbClr val="FFFF00"/>
                </a:solidFill>
              </a:rPr>
              <a:t>2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FF00"/>
                </a:solidFill>
              </a:rPr>
              <a:t>Driving</a:t>
            </a:r>
            <a:r>
              <a:rPr lang="cs-CZ" dirty="0" smtClean="0">
                <a:solidFill>
                  <a:srgbClr val="FFFF00"/>
                </a:solidFill>
              </a:rPr>
              <a:t> – on </a:t>
            </a:r>
            <a:r>
              <a:rPr lang="cs-CZ" dirty="0" err="1" smtClean="0">
                <a:solidFill>
                  <a:srgbClr val="FFFF00"/>
                </a:solidFill>
              </a:rPr>
              <a:t>the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left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err="1" smtClean="0">
                <a:solidFill>
                  <a:srgbClr val="FFFF00"/>
                </a:solidFill>
              </a:rPr>
              <a:t>Sports</a:t>
            </a:r>
            <a:r>
              <a:rPr lang="cs-CZ" dirty="0" smtClean="0">
                <a:solidFill>
                  <a:srgbClr val="FFFF00"/>
                </a:solidFill>
              </a:rPr>
              <a:t> – </a:t>
            </a:r>
            <a:r>
              <a:rPr lang="cs-CZ" dirty="0" err="1" smtClean="0">
                <a:solidFill>
                  <a:srgbClr val="FFFF00"/>
                </a:solidFill>
              </a:rPr>
              <a:t>rugby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football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cricket</a:t>
            </a:r>
            <a:r>
              <a:rPr lang="cs-CZ" dirty="0" smtClean="0">
                <a:solidFill>
                  <a:srgbClr val="FFFF00"/>
                </a:solidFill>
              </a:rPr>
              <a:t>, golf, </a:t>
            </a:r>
            <a:r>
              <a:rPr lang="cs-CZ" dirty="0" err="1" smtClean="0">
                <a:solidFill>
                  <a:srgbClr val="FFFF00"/>
                </a:solidFill>
              </a:rPr>
              <a:t>tennis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err="1" smtClean="0">
                <a:solidFill>
                  <a:srgbClr val="FFFF00"/>
                </a:solidFill>
              </a:rPr>
              <a:t>Animals</a:t>
            </a:r>
            <a:r>
              <a:rPr lang="cs-CZ" dirty="0" smtClean="0">
                <a:solidFill>
                  <a:srgbClr val="FFFF00"/>
                </a:solidFill>
              </a:rPr>
              <a:t> – koala </a:t>
            </a:r>
            <a:r>
              <a:rPr lang="cs-CZ" dirty="0" err="1" smtClean="0">
                <a:solidFill>
                  <a:srgbClr val="FFFF00"/>
                </a:solidFill>
              </a:rPr>
              <a:t>bear</a:t>
            </a:r>
            <a:r>
              <a:rPr lang="cs-CZ" dirty="0" smtClean="0">
                <a:solidFill>
                  <a:srgbClr val="FFFF00"/>
                </a:solidFill>
              </a:rPr>
              <a:t>, emu, </a:t>
            </a:r>
            <a:r>
              <a:rPr lang="cs-CZ" dirty="0" err="1" smtClean="0">
                <a:solidFill>
                  <a:srgbClr val="FFFF00"/>
                </a:solidFill>
              </a:rPr>
              <a:t>kangaroo</a:t>
            </a:r>
            <a:r>
              <a:rPr lang="cs-CZ" dirty="0" smtClean="0">
                <a:solidFill>
                  <a:srgbClr val="FFFF00"/>
                </a:solidFill>
              </a:rPr>
              <a:t>,</a:t>
            </a:r>
          </a:p>
          <a:p>
            <a:r>
              <a:rPr lang="cs-CZ" dirty="0" err="1" smtClean="0">
                <a:solidFill>
                  <a:srgbClr val="FFFF00"/>
                </a:solidFill>
              </a:rPr>
              <a:t>First</a:t>
            </a:r>
            <a:r>
              <a:rPr lang="cs-CZ" dirty="0" smtClean="0">
                <a:solidFill>
                  <a:srgbClr val="FFFF00"/>
                </a:solidFill>
              </a:rPr>
              <a:t>  </a:t>
            </a:r>
            <a:r>
              <a:rPr lang="cs-CZ" dirty="0" err="1" smtClean="0">
                <a:solidFill>
                  <a:srgbClr val="FFFF00"/>
                </a:solidFill>
              </a:rPr>
              <a:t>people</a:t>
            </a:r>
            <a:r>
              <a:rPr lang="cs-CZ" dirty="0" smtClean="0">
                <a:solidFill>
                  <a:srgbClr val="FFFF00"/>
                </a:solidFill>
              </a:rPr>
              <a:t> - </a:t>
            </a:r>
            <a:r>
              <a:rPr lang="cs-CZ" dirty="0" err="1" smtClean="0">
                <a:solidFill>
                  <a:srgbClr val="FFFF00"/>
                </a:solidFill>
              </a:rPr>
              <a:t>Aboriginals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t2.gstatic.com/images?q=tbn:ANd9GcTrTN3jafZm_mJRXRYgd427LwTnXveKj8WqAqJV62hFGVKbrxNw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3159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Q0uTRgJopnlGwnhvxH17X-_xmA9er2CxgsE7k2u-Na_iIpXZ9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4" y="314781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43258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419622"/>
            <a:ext cx="5463018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/>
              <a:t>Australia has </a:t>
            </a:r>
            <a:r>
              <a:rPr lang="en-US" sz="1600" dirty="0" smtClean="0"/>
              <a:t>six</a:t>
            </a:r>
            <a:r>
              <a:rPr lang="cs-CZ" sz="1600" dirty="0" smtClean="0"/>
              <a:t> </a:t>
            </a:r>
            <a:r>
              <a:rPr lang="cs-CZ" sz="1600" dirty="0" err="1" smtClean="0"/>
              <a:t>states</a:t>
            </a:r>
            <a:r>
              <a:rPr lang="cs-CZ" sz="1600" dirty="0" smtClean="0"/>
              <a:t> – New </a:t>
            </a:r>
            <a:r>
              <a:rPr lang="cs-CZ" sz="1600" dirty="0" err="1" smtClean="0"/>
              <a:t>South</a:t>
            </a:r>
            <a:r>
              <a:rPr lang="cs-CZ" sz="1600" dirty="0" smtClean="0"/>
              <a:t> Wales</a:t>
            </a:r>
            <a:r>
              <a:rPr lang="en-US" sz="1600" dirty="0" smtClean="0"/>
              <a:t> </a:t>
            </a:r>
            <a:r>
              <a:rPr lang="en-US" sz="1600" dirty="0"/>
              <a:t>(NSW</a:t>
            </a:r>
            <a:r>
              <a:rPr lang="en-US" sz="1600" dirty="0" smtClean="0"/>
              <a:t>),</a:t>
            </a:r>
            <a:r>
              <a:rPr lang="cs-CZ" sz="1600" dirty="0" smtClean="0"/>
              <a:t> </a:t>
            </a:r>
            <a:r>
              <a:rPr lang="cs-CZ" sz="1600" dirty="0" err="1" smtClean="0"/>
              <a:t>Queensland</a:t>
            </a:r>
            <a:r>
              <a:rPr lang="en-US" sz="1600" dirty="0" smtClean="0"/>
              <a:t> </a:t>
            </a:r>
            <a:r>
              <a:rPr lang="en-US" sz="1600" dirty="0"/>
              <a:t>(QLD), </a:t>
            </a:r>
            <a:endParaRPr lang="cs-CZ" sz="1600" dirty="0" smtClean="0"/>
          </a:p>
          <a:p>
            <a:r>
              <a:rPr lang="en-US" sz="1600" dirty="0" smtClean="0"/>
              <a:t>South </a:t>
            </a:r>
            <a:r>
              <a:rPr lang="en-US" sz="1600" dirty="0"/>
              <a:t>Australia (SA), Tasmania (TAS), Victoria (VIC) and </a:t>
            </a:r>
            <a:endParaRPr lang="cs-CZ" sz="1600" dirty="0" smtClean="0"/>
          </a:p>
          <a:p>
            <a:r>
              <a:rPr lang="en-US" sz="1600" dirty="0" smtClean="0"/>
              <a:t>Western </a:t>
            </a:r>
            <a:r>
              <a:rPr lang="en-US" sz="1600" dirty="0"/>
              <a:t>Australia (</a:t>
            </a:r>
            <a:r>
              <a:rPr lang="en-US" sz="1600" dirty="0" smtClean="0"/>
              <a:t>WA)</a:t>
            </a:r>
            <a:endParaRPr lang="cs-CZ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two major mainland </a:t>
            </a:r>
            <a:r>
              <a:rPr lang="en-US" sz="1600" dirty="0" smtClean="0"/>
              <a:t>territories—the </a:t>
            </a:r>
            <a:r>
              <a:rPr lang="en-US" sz="1600" dirty="0"/>
              <a:t>Australian Capital Territory (ACT) </a:t>
            </a:r>
            <a:endParaRPr lang="cs-CZ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the Northern Territory (NT).</a:t>
            </a:r>
            <a:endParaRPr lang="cs-CZ" sz="1600" dirty="0"/>
          </a:p>
        </p:txBody>
      </p:sp>
      <p:pic>
        <p:nvPicPr>
          <p:cNvPr id="6146" name="Picture 2" descr="http://upload.wikimedia.org/wikipedia/commons/e/e0/Map_of_Austra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22" y="2211710"/>
            <a:ext cx="2432292" cy="26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4371950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http://en.wikipedia.org/wiki/Australia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7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31614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extra 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3441" y="1347614"/>
            <a:ext cx="4022255" cy="286232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2060"/>
                </a:solidFill>
              </a:rPr>
              <a:t>Advance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Australia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Fair</a:t>
            </a:r>
          </a:p>
          <a:p>
            <a:r>
              <a:rPr lang="cs-CZ" dirty="0" err="1">
                <a:solidFill>
                  <a:srgbClr val="002060"/>
                </a:solidFill>
              </a:rPr>
              <a:t>Australians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all</a:t>
            </a:r>
            <a:r>
              <a:rPr lang="cs-CZ" dirty="0">
                <a:solidFill>
                  <a:srgbClr val="002060"/>
                </a:solidFill>
              </a:rPr>
              <a:t> let </a:t>
            </a:r>
            <a:r>
              <a:rPr lang="cs-CZ" dirty="0" err="1">
                <a:solidFill>
                  <a:srgbClr val="002060"/>
                </a:solidFill>
              </a:rPr>
              <a:t>us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rejoice</a:t>
            </a:r>
            <a:r>
              <a:rPr lang="cs-CZ" dirty="0" smtClean="0">
                <a:solidFill>
                  <a:srgbClr val="002060"/>
                </a:solidFill>
              </a:rPr>
              <a:t>,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For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we</a:t>
            </a:r>
            <a:r>
              <a:rPr lang="cs-CZ" dirty="0">
                <a:solidFill>
                  <a:srgbClr val="002060"/>
                </a:solidFill>
              </a:rPr>
              <a:t> are </a:t>
            </a:r>
            <a:r>
              <a:rPr lang="cs-CZ" dirty="0" err="1">
                <a:solidFill>
                  <a:srgbClr val="002060"/>
                </a:solidFill>
              </a:rPr>
              <a:t>young</a:t>
            </a:r>
            <a:r>
              <a:rPr lang="cs-CZ" dirty="0">
                <a:solidFill>
                  <a:srgbClr val="002060"/>
                </a:solidFill>
              </a:rPr>
              <a:t> and free</a:t>
            </a:r>
            <a:r>
              <a:rPr lang="cs-CZ" dirty="0" smtClean="0">
                <a:solidFill>
                  <a:srgbClr val="002060"/>
                </a:solidFill>
              </a:rPr>
              <a:t>;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We've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golden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soil</a:t>
            </a:r>
            <a:r>
              <a:rPr lang="cs-CZ" dirty="0">
                <a:solidFill>
                  <a:srgbClr val="002060"/>
                </a:solidFill>
              </a:rPr>
              <a:t> and </a:t>
            </a:r>
            <a:r>
              <a:rPr lang="cs-CZ" dirty="0" err="1">
                <a:solidFill>
                  <a:srgbClr val="002060"/>
                </a:solidFill>
              </a:rPr>
              <a:t>wealth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for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toil</a:t>
            </a:r>
            <a:r>
              <a:rPr lang="cs-CZ" dirty="0" smtClean="0">
                <a:solidFill>
                  <a:srgbClr val="002060"/>
                </a:solidFill>
              </a:rPr>
              <a:t>;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Our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home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is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girt</a:t>
            </a:r>
            <a:r>
              <a:rPr lang="cs-CZ" dirty="0">
                <a:solidFill>
                  <a:srgbClr val="002060"/>
                </a:solidFill>
              </a:rPr>
              <a:t> by </a:t>
            </a:r>
            <a:r>
              <a:rPr lang="cs-CZ" dirty="0" err="1">
                <a:solidFill>
                  <a:srgbClr val="002060"/>
                </a:solidFill>
              </a:rPr>
              <a:t>sea</a:t>
            </a:r>
            <a:r>
              <a:rPr lang="cs-CZ" dirty="0" smtClean="0">
                <a:solidFill>
                  <a:srgbClr val="002060"/>
                </a:solidFill>
              </a:rPr>
              <a:t>;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Our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land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abounds</a:t>
            </a:r>
            <a:r>
              <a:rPr lang="cs-CZ" dirty="0">
                <a:solidFill>
                  <a:srgbClr val="002060"/>
                </a:solidFill>
              </a:rPr>
              <a:t> in </a:t>
            </a:r>
            <a:r>
              <a:rPr lang="cs-CZ" dirty="0" err="1">
                <a:solidFill>
                  <a:srgbClr val="002060"/>
                </a:solidFill>
              </a:rPr>
              <a:t>nature's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gifts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beauty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rich</a:t>
            </a:r>
            <a:r>
              <a:rPr lang="cs-CZ" dirty="0">
                <a:solidFill>
                  <a:srgbClr val="002060"/>
                </a:solidFill>
              </a:rPr>
              <a:t> and </a:t>
            </a:r>
            <a:r>
              <a:rPr lang="cs-CZ" dirty="0" err="1">
                <a:solidFill>
                  <a:srgbClr val="002060"/>
                </a:solidFill>
              </a:rPr>
              <a:t>rare;In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history's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page</a:t>
            </a:r>
            <a:r>
              <a:rPr lang="cs-CZ" dirty="0">
                <a:solidFill>
                  <a:srgbClr val="002060"/>
                </a:solidFill>
              </a:rPr>
              <a:t>,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let </a:t>
            </a:r>
            <a:r>
              <a:rPr lang="cs-CZ" dirty="0" err="1">
                <a:solidFill>
                  <a:srgbClr val="002060"/>
                </a:solidFill>
              </a:rPr>
              <a:t>every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stageAdvance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Australia</a:t>
            </a:r>
            <a:r>
              <a:rPr lang="cs-CZ" dirty="0">
                <a:solidFill>
                  <a:srgbClr val="002060"/>
                </a:solidFill>
              </a:rPr>
              <a:t> Fair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 </a:t>
            </a:r>
            <a:r>
              <a:rPr lang="cs-CZ" dirty="0" err="1">
                <a:solidFill>
                  <a:srgbClr val="002060"/>
                </a:solidFill>
              </a:rPr>
              <a:t>joyful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strains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then</a:t>
            </a:r>
            <a:r>
              <a:rPr lang="cs-CZ" dirty="0">
                <a:solidFill>
                  <a:srgbClr val="002060"/>
                </a:solidFill>
              </a:rPr>
              <a:t> let </a:t>
            </a:r>
            <a:r>
              <a:rPr lang="cs-CZ" dirty="0" err="1">
                <a:solidFill>
                  <a:srgbClr val="002060"/>
                </a:solidFill>
              </a:rPr>
              <a:t>us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sing</a:t>
            </a:r>
            <a:r>
              <a:rPr lang="cs-CZ" dirty="0" smtClean="0">
                <a:solidFill>
                  <a:srgbClr val="002060"/>
                </a:solidFill>
              </a:rPr>
              <a:t>,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Advance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Australia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Fair……..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4263751"/>
            <a:ext cx="366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2"/>
              </a:rPr>
              <a:t>http://www.youtube.com/watch?v=0rErvPnd-2E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1203598"/>
            <a:ext cx="285853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/>
              <a:t>National</a:t>
            </a:r>
            <a:r>
              <a:rPr lang="cs-CZ" dirty="0" smtClean="0"/>
              <a:t> anthem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Australia</a:t>
            </a:r>
            <a:endParaRPr lang="cs-CZ" dirty="0"/>
          </a:p>
        </p:txBody>
      </p:sp>
      <p:pic>
        <p:nvPicPr>
          <p:cNvPr id="4098" name="Picture 2" descr="C:\Users\tonderova\AppData\Local\Microsoft\Windows\Temporary Internet Files\Content.IE5\S39IJHR1\MP9004022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95686"/>
            <a:ext cx="2815154" cy="18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4" y="465516"/>
            <a:ext cx="14591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60.8  Test</a:t>
            </a:r>
            <a:endParaRPr 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6534-5407-4935-BA10-592C0F45F135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79812"/>
              </p:ext>
            </p:extLst>
          </p:nvPr>
        </p:nvGraphicFramePr>
        <p:xfrm>
          <a:off x="1043609" y="954988"/>
          <a:ext cx="638403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020"/>
                <a:gridCol w="3156012"/>
              </a:tblGrid>
              <a:tr h="1750274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official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United </a:t>
                      </a: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states</a:t>
                      </a: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Australia</a:t>
                      </a:r>
                      <a:endParaRPr lang="cs-CZ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Commonwealth of Australia</a:t>
                      </a:r>
                      <a:endParaRPr lang="cs-CZ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Union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Australia</a:t>
                      </a:r>
                      <a:endParaRPr lang="cs-CZ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Australia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Commonwealth</a:t>
                      </a:r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many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states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are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4364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typical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animals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Zebra</a:t>
                      </a: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 and </a:t>
                      </a: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lion</a:t>
                      </a:r>
                      <a:endParaRPr lang="cs-CZ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Koala and </a:t>
                      </a: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kangaroo</a:t>
                      </a:r>
                      <a:endParaRPr lang="cs-CZ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Fox and dog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Fish</a:t>
                      </a:r>
                      <a:r>
                        <a:rPr lang="cs-CZ" b="1" baseline="0" dirty="0" smtClean="0">
                          <a:solidFill>
                            <a:srgbClr val="FFFF00"/>
                          </a:solidFill>
                        </a:rPr>
                        <a:t> and </a:t>
                      </a:r>
                      <a:r>
                        <a:rPr lang="cs-CZ" b="1" baseline="0" dirty="0" err="1" smtClean="0">
                          <a:solidFill>
                            <a:srgbClr val="FFFF00"/>
                          </a:solidFill>
                        </a:rPr>
                        <a:t>chips</a:t>
                      </a:r>
                      <a:endParaRPr lang="cs-CZ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Australian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currency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US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dollar</a:t>
                      </a:r>
                      <a:endParaRPr lang="cs-CZ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Euro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Pound</a:t>
                      </a:r>
                      <a:endParaRPr lang="cs-CZ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Aus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Dollar</a:t>
                      </a:r>
                      <a:endParaRPr lang="cs-CZ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668344" y="4083918"/>
            <a:ext cx="11961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Správné odpovědi:</a:t>
            </a:r>
          </a:p>
          <a:p>
            <a:r>
              <a:rPr lang="cs-CZ" sz="1050" dirty="0" smtClean="0"/>
              <a:t>1b,2b,3b,4d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6992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3" y="465516"/>
            <a:ext cx="38962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75083" y="2067694"/>
            <a:ext cx="553811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Obrázky z databáze klipart</a:t>
            </a:r>
            <a:endParaRPr lang="cs-CZ" dirty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cs.wikipedia.org/wiki/Australia</a:t>
            </a:r>
            <a:r>
              <a:rPr lang="cs-CZ" dirty="0" smtClean="0"/>
              <a:t> - </a:t>
            </a:r>
            <a:r>
              <a:rPr lang="cs-CZ" dirty="0" err="1" smtClean="0"/>
              <a:t>Slide</a:t>
            </a:r>
            <a:r>
              <a:rPr lang="cs-CZ" dirty="0" smtClean="0"/>
              <a:t> 3</a:t>
            </a:r>
          </a:p>
          <a:p>
            <a:r>
              <a:rPr lang="cs-CZ" dirty="0" err="1">
                <a:hlinkClick r:id="rId3"/>
              </a:rPr>
              <a:t>Australia</a:t>
            </a:r>
            <a:r>
              <a:rPr lang="cs-CZ" dirty="0">
                <a:hlinkClick r:id="rId3"/>
              </a:rPr>
              <a:t> </a:t>
            </a:r>
            <a:r>
              <a:rPr lang="cs-CZ" dirty="0" smtClean="0">
                <a:hlinkClick r:id="rId3"/>
              </a:rPr>
              <a:t>II</a:t>
            </a:r>
            <a:r>
              <a:rPr lang="cs-CZ" dirty="0" smtClean="0"/>
              <a:t>– </a:t>
            </a:r>
            <a:r>
              <a:rPr lang="cs-CZ" dirty="0" err="1" smtClean="0"/>
              <a:t>Slide</a:t>
            </a:r>
            <a:r>
              <a:rPr lang="cs-CZ" dirty="0" smtClean="0"/>
              <a:t> 4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en.wikipedia.org/wiki/Australia</a:t>
            </a:r>
            <a:r>
              <a:rPr lang="cs-CZ" dirty="0" smtClean="0"/>
              <a:t> - </a:t>
            </a:r>
            <a:r>
              <a:rPr lang="cs-CZ" dirty="0" err="1" smtClean="0"/>
              <a:t>Slide</a:t>
            </a:r>
            <a:r>
              <a:rPr lang="cs-CZ" dirty="0" smtClean="0"/>
              <a:t> 6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www.youtube.com/watch?v=0rErvPnd-2E</a:t>
            </a:r>
            <a:r>
              <a:rPr lang="cs-CZ" dirty="0" smtClean="0"/>
              <a:t> – </a:t>
            </a:r>
            <a:r>
              <a:rPr lang="cs-CZ" dirty="0" err="1" smtClean="0"/>
              <a:t>Slide</a:t>
            </a:r>
            <a:r>
              <a:rPr lang="cs-CZ" dirty="0" smtClean="0"/>
              <a:t> 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 smtClean="0"/>
          </a:p>
          <a:p>
            <a:fld id="{96186534-5407-4935-BA10-592C0F45F13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0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170</TotalTime>
  <Words>596</Words>
  <Application>Microsoft Office PowerPoint</Application>
  <PresentationFormat>Předvádění na obrazovce (16:9)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Tonderová</dc:creator>
  <cp:lastModifiedBy>krivankova</cp:lastModifiedBy>
  <cp:revision>36</cp:revision>
  <dcterms:created xsi:type="dcterms:W3CDTF">2013-03-26T12:47:56Z</dcterms:created>
  <dcterms:modified xsi:type="dcterms:W3CDTF">2013-06-01T19:35:24Z</dcterms:modified>
</cp:coreProperties>
</file>