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4" r:id="rId5"/>
    <p:sldId id="260" r:id="rId6"/>
    <p:sldId id="265" r:id="rId7"/>
    <p:sldId id="262" r:id="rId8"/>
    <p:sldId id="263" r:id="rId9"/>
    <p:sldId id="266" r:id="rId10"/>
    <p:sldId id="267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1360D2-4C37-4BA1-B7DF-F5A6ED8B2B9B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5E250E-9C84-49D8-8225-808268D841C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616845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5E250E-9C84-49D8-8225-808268D841C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955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991148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9384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4178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987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3121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58258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9091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4732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51602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268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6180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A9CEF"/>
            </a:gs>
            <a:gs pos="100000">
              <a:schemeClr val="bg1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0953F1-3C67-4276-A44F-A3B6F45F0AB2}" type="datetimeFigureOut">
              <a:rPr lang="cs-CZ" smtClean="0"/>
              <a:t>18.4.2013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D8722A-A736-4B8E-9B1B-EC8089DF5E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9752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7" Type="http://schemas.openxmlformats.org/officeDocument/2006/relationships/image" Target="../media/image6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image" Target="../media/image11.emf"/><Relationship Id="rId7" Type="http://schemas.openxmlformats.org/officeDocument/2006/relationships/image" Target="../media/image15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emf"/><Relationship Id="rId11" Type="http://schemas.openxmlformats.org/officeDocument/2006/relationships/image" Target="../media/image19.jpeg"/><Relationship Id="rId5" Type="http://schemas.openxmlformats.org/officeDocument/2006/relationships/image" Target="../media/image13.gif"/><Relationship Id="rId10" Type="http://schemas.openxmlformats.org/officeDocument/2006/relationships/image" Target="../media/image18.emf"/><Relationship Id="rId4" Type="http://schemas.openxmlformats.org/officeDocument/2006/relationships/image" Target="../media/image12.emf"/><Relationship Id="rId9" Type="http://schemas.openxmlformats.org/officeDocument/2006/relationships/image" Target="../media/image17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emf"/><Relationship Id="rId2" Type="http://schemas.openxmlformats.org/officeDocument/2006/relationships/image" Target="../media/image24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88616" y="524930"/>
            <a:ext cx="6588224" cy="648072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.1 My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programme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2861596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cs-CZ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" name="Skupina 1"/>
          <p:cNvGrpSpPr/>
          <p:nvPr/>
        </p:nvGrpSpPr>
        <p:grpSpPr>
          <a:xfrm>
            <a:off x="2023" y="6242447"/>
            <a:ext cx="9144000" cy="615553"/>
            <a:chOff x="0" y="6242447"/>
            <a:chExt cx="9144000" cy="615553"/>
          </a:xfrm>
        </p:grpSpPr>
        <p:sp>
          <p:nvSpPr>
            <p:cNvPr id="8" name="TextovéPole 4"/>
            <p:cNvSpPr txBox="1"/>
            <p:nvPr/>
          </p:nvSpPr>
          <p:spPr>
            <a:xfrm>
              <a:off x="0" y="6242447"/>
              <a:ext cx="9144000" cy="615553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txBody>
            <a:bodyPr wrap="square" rtlCol="0">
              <a:spAutoFit/>
            </a:bodyPr>
            <a:lstStyle>
              <a:defPPr>
                <a:defRPr lang="cs-CZ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cs-CZ" sz="12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r>
                <a:rPr lang="cs-CZ" sz="1200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Autor: </a:t>
              </a:r>
              <a:r>
                <a:rPr lang="cs-CZ" sz="1200" b="1" dirty="0" smtClean="0">
                  <a:solidFill>
                    <a:schemeClr val="accent3">
                      <a:lumMod val="50000"/>
                    </a:schemeClr>
                  </a:solidFill>
                  <a:latin typeface="Times New Roman" pitchFamily="18" charset="0"/>
                  <a:cs typeface="Times New Roman" pitchFamily="18" charset="0"/>
                </a:rPr>
                <a:t>Mgr. Jitka Šolcová</a:t>
              </a:r>
            </a:p>
            <a:p>
              <a:endParaRPr lang="cs-CZ" sz="1000" dirty="0">
                <a:latin typeface="Times New Roman" pitchFamily="18" charset="0"/>
                <a:cs typeface="Times New Roman" pitchFamily="18" charset="0"/>
              </a:endParaRPr>
            </a:p>
          </p:txBody>
        </p:sp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827725" y="6242447"/>
              <a:ext cx="3316275" cy="6062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580050"/>
            <a:ext cx="1872207" cy="1728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6746" y="1360677"/>
            <a:ext cx="2531418" cy="18585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853" y="3928987"/>
            <a:ext cx="1944216" cy="10121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6327" y="1749193"/>
            <a:ext cx="1804987" cy="147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28763" y="3933056"/>
            <a:ext cx="3635965" cy="20162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48294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6.10 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Anotace</a:t>
            </a:r>
            <a:br>
              <a:rPr lang="cs-CZ" sz="2500" b="1" dirty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878012"/>
              </p:ext>
            </p:extLst>
          </p:nvPr>
        </p:nvGraphicFramePr>
        <p:xfrm>
          <a:off x="935596" y="1556792"/>
          <a:ext cx="7668852" cy="2779711"/>
        </p:xfrm>
        <a:graphic>
          <a:graphicData uri="http://schemas.openxmlformats.org/drawingml/2006/table">
            <a:tbl>
              <a:tblPr firstRow="1" bandRow="1">
                <a:tableStyleId>{10A1B5D5-9B99-4C35-A422-299274C87663}</a:tableStyleId>
              </a:tblPr>
              <a:tblGrid>
                <a:gridCol w="2011168"/>
                <a:gridCol w="5657684"/>
              </a:tblGrid>
              <a:tr h="935895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Autor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Mgr.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Jitka Šolcová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65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Období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01-06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/2013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65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. ročník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8965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Klíčová slova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Adverbs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of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frequency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daily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activities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present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cs-CZ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simple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tense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674854"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Anotace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latin typeface="Times New Roman" pitchFamily="18" charset="0"/>
                          <a:cs typeface="Times New Roman" pitchFamily="18" charset="0"/>
                        </a:rPr>
                        <a:t>Prezentace zaměřená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na denní aktivity s použitím příslovcí</a:t>
                      </a:r>
                    </a:p>
                    <a:p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času, zjišťování, jak často je </a:t>
                      </a:r>
                      <a:r>
                        <a:rPr lang="cs-CZ" baseline="0" smtClean="0">
                          <a:latin typeface="Times New Roman" pitchFamily="18" charset="0"/>
                          <a:cs typeface="Times New Roman" pitchFamily="18" charset="0"/>
                        </a:rPr>
                        <a:t>aktivita konána </a:t>
                      </a:r>
                      <a:r>
                        <a:rPr lang="cs-CZ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cs-CZ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ovéPole 6"/>
          <p:cNvSpPr txBox="1"/>
          <p:nvPr/>
        </p:nvSpPr>
        <p:spPr>
          <a:xfrm>
            <a:off x="0" y="2957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1"/>
          <p:cNvSpPr txBox="1">
            <a:spLocks/>
          </p:cNvSpPr>
          <p:nvPr/>
        </p:nvSpPr>
        <p:spPr>
          <a:xfrm>
            <a:off x="0" y="492443"/>
            <a:ext cx="84582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.2 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What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do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already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know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? 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3993704" y="4005064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620887" y="2852936"/>
            <a:ext cx="1944216" cy="255454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/>
              <a:t>I play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You</a:t>
            </a:r>
            <a:r>
              <a:rPr lang="cs-CZ" sz="2000" dirty="0" smtClean="0"/>
              <a:t> play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He </a:t>
            </a:r>
            <a:r>
              <a:rPr lang="cs-CZ" sz="2000" b="1" u="sng" dirty="0" err="1" smtClean="0"/>
              <a:t>plays</a:t>
            </a:r>
            <a:r>
              <a:rPr lang="cs-CZ" sz="2000" dirty="0" smtClean="0"/>
              <a:t>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b="1" u="sng" dirty="0" err="1" smtClean="0"/>
              <a:t>plays</a:t>
            </a:r>
            <a:r>
              <a:rPr lang="cs-CZ" sz="2000" dirty="0" smtClean="0"/>
              <a:t>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</a:p>
          <a:p>
            <a:endParaRPr lang="cs-CZ" sz="2000" dirty="0"/>
          </a:p>
          <a:p>
            <a:r>
              <a:rPr lang="cs-CZ" sz="2000" dirty="0" err="1" smtClean="0"/>
              <a:t>We</a:t>
            </a:r>
            <a:r>
              <a:rPr lang="cs-CZ" sz="2000" dirty="0" smtClean="0"/>
              <a:t> play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You</a:t>
            </a:r>
            <a:r>
              <a:rPr lang="cs-CZ" sz="2000" dirty="0" smtClean="0"/>
              <a:t> play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</a:p>
          <a:p>
            <a:r>
              <a:rPr lang="cs-CZ" sz="2000" dirty="0" err="1" smtClean="0"/>
              <a:t>They</a:t>
            </a:r>
            <a:r>
              <a:rPr lang="cs-CZ" sz="2000" dirty="0" smtClean="0"/>
              <a:t> play </a:t>
            </a:r>
            <a:r>
              <a:rPr lang="cs-CZ" sz="2000" dirty="0" err="1" smtClean="0"/>
              <a:t>tennis</a:t>
            </a:r>
            <a:r>
              <a:rPr lang="cs-CZ" sz="2000" dirty="0" smtClean="0"/>
              <a:t>.</a:t>
            </a:r>
            <a:endParaRPr lang="cs-CZ" sz="20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00692" y="1052736"/>
            <a:ext cx="1484636" cy="20882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ovéPole 5"/>
          <p:cNvSpPr txBox="1"/>
          <p:nvPr/>
        </p:nvSpPr>
        <p:spPr>
          <a:xfrm>
            <a:off x="3064556" y="3429000"/>
            <a:ext cx="5400600" cy="317009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u="sng" dirty="0" err="1" smtClean="0">
                <a:solidFill>
                  <a:schemeClr val="tx1"/>
                </a:solidFill>
              </a:rPr>
              <a:t>Present</a:t>
            </a:r>
            <a:r>
              <a:rPr lang="cs-CZ" sz="2000" b="1" u="sng" dirty="0" smtClean="0">
                <a:solidFill>
                  <a:schemeClr val="tx1"/>
                </a:solidFill>
              </a:rPr>
              <a:t> </a:t>
            </a:r>
            <a:r>
              <a:rPr lang="cs-CZ" sz="2000" b="1" u="sng" dirty="0" err="1" smtClean="0">
                <a:solidFill>
                  <a:schemeClr val="tx1"/>
                </a:solidFill>
              </a:rPr>
              <a:t>simple</a:t>
            </a:r>
            <a:r>
              <a:rPr lang="cs-CZ" sz="2000" b="1" u="sng" dirty="0" smtClean="0">
                <a:solidFill>
                  <a:schemeClr val="tx1"/>
                </a:solidFill>
              </a:rPr>
              <a:t>: </a:t>
            </a:r>
            <a:r>
              <a:rPr lang="cs-CZ" sz="2000" b="1" u="sng" dirty="0" err="1" smtClean="0">
                <a:solidFill>
                  <a:schemeClr val="tx1"/>
                </a:solidFill>
              </a:rPr>
              <a:t>third</a:t>
            </a:r>
            <a:r>
              <a:rPr lang="cs-CZ" sz="2000" b="1" u="sng" dirty="0" smtClean="0">
                <a:solidFill>
                  <a:schemeClr val="tx1"/>
                </a:solidFill>
              </a:rPr>
              <a:t> person</a:t>
            </a:r>
          </a:p>
          <a:p>
            <a:endParaRPr lang="cs-CZ" sz="2000" b="1" dirty="0" smtClean="0">
              <a:solidFill>
                <a:srgbClr val="C00000"/>
              </a:solidFill>
            </a:endParaRPr>
          </a:p>
          <a:p>
            <a:r>
              <a:rPr lang="cs-CZ" sz="2000" dirty="0" smtClean="0"/>
              <a:t>he </a:t>
            </a:r>
            <a:r>
              <a:rPr lang="cs-CZ" sz="2000" dirty="0" err="1" smtClean="0"/>
              <a:t>walk</a:t>
            </a:r>
            <a:r>
              <a:rPr lang="cs-CZ" sz="2000" b="1" dirty="0" err="1" smtClean="0"/>
              <a:t>s</a:t>
            </a:r>
            <a:r>
              <a:rPr lang="cs-CZ" sz="2000" dirty="0" smtClean="0"/>
              <a:t> 	he </a:t>
            </a:r>
            <a:r>
              <a:rPr lang="cs-CZ" sz="2000" dirty="0" err="1" smtClean="0"/>
              <a:t>read</a:t>
            </a:r>
            <a:r>
              <a:rPr lang="cs-CZ" sz="2000" b="1" dirty="0" err="1" smtClean="0"/>
              <a:t>s</a:t>
            </a:r>
            <a:r>
              <a:rPr lang="cs-CZ" sz="2000" dirty="0" smtClean="0"/>
              <a:t>		he </a:t>
            </a:r>
            <a:r>
              <a:rPr lang="cs-CZ" sz="2000" dirty="0" err="1" smtClean="0"/>
              <a:t>watch</a:t>
            </a:r>
            <a:r>
              <a:rPr lang="cs-CZ" sz="2000" b="1" dirty="0" err="1" smtClean="0"/>
              <a:t>es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dirty="0" err="1"/>
              <a:t>s</a:t>
            </a:r>
            <a:r>
              <a:rPr lang="cs-CZ" sz="2000" dirty="0" err="1" smtClean="0"/>
              <a:t>he</a:t>
            </a:r>
            <a:r>
              <a:rPr lang="cs-CZ" sz="2000" dirty="0" smtClean="0"/>
              <a:t> </a:t>
            </a:r>
            <a:r>
              <a:rPr lang="cs-CZ" sz="2000" dirty="0" err="1" smtClean="0"/>
              <a:t>write</a:t>
            </a:r>
            <a:r>
              <a:rPr lang="cs-CZ" sz="2000" b="1" dirty="0" err="1" smtClean="0"/>
              <a:t>s</a:t>
            </a:r>
            <a:r>
              <a:rPr lang="cs-CZ" sz="2000" dirty="0" smtClean="0"/>
              <a:t>	</a:t>
            </a:r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/>
              <a:t>like</a:t>
            </a:r>
            <a:r>
              <a:rPr lang="cs-CZ" sz="2000" b="1" dirty="0" err="1" smtClean="0"/>
              <a:t>s</a:t>
            </a:r>
            <a:r>
              <a:rPr lang="cs-CZ" sz="2000" dirty="0" smtClean="0"/>
              <a:t> 	</a:t>
            </a:r>
            <a:r>
              <a:rPr lang="cs-CZ" sz="2000" dirty="0" err="1" smtClean="0"/>
              <a:t>she</a:t>
            </a:r>
            <a:r>
              <a:rPr lang="cs-CZ" sz="2000" dirty="0" smtClean="0"/>
              <a:t> </a:t>
            </a:r>
            <a:r>
              <a:rPr lang="cs-CZ" sz="2000" dirty="0" err="1" smtClean="0"/>
              <a:t>go</a:t>
            </a:r>
            <a:r>
              <a:rPr lang="cs-CZ" sz="2000" b="1" dirty="0" err="1" smtClean="0"/>
              <a:t>es</a:t>
            </a:r>
            <a:endParaRPr lang="cs-CZ" sz="2000" b="1" dirty="0" smtClean="0"/>
          </a:p>
          <a:p>
            <a:endParaRPr lang="cs-CZ" sz="2000" b="1" dirty="0" smtClean="0"/>
          </a:p>
          <a:p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sleep</a:t>
            </a:r>
            <a:r>
              <a:rPr lang="cs-CZ" sz="2000" b="1" dirty="0" err="1" smtClean="0"/>
              <a:t>s</a:t>
            </a:r>
            <a:r>
              <a:rPr lang="cs-CZ" sz="2000" dirty="0" smtClean="0"/>
              <a:t>		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live</a:t>
            </a:r>
            <a:r>
              <a:rPr lang="cs-CZ" sz="2000" b="1" dirty="0" err="1" smtClean="0"/>
              <a:t>s</a:t>
            </a:r>
            <a:r>
              <a:rPr lang="cs-CZ" sz="2000" dirty="0" smtClean="0"/>
              <a:t>		</a:t>
            </a:r>
            <a:r>
              <a:rPr lang="cs-CZ" sz="2000" dirty="0" err="1" smtClean="0"/>
              <a:t>it</a:t>
            </a:r>
            <a:r>
              <a:rPr lang="cs-CZ" sz="2000" dirty="0" smtClean="0"/>
              <a:t> </a:t>
            </a:r>
            <a:r>
              <a:rPr lang="cs-CZ" sz="2000" dirty="0" err="1" smtClean="0"/>
              <a:t>do</a:t>
            </a:r>
            <a:r>
              <a:rPr lang="cs-CZ" sz="2000" b="1" dirty="0" err="1" smtClean="0"/>
              <a:t>es</a:t>
            </a:r>
            <a:endParaRPr lang="cs-CZ" sz="2000" b="1" dirty="0" smtClean="0"/>
          </a:p>
          <a:p>
            <a:endParaRPr lang="cs-CZ" sz="2000" b="1" dirty="0"/>
          </a:p>
          <a:p>
            <a:r>
              <a:rPr lang="cs-CZ" sz="2000" b="1" dirty="0" err="1" smtClean="0"/>
              <a:t>For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the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third</a:t>
            </a:r>
            <a:r>
              <a:rPr lang="cs-CZ" sz="2000" b="1" dirty="0" smtClean="0"/>
              <a:t> person </a:t>
            </a:r>
            <a:r>
              <a:rPr lang="cs-CZ" sz="2000" b="1" dirty="0" err="1" smtClean="0"/>
              <a:t>singular</a:t>
            </a:r>
            <a:r>
              <a:rPr lang="cs-CZ" sz="2000" b="1" dirty="0" smtClean="0"/>
              <a:t>, </a:t>
            </a:r>
          </a:p>
          <a:p>
            <a:r>
              <a:rPr lang="cs-CZ" sz="2000" b="1" dirty="0" err="1"/>
              <a:t>y</a:t>
            </a:r>
            <a:r>
              <a:rPr lang="cs-CZ" sz="2000" b="1" dirty="0" err="1" smtClean="0"/>
              <a:t>ou</a:t>
            </a:r>
            <a:r>
              <a:rPr lang="cs-CZ" sz="2000" b="1" dirty="0" smtClean="0"/>
              <a:t> </a:t>
            </a:r>
            <a:r>
              <a:rPr lang="cs-CZ" sz="2000" b="1" dirty="0" err="1" smtClean="0"/>
              <a:t>add</a:t>
            </a:r>
            <a:r>
              <a:rPr lang="cs-CZ" sz="2000" b="1" dirty="0" smtClean="0"/>
              <a:t>……………. </a:t>
            </a:r>
            <a:r>
              <a:rPr lang="cs-CZ" sz="2000" b="1" dirty="0" err="1" smtClean="0"/>
              <a:t>or</a:t>
            </a:r>
            <a:r>
              <a:rPr lang="cs-CZ" sz="2000" b="1" dirty="0" smtClean="0"/>
              <a:t> …………………</a:t>
            </a:r>
            <a:endParaRPr lang="cs-CZ" sz="2000" b="1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2748" y="815516"/>
            <a:ext cx="1944216" cy="23254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859498"/>
            <a:ext cx="1944217" cy="2206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TextovéPole 6"/>
          <p:cNvSpPr txBox="1"/>
          <p:nvPr/>
        </p:nvSpPr>
        <p:spPr>
          <a:xfrm>
            <a:off x="381056" y="1268760"/>
            <a:ext cx="2246728" cy="1015663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err="1" smtClean="0"/>
              <a:t>We</a:t>
            </a:r>
            <a:r>
              <a:rPr lang="cs-CZ" sz="2000" dirty="0" smtClean="0"/>
              <a:t> </a:t>
            </a:r>
            <a:r>
              <a:rPr lang="cs-CZ" sz="2000" dirty="0" err="1" smtClean="0"/>
              <a:t>can</a:t>
            </a:r>
            <a:r>
              <a:rPr lang="cs-CZ" sz="2000" dirty="0" smtClean="0"/>
              <a:t> use </a:t>
            </a:r>
            <a:r>
              <a:rPr lang="cs-CZ" sz="2000" dirty="0" err="1" smtClean="0"/>
              <a:t>present</a:t>
            </a:r>
            <a:r>
              <a:rPr lang="cs-CZ" sz="2000" dirty="0" smtClean="0"/>
              <a:t> </a:t>
            </a:r>
            <a:r>
              <a:rPr lang="cs-CZ" sz="2000" dirty="0" err="1" smtClean="0"/>
              <a:t>simple</a:t>
            </a:r>
            <a:r>
              <a:rPr lang="cs-CZ" sz="2000" dirty="0" smtClean="0"/>
              <a:t> to talk </a:t>
            </a:r>
            <a:r>
              <a:rPr lang="cs-CZ" sz="2000" dirty="0" err="1" smtClean="0"/>
              <a:t>about</a:t>
            </a:r>
            <a:r>
              <a:rPr lang="cs-CZ" sz="2000" dirty="0" smtClean="0"/>
              <a:t> </a:t>
            </a:r>
            <a:r>
              <a:rPr lang="cs-CZ" sz="2000" dirty="0" err="1" smtClean="0"/>
              <a:t>routines</a:t>
            </a:r>
            <a:r>
              <a:rPr lang="cs-CZ" sz="2000" dirty="0" smtClean="0"/>
              <a:t>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7129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6.3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Daily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activities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323528" y="1169388"/>
            <a:ext cx="3816424" cy="1477328"/>
          </a:xfrm>
          <a:prstGeom prst="rect">
            <a:avLst/>
          </a:prstGeom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tidy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	               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get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up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shower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watch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TV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go shopping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lunch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brush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teeth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walk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dog</a:t>
            </a:r>
          </a:p>
          <a:p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go to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breakfast</a:t>
            </a:r>
            <a:r>
              <a:rPr lang="cs-CZ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436" y="2924944"/>
            <a:ext cx="1728192" cy="14687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45174" y="589424"/>
            <a:ext cx="2209478" cy="1369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772433"/>
            <a:ext cx="1728192" cy="150802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8224" y="2924944"/>
            <a:ext cx="1761728" cy="18839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2385557"/>
            <a:ext cx="1624012" cy="132655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6919" y="2611300"/>
            <a:ext cx="1800201" cy="1397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254" y="4808902"/>
            <a:ext cx="1857374" cy="1659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80144" y="5233852"/>
            <a:ext cx="1800200" cy="14741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39951" y="4260055"/>
            <a:ext cx="1614701" cy="19052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6" name="Picture 1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569904"/>
            <a:ext cx="2088232" cy="18987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TextovéPole 15"/>
          <p:cNvSpPr txBox="1"/>
          <p:nvPr/>
        </p:nvSpPr>
        <p:spPr>
          <a:xfrm>
            <a:off x="0" y="15094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0204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6.4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Adverbs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of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frequency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239556" y="2005583"/>
            <a:ext cx="8285480" cy="576064"/>
          </a:xfrm>
          <a:prstGeom prst="rect">
            <a:avLst/>
          </a:prstGeom>
          <a:gradFill flip="none" rotWithShape="1">
            <a:gsLst>
              <a:gs pos="0">
                <a:srgbClr val="D6B19C"/>
              </a:gs>
              <a:gs pos="30000">
                <a:srgbClr val="D49E6C"/>
              </a:gs>
              <a:gs pos="70000">
                <a:srgbClr val="A65528"/>
              </a:gs>
              <a:gs pos="100000">
                <a:srgbClr val="663012"/>
              </a:gs>
            </a:gsLst>
            <a:lin ang="13500000" scaled="0"/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TextovéPole 6"/>
          <p:cNvSpPr txBox="1"/>
          <p:nvPr/>
        </p:nvSpPr>
        <p:spPr>
          <a:xfrm>
            <a:off x="239556" y="1556792"/>
            <a:ext cx="82854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/>
              <a:t>100%		85%		70%		50%		       0%</a:t>
            </a:r>
            <a:endParaRPr lang="cs-CZ" sz="20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12916" y="2852936"/>
            <a:ext cx="84294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					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rarely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hardly</a:t>
            </a:r>
            <a:r>
              <a:rPr lang="cs-CZ" sz="1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400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endParaRPr lang="cs-CZ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usually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often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		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94164" y="3978215"/>
            <a:ext cx="6813404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… go </a:t>
            </a:r>
            <a:r>
              <a:rPr lang="cs-CZ" sz="2000" u="sng" dirty="0" err="1" smtClean="0">
                <a:latin typeface="Times New Roman" pitchFamily="18" charset="0"/>
                <a:cs typeface="Times New Roman" pitchFamily="18" charset="0"/>
              </a:rPr>
              <a:t>after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verb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	    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I´m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late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sz="2000" dirty="0" smtClean="0"/>
              <a:t>.</a:t>
            </a:r>
          </a:p>
          <a:p>
            <a:r>
              <a:rPr lang="cs-CZ" sz="2000" dirty="0" smtClean="0"/>
              <a:t>			    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We´re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u="sng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sz="20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nervous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tests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98537" y="5638800"/>
            <a:ext cx="7848872" cy="707886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… go </a:t>
            </a:r>
            <a:r>
              <a:rPr lang="cs-CZ" sz="2000" u="sng" dirty="0" err="1" smtClean="0">
                <a:latin typeface="Times New Roman" pitchFamily="18" charset="0"/>
                <a:cs typeface="Times New Roman" pitchFamily="18" charset="0"/>
              </a:rPr>
              <a:t>before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verbs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	I </a:t>
            </a:r>
            <a:r>
              <a:rPr lang="cs-CZ" sz="2000" u="sng" dirty="0" err="1" smtClean="0">
                <a:latin typeface="Times New Roman" pitchFamily="18" charset="0"/>
                <a:cs typeface="Times New Roman" pitchFamily="18" charset="0"/>
              </a:rPr>
              <a:t>sometimes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take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dog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walk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			I </a:t>
            </a:r>
            <a:r>
              <a:rPr lang="cs-CZ" sz="2000" u="sng" dirty="0" err="1" smtClean="0">
                <a:latin typeface="Times New Roman" pitchFamily="18" charset="0"/>
                <a:cs typeface="Times New Roman" pitchFamily="18" charset="0"/>
              </a:rPr>
              <a:t>always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have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a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shower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 err="1" smtClean="0">
                <a:latin typeface="Times New Roman" pitchFamily="18" charset="0"/>
                <a:cs typeface="Times New Roman" pitchFamily="18" charset="0"/>
              </a:rPr>
              <a:t>morning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0260" y="4005064"/>
            <a:ext cx="1781175" cy="1362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0884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16277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6.5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Exercises</a:t>
            </a: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463681"/>
              </p:ext>
            </p:extLst>
          </p:nvPr>
        </p:nvGraphicFramePr>
        <p:xfrm>
          <a:off x="251520" y="1600199"/>
          <a:ext cx="3890377" cy="42230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890377"/>
              </a:tblGrid>
              <a:tr h="60466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 err="1" smtClean="0">
                          <a:effectLst/>
                        </a:rPr>
                        <a:t>does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He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his</a:t>
                      </a:r>
                      <a:r>
                        <a:rPr lang="cs-CZ" sz="1700" dirty="0" smtClean="0">
                          <a:effectLst/>
                        </a:rPr>
                        <a:t>/ </a:t>
                      </a:r>
                      <a:r>
                        <a:rPr lang="cs-CZ" sz="1700" dirty="0" err="1" smtClean="0">
                          <a:effectLst/>
                        </a:rPr>
                        <a:t>at</a:t>
                      </a:r>
                      <a:r>
                        <a:rPr lang="cs-CZ" sz="1700" dirty="0" smtClean="0">
                          <a:effectLst/>
                        </a:rPr>
                        <a:t> 4 </a:t>
                      </a:r>
                      <a:r>
                        <a:rPr lang="cs-CZ" sz="1700" dirty="0" err="1" smtClean="0">
                          <a:effectLst/>
                        </a:rPr>
                        <a:t>p.m</a:t>
                      </a:r>
                      <a:r>
                        <a:rPr lang="cs-CZ" sz="1700" dirty="0" smtClean="0">
                          <a:effectLst/>
                        </a:rPr>
                        <a:t>./h</a:t>
                      </a:r>
                      <a:r>
                        <a:rPr lang="en-GB" sz="1700" dirty="0" err="1" smtClean="0">
                          <a:effectLst/>
                        </a:rPr>
                        <a:t>omework</a:t>
                      </a:r>
                      <a:r>
                        <a:rPr lang="cs-CZ" sz="1700" dirty="0" smtClean="0">
                          <a:effectLst/>
                        </a:rPr>
                        <a:t>.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  <a:tr h="60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Matt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cs-CZ" sz="1700" dirty="0" err="1" smtClean="0">
                          <a:effectLst/>
                        </a:rPr>
                        <a:t>seven</a:t>
                      </a:r>
                      <a:r>
                        <a:rPr lang="cs-CZ" sz="1700" dirty="0" smtClean="0">
                          <a:effectLst/>
                        </a:rPr>
                        <a:t> </a:t>
                      </a:r>
                      <a:r>
                        <a:rPr lang="cs-CZ" sz="1700" dirty="0" err="1" smtClean="0">
                          <a:effectLst/>
                        </a:rPr>
                        <a:t>a.m</a:t>
                      </a:r>
                      <a:r>
                        <a:rPr lang="cs-CZ" sz="1700" dirty="0" smtClean="0">
                          <a:effectLst/>
                        </a:rPr>
                        <a:t>./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gets up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at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half </a:t>
                      </a:r>
                      <a:r>
                        <a:rPr lang="en-GB" sz="1700" dirty="0" smtClean="0">
                          <a:effectLst/>
                        </a:rPr>
                        <a:t>past </a:t>
                      </a:r>
                      <a:r>
                        <a:rPr lang="cs-CZ" sz="1700" dirty="0" smtClean="0">
                          <a:effectLst/>
                        </a:rPr>
                        <a:t>.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  <a:tr h="60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a </a:t>
                      </a:r>
                      <a:r>
                        <a:rPr lang="cs-CZ" sz="1700" dirty="0" err="1" smtClean="0">
                          <a:effectLst/>
                        </a:rPr>
                        <a:t>shower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He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has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and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cs-CZ" sz="1700" dirty="0" err="1" smtClean="0">
                          <a:effectLst/>
                        </a:rPr>
                        <a:t>dressed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get</a:t>
                      </a:r>
                      <a:r>
                        <a:rPr lang="cs-CZ" sz="1700" dirty="0" smtClean="0">
                          <a:effectLst/>
                        </a:rPr>
                        <a:t>.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  <a:tr h="60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Matt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has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got </a:t>
                      </a:r>
                      <a:r>
                        <a:rPr lang="cs-CZ" sz="1700" dirty="0" smtClean="0">
                          <a:effectLst/>
                        </a:rPr>
                        <a:t>/ </a:t>
                      </a:r>
                      <a:r>
                        <a:rPr lang="cs-CZ" sz="1700" dirty="0" err="1" smtClean="0">
                          <a:effectLst/>
                        </a:rPr>
                        <a:t>breakfast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a </a:t>
                      </a:r>
                      <a:r>
                        <a:rPr lang="en-GB" sz="1700" dirty="0">
                          <a:effectLst/>
                        </a:rPr>
                        <a:t>rich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in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the kitchen.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  <a:tr h="60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Then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brushes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his </a:t>
                      </a:r>
                      <a:r>
                        <a:rPr lang="cs-CZ" sz="1700" dirty="0" smtClean="0">
                          <a:effectLst/>
                        </a:rPr>
                        <a:t>/ he/ </a:t>
                      </a:r>
                      <a:r>
                        <a:rPr lang="en-GB" sz="1700" dirty="0" smtClean="0">
                          <a:effectLst/>
                        </a:rPr>
                        <a:t>teeth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and</a:t>
                      </a:r>
                      <a:r>
                        <a:rPr lang="cs-CZ" sz="1700" dirty="0" smtClean="0">
                          <a:effectLst/>
                        </a:rPr>
                        <a:t>/his/</a:t>
                      </a:r>
                      <a:r>
                        <a:rPr lang="cs-CZ" sz="1700" dirty="0" err="1" smtClean="0">
                          <a:effectLst/>
                        </a:rPr>
                        <a:t>puts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on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jacket</a:t>
                      </a:r>
                      <a:r>
                        <a:rPr lang="en-GB" sz="1700" dirty="0">
                          <a:effectLst/>
                        </a:rPr>
                        <a:t>.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  <a:tr h="60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700" dirty="0" smtClean="0">
                          <a:effectLst/>
                        </a:rPr>
                        <a:t>At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quarter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eight</a:t>
                      </a:r>
                      <a:r>
                        <a:rPr lang="cs-CZ" sz="1700" dirty="0" smtClean="0">
                          <a:effectLst/>
                        </a:rPr>
                        <a:t>/past/</a:t>
                      </a:r>
                      <a:r>
                        <a:rPr lang="cs-CZ" sz="1700" dirty="0" err="1" smtClean="0">
                          <a:effectLst/>
                        </a:rPr>
                        <a:t>goes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he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to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school</a:t>
                      </a:r>
                      <a:r>
                        <a:rPr lang="en-GB" sz="1700" dirty="0">
                          <a:effectLst/>
                        </a:rPr>
                        <a:t>.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  <a:tr h="60307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700" dirty="0" smtClean="0">
                          <a:effectLst/>
                        </a:rPr>
                        <a:t>Ten/ to/</a:t>
                      </a:r>
                      <a:r>
                        <a:rPr lang="cs-CZ" sz="1700" dirty="0" err="1" smtClean="0">
                          <a:effectLst/>
                        </a:rPr>
                        <a:t>nine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cs-CZ" sz="1700" baseline="0" dirty="0" smtClean="0">
                          <a:effectLst/>
                        </a:rPr>
                        <a:t> </a:t>
                      </a:r>
                      <a:r>
                        <a:rPr lang="en-GB" sz="1700" dirty="0" smtClean="0">
                          <a:effectLst/>
                        </a:rPr>
                        <a:t>His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 </a:t>
                      </a:r>
                      <a:r>
                        <a:rPr lang="en-GB" sz="1700" dirty="0">
                          <a:effectLst/>
                        </a:rPr>
                        <a:t>lessons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start </a:t>
                      </a:r>
                      <a:r>
                        <a:rPr lang="cs-CZ" sz="1700" dirty="0" smtClean="0">
                          <a:effectLst/>
                        </a:rPr>
                        <a:t>/</a:t>
                      </a:r>
                      <a:r>
                        <a:rPr lang="en-GB" sz="1700" dirty="0" smtClean="0">
                          <a:effectLst/>
                        </a:rPr>
                        <a:t>at </a:t>
                      </a:r>
                      <a:r>
                        <a:rPr lang="cs-CZ" sz="1700" dirty="0" smtClean="0">
                          <a:effectLst/>
                        </a:rPr>
                        <a:t>.</a:t>
                      </a:r>
                      <a:endParaRPr lang="cs-CZ" sz="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5610" marR="45610" marT="0" marB="0" anchor="ctr"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627313" y="16002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250384" y="1153994"/>
            <a:ext cx="3816424" cy="36933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1) Make sentence </a:t>
            </a:r>
            <a:r>
              <a:rPr lang="cs-CZ" dirty="0" err="1" smtClean="0"/>
              <a:t>order</a:t>
            </a:r>
            <a:r>
              <a:rPr lang="cs-CZ" dirty="0" smtClean="0"/>
              <a:t>: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5949280"/>
            <a:ext cx="1224136" cy="771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5676" y="5888289"/>
            <a:ext cx="1008112" cy="8671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87824" y="5978296"/>
            <a:ext cx="920473" cy="74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ovéPole 7"/>
          <p:cNvSpPr txBox="1"/>
          <p:nvPr/>
        </p:nvSpPr>
        <p:spPr>
          <a:xfrm>
            <a:off x="4388296" y="1124744"/>
            <a:ext cx="4644008" cy="64633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 smtClean="0"/>
              <a:t>2) </a:t>
            </a:r>
            <a:r>
              <a:rPr lang="cs-CZ" dirty="0" err="1" smtClean="0"/>
              <a:t>Rewrite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sentences</a:t>
            </a:r>
            <a:r>
              <a:rPr lang="cs-CZ" dirty="0" smtClean="0"/>
              <a:t> </a:t>
            </a:r>
            <a:r>
              <a:rPr lang="cs-CZ" dirty="0" err="1" smtClean="0"/>
              <a:t>putting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adverbs</a:t>
            </a:r>
            <a:r>
              <a:rPr lang="cs-CZ" dirty="0" smtClean="0"/>
              <a:t> in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correct</a:t>
            </a:r>
            <a:r>
              <a:rPr lang="cs-CZ" dirty="0" smtClean="0"/>
              <a:t> </a:t>
            </a:r>
            <a:r>
              <a:rPr lang="cs-CZ" dirty="0" err="1" smtClean="0"/>
              <a:t>position</a:t>
            </a:r>
            <a:r>
              <a:rPr lang="cs-CZ" dirty="0" smtClean="0"/>
              <a:t>: 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388296" y="1874520"/>
            <a:ext cx="4644008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cs-CZ" b="1" dirty="0" smtClean="0"/>
              <a:t>I </a:t>
            </a:r>
            <a:r>
              <a:rPr lang="cs-CZ" b="1" dirty="0" err="1" smtClean="0"/>
              <a:t>get</a:t>
            </a:r>
            <a:r>
              <a:rPr lang="cs-CZ" b="1" dirty="0" smtClean="0"/>
              <a:t> up </a:t>
            </a:r>
            <a:r>
              <a:rPr lang="cs-CZ" b="1" dirty="0" err="1" smtClean="0"/>
              <a:t>at</a:t>
            </a:r>
            <a:r>
              <a:rPr lang="cs-CZ" b="1" dirty="0" smtClean="0"/>
              <a:t> </a:t>
            </a:r>
            <a:r>
              <a:rPr lang="cs-CZ" b="1" dirty="0" err="1" smtClean="0"/>
              <a:t>seven</a:t>
            </a:r>
            <a:r>
              <a:rPr lang="cs-CZ" b="1" dirty="0" smtClean="0"/>
              <a:t> </a:t>
            </a:r>
            <a:r>
              <a:rPr lang="cs-CZ" b="1" dirty="0" err="1" smtClean="0"/>
              <a:t>o´clock</a:t>
            </a:r>
            <a:r>
              <a:rPr lang="cs-CZ" b="1" dirty="0" smtClean="0"/>
              <a:t>. (</a:t>
            </a:r>
            <a:r>
              <a:rPr lang="cs-CZ" b="1" dirty="0" err="1" smtClean="0"/>
              <a:t>usually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I </a:t>
            </a:r>
            <a:r>
              <a:rPr lang="cs-CZ" b="1" dirty="0" err="1" smtClean="0"/>
              <a:t>have</a:t>
            </a:r>
            <a:r>
              <a:rPr lang="cs-CZ" b="1" dirty="0" smtClean="0"/>
              <a:t> a </a:t>
            </a:r>
            <a:r>
              <a:rPr lang="cs-CZ" b="1" dirty="0" err="1" smtClean="0"/>
              <a:t>shower</a:t>
            </a:r>
            <a:r>
              <a:rPr lang="cs-CZ" b="1" dirty="0" smtClean="0"/>
              <a:t> </a:t>
            </a:r>
            <a:r>
              <a:rPr lang="cs-CZ" b="1" dirty="0" err="1" smtClean="0"/>
              <a:t>before</a:t>
            </a:r>
            <a:r>
              <a:rPr lang="cs-CZ" b="1" dirty="0" smtClean="0"/>
              <a:t> </a:t>
            </a:r>
            <a:r>
              <a:rPr lang="cs-CZ" b="1" dirty="0" err="1" smtClean="0"/>
              <a:t>breakfast</a:t>
            </a:r>
            <a:r>
              <a:rPr lang="cs-CZ" b="1" dirty="0" smtClean="0"/>
              <a:t>.  (</a:t>
            </a:r>
            <a:r>
              <a:rPr lang="cs-CZ" b="1" dirty="0" err="1" smtClean="0"/>
              <a:t>often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I go to </a:t>
            </a:r>
            <a:r>
              <a:rPr lang="cs-CZ" b="1" dirty="0" err="1" smtClean="0"/>
              <a:t>school</a:t>
            </a:r>
            <a:r>
              <a:rPr lang="cs-CZ" b="1" dirty="0" smtClean="0"/>
              <a:t> by bus.   (</a:t>
            </a:r>
            <a:r>
              <a:rPr lang="cs-CZ" b="1" dirty="0" err="1" smtClean="0"/>
              <a:t>sometimes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err="1" smtClean="0"/>
              <a:t>I´m</a:t>
            </a:r>
            <a:r>
              <a:rPr lang="cs-CZ" b="1" dirty="0" smtClean="0"/>
              <a:t> </a:t>
            </a:r>
            <a:r>
              <a:rPr lang="cs-CZ" b="1" dirty="0" err="1" smtClean="0"/>
              <a:t>late</a:t>
            </a:r>
            <a:r>
              <a:rPr lang="cs-CZ" b="1" dirty="0" smtClean="0"/>
              <a:t> </a:t>
            </a:r>
            <a:r>
              <a:rPr lang="cs-CZ" b="1" dirty="0" err="1" smtClean="0"/>
              <a:t>for</a:t>
            </a:r>
            <a:r>
              <a:rPr lang="cs-CZ" b="1" dirty="0" smtClean="0"/>
              <a:t> </a:t>
            </a:r>
            <a:r>
              <a:rPr lang="cs-CZ" b="1" dirty="0" err="1" smtClean="0"/>
              <a:t>school</a:t>
            </a:r>
            <a:r>
              <a:rPr lang="cs-CZ" b="1" dirty="0" smtClean="0"/>
              <a:t>.   (</a:t>
            </a:r>
            <a:r>
              <a:rPr lang="cs-CZ" b="1" dirty="0" err="1" smtClean="0"/>
              <a:t>never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I </a:t>
            </a:r>
            <a:r>
              <a:rPr lang="cs-CZ" b="1" dirty="0" err="1" smtClean="0"/>
              <a:t>have</a:t>
            </a:r>
            <a:r>
              <a:rPr lang="cs-CZ" b="1" dirty="0" smtClean="0"/>
              <a:t> lunch </a:t>
            </a:r>
            <a:r>
              <a:rPr lang="cs-CZ" b="1" dirty="0" err="1" smtClean="0"/>
              <a:t>at</a:t>
            </a:r>
            <a:r>
              <a:rPr lang="cs-CZ" b="1" dirty="0" smtClean="0"/>
              <a:t> </a:t>
            </a:r>
            <a:r>
              <a:rPr lang="cs-CZ" b="1" dirty="0" err="1" smtClean="0"/>
              <a:t>school</a:t>
            </a:r>
            <a:r>
              <a:rPr lang="cs-CZ" b="1" dirty="0" smtClean="0"/>
              <a:t> </a:t>
            </a:r>
            <a:r>
              <a:rPr lang="cs-CZ" b="1" dirty="0" err="1" smtClean="0"/>
              <a:t>canteen</a:t>
            </a:r>
            <a:r>
              <a:rPr lang="cs-CZ" b="1" dirty="0" smtClean="0"/>
              <a:t>.  (</a:t>
            </a:r>
            <a:r>
              <a:rPr lang="cs-CZ" b="1" dirty="0" err="1" smtClean="0"/>
              <a:t>always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I </a:t>
            </a:r>
            <a:r>
              <a:rPr lang="cs-CZ" b="1" dirty="0" err="1" smtClean="0"/>
              <a:t>get</a:t>
            </a:r>
            <a:r>
              <a:rPr lang="cs-CZ" b="1" dirty="0" smtClean="0"/>
              <a:t> </a:t>
            </a:r>
            <a:r>
              <a:rPr lang="cs-CZ" b="1" dirty="0" err="1" smtClean="0"/>
              <a:t>home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cs-CZ" b="1" dirty="0" smtClean="0"/>
              <a:t> 3.30.  (</a:t>
            </a:r>
            <a:r>
              <a:rPr lang="cs-CZ" b="1" dirty="0" err="1" smtClean="0"/>
              <a:t>usually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smtClean="0"/>
              <a:t>I </a:t>
            </a:r>
            <a:r>
              <a:rPr lang="cs-CZ" b="1" dirty="0" err="1" smtClean="0"/>
              <a:t>tidy</a:t>
            </a:r>
            <a:r>
              <a:rPr lang="cs-CZ" b="1" dirty="0" smtClean="0"/>
              <a:t> my </a:t>
            </a:r>
            <a:r>
              <a:rPr lang="cs-CZ" b="1" dirty="0" err="1" smtClean="0"/>
              <a:t>room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weekend</a:t>
            </a:r>
            <a:r>
              <a:rPr lang="cs-CZ" b="1" dirty="0" smtClean="0"/>
              <a:t>. (</a:t>
            </a:r>
            <a:r>
              <a:rPr lang="cs-CZ" b="1" dirty="0" err="1" smtClean="0"/>
              <a:t>often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b="1" dirty="0" smtClean="0"/>
          </a:p>
          <a:p>
            <a:pPr marL="342900" indent="-342900">
              <a:buAutoNum type="alphaLcParenR"/>
            </a:pPr>
            <a:r>
              <a:rPr lang="cs-CZ" b="1" dirty="0" err="1" smtClean="0"/>
              <a:t>I´m</a:t>
            </a:r>
            <a:r>
              <a:rPr lang="cs-CZ" b="1" dirty="0" smtClean="0"/>
              <a:t> </a:t>
            </a:r>
            <a:r>
              <a:rPr lang="cs-CZ" b="1" dirty="0" err="1" smtClean="0"/>
              <a:t>bored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cs-CZ" b="1" dirty="0" smtClean="0"/>
              <a:t> </a:t>
            </a:r>
            <a:r>
              <a:rPr lang="cs-CZ" b="1" dirty="0" err="1" smtClean="0"/>
              <a:t>the</a:t>
            </a:r>
            <a:r>
              <a:rPr lang="cs-CZ" b="1" dirty="0" smtClean="0"/>
              <a:t> </a:t>
            </a:r>
            <a:r>
              <a:rPr lang="cs-CZ" b="1" dirty="0" err="1" smtClean="0"/>
              <a:t>weekend</a:t>
            </a:r>
            <a:r>
              <a:rPr lang="cs-CZ" b="1" dirty="0" smtClean="0"/>
              <a:t>.  (</a:t>
            </a:r>
            <a:r>
              <a:rPr lang="cs-CZ" b="1" dirty="0" err="1" smtClean="0"/>
              <a:t>sometimes</a:t>
            </a:r>
            <a:r>
              <a:rPr lang="cs-CZ" b="1" dirty="0" smtClean="0"/>
              <a:t>)</a:t>
            </a:r>
          </a:p>
          <a:p>
            <a:pPr marL="342900" indent="-342900">
              <a:buAutoNum type="alphaLcParenR"/>
            </a:pP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0" y="2275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38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6365557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6.6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500" b="1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611560" y="1196752"/>
            <a:ext cx="4392488" cy="317009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u="sng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u="sng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sz="2000" b="1" u="sng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000" b="1" i="1" u="sng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cs-CZ" sz="20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only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b="1" u="sng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questions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Are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trouble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at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	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Yes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, 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am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.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Yes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sometimes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	 No,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I´m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 not. No,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never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endParaRPr lang="cs-CZ" i="1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Do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you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ever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sing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in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shower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	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Yes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, I do.</a:t>
            </a:r>
          </a:p>
          <a:p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	 No, 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  <a:sym typeface="Wingdings"/>
              </a:rPr>
              <a:t>don´t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  <a:sym typeface="Wingdings"/>
              </a:rPr>
              <a:t>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4932040" y="4884747"/>
            <a:ext cx="3600400" cy="150810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sz="2000" b="1" i="1" u="sng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has a negative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meaning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We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don´t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use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other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negatives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with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latin typeface="Times New Roman" pitchFamily="18" charset="0"/>
                <a:cs typeface="Times New Roman" pitchFamily="18" charset="0"/>
              </a:rPr>
              <a:t>it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cs-CZ" dirty="0" smtClean="0">
              <a:latin typeface="Times New Roman" pitchFamily="18" charset="0"/>
              <a:cs typeface="Times New Roman" pitchFamily="18" charset="0"/>
            </a:endParaRPr>
          </a:p>
          <a:p>
            <a:pPr marL="285750" indent="-285750">
              <a:buFontTx/>
              <a:buChar char="-"/>
            </a:pP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play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tennis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Tx/>
              <a:buChar char="-"/>
            </a:pP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She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is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never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late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i="1" dirty="0" err="1" smtClean="0">
                <a:latin typeface="Times New Roman" pitchFamily="18" charset="0"/>
                <a:cs typeface="Times New Roman" pitchFamily="18" charset="0"/>
              </a:rPr>
              <a:t>school</a:t>
            </a:r>
            <a:r>
              <a:rPr lang="cs-CZ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cs-CZ" i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576924"/>
            <a:ext cx="2415977" cy="31202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645651"/>
            <a:ext cx="3024336" cy="20237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1593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488285"/>
          </a:xfrm>
          <a:prstGeom prst="rect">
            <a:avLst/>
          </a:prstGeom>
        </p:spPr>
        <p:txBody>
          <a:bodyPr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500" b="1" smtClean="0">
                <a:latin typeface="Times New Roman" pitchFamily="18" charset="0"/>
                <a:cs typeface="Times New Roman" pitchFamily="18" charset="0"/>
              </a:rPr>
              <a:t>6.7 Quiz </a:t>
            </a:r>
            <a:endParaRPr lang="en-GB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smtClean="0"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en-GB" sz="1000" smtClean="0"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en-GB" sz="1600" b="1" smtClean="0"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en-GB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2483768" y="736585"/>
            <a:ext cx="4032448" cy="58477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3200" smtClean="0">
                <a:latin typeface="Brush Script MT" pitchFamily="66" charset="0"/>
              </a:rPr>
              <a:t>Are you a perfect pupil?</a:t>
            </a:r>
            <a:endParaRPr lang="en-GB" sz="3200">
              <a:latin typeface="Brush Script MT" pitchFamily="66" charset="0"/>
            </a:endParaRPr>
          </a:p>
        </p:txBody>
      </p:sp>
      <p:sp>
        <p:nvSpPr>
          <p:cNvPr id="6" name="TextovéPole 5"/>
          <p:cNvSpPr txBox="1"/>
          <p:nvPr/>
        </p:nvSpPr>
        <p:spPr>
          <a:xfrm>
            <a:off x="179512" y="1588149"/>
            <a:ext cx="432048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/>
              <a:t>Are you ever late for school?</a:t>
            </a:r>
          </a:p>
          <a:p>
            <a:r>
              <a:rPr lang="en-GB" dirty="0" smtClean="0"/>
              <a:t>      A) I´m never late for school.	</a:t>
            </a:r>
            <a:r>
              <a:rPr lang="en-GB" dirty="0" smtClean="0">
                <a:sym typeface="Webdings"/>
              </a:rPr>
              <a:t> </a:t>
            </a:r>
            <a:r>
              <a:rPr lang="en-GB" dirty="0" smtClean="0">
                <a:sym typeface="Wingdings"/>
              </a:rPr>
              <a:t></a:t>
            </a:r>
            <a:endParaRPr lang="en-GB" dirty="0" smtClean="0"/>
          </a:p>
          <a:p>
            <a:r>
              <a:rPr lang="en-GB" dirty="0" smtClean="0"/>
              <a:t>      B) I´m sometimes late for school.	 </a:t>
            </a:r>
            <a:r>
              <a:rPr lang="en-GB" dirty="0" smtClean="0">
                <a:sym typeface="Wingdings"/>
              </a:rPr>
              <a:t></a:t>
            </a:r>
            <a:endParaRPr lang="en-GB" dirty="0" smtClean="0"/>
          </a:p>
          <a:p>
            <a:r>
              <a:rPr lang="en-GB" dirty="0" smtClean="0"/>
              <a:t>      C) I´m usually late for school.	</a:t>
            </a:r>
            <a:r>
              <a:rPr lang="en-GB" dirty="0" smtClean="0">
                <a:sym typeface="Wingdings"/>
              </a:rPr>
              <a:t> </a:t>
            </a:r>
            <a:r>
              <a:rPr lang="en-GB" dirty="0" smtClean="0">
                <a:sym typeface="Wingdings 2"/>
              </a:rPr>
              <a:t></a:t>
            </a:r>
            <a:endParaRPr lang="en-GB" dirty="0"/>
          </a:p>
        </p:txBody>
      </p:sp>
      <p:sp>
        <p:nvSpPr>
          <p:cNvPr id="7" name="TextovéPole 6"/>
          <p:cNvSpPr txBox="1"/>
          <p:nvPr/>
        </p:nvSpPr>
        <p:spPr>
          <a:xfrm>
            <a:off x="179512" y="2900843"/>
            <a:ext cx="432048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2. Do you ever forget your homework?</a:t>
            </a:r>
          </a:p>
          <a:p>
            <a:r>
              <a:rPr lang="en-GB" dirty="0" smtClean="0"/>
              <a:t>    A) Yes, I often forget my homework.	    </a:t>
            </a:r>
            <a:r>
              <a:rPr lang="en-GB" dirty="0" smtClean="0">
                <a:sym typeface="Wingdings 2"/>
              </a:rPr>
              <a:t></a:t>
            </a:r>
            <a:endParaRPr lang="en-GB" dirty="0" smtClean="0"/>
          </a:p>
          <a:p>
            <a:r>
              <a:rPr lang="en-GB" dirty="0" smtClean="0"/>
              <a:t>    B) I sometimes forget my homework.    </a:t>
            </a:r>
            <a:r>
              <a:rPr lang="en-GB" dirty="0" smtClean="0">
                <a:sym typeface="Wingdings"/>
              </a:rPr>
              <a:t></a:t>
            </a:r>
            <a:endParaRPr lang="en-GB" dirty="0" smtClean="0"/>
          </a:p>
          <a:p>
            <a:r>
              <a:rPr lang="en-GB" dirty="0" smtClean="0"/>
              <a:t>    C) No, I never forget my homework.     </a:t>
            </a:r>
            <a:r>
              <a:rPr lang="en-GB" dirty="0" smtClean="0">
                <a:sym typeface="Wingdings"/>
              </a:rPr>
              <a:t></a:t>
            </a:r>
            <a:endParaRPr lang="en-GB" dirty="0"/>
          </a:p>
        </p:txBody>
      </p:sp>
      <p:sp>
        <p:nvSpPr>
          <p:cNvPr id="8" name="TextovéPole 7"/>
          <p:cNvSpPr txBox="1"/>
          <p:nvPr/>
        </p:nvSpPr>
        <p:spPr>
          <a:xfrm>
            <a:off x="179512" y="4236902"/>
            <a:ext cx="4392488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3. Do you always pay attention in class?</a:t>
            </a:r>
          </a:p>
          <a:p>
            <a:r>
              <a:rPr lang="en-GB" dirty="0" smtClean="0"/>
              <a:t>    A) No, I never pay attention.	</a:t>
            </a:r>
            <a:r>
              <a:rPr lang="en-GB" dirty="0" smtClean="0">
                <a:sym typeface="Wingdings 2"/>
              </a:rPr>
              <a:t> </a:t>
            </a:r>
            <a:endParaRPr lang="en-GB" dirty="0" smtClean="0"/>
          </a:p>
          <a:p>
            <a:r>
              <a:rPr lang="en-GB" dirty="0" smtClean="0"/>
              <a:t>    B) Yes, always.                                     </a:t>
            </a:r>
            <a:r>
              <a:rPr lang="en-GB" dirty="0" smtClean="0">
                <a:sym typeface="Wingdings"/>
              </a:rPr>
              <a:t></a:t>
            </a:r>
            <a:endParaRPr lang="en-GB" dirty="0" smtClean="0"/>
          </a:p>
          <a:p>
            <a:r>
              <a:rPr lang="en-GB" dirty="0" smtClean="0"/>
              <a:t>    C) I usually pay attention in class.       </a:t>
            </a:r>
            <a:r>
              <a:rPr lang="en-GB" dirty="0" smtClean="0">
                <a:sym typeface="Wingdings"/>
              </a:rPr>
              <a:t></a:t>
            </a:r>
            <a:endParaRPr lang="en-GB" dirty="0"/>
          </a:p>
        </p:txBody>
      </p:sp>
      <p:sp>
        <p:nvSpPr>
          <p:cNvPr id="9" name="TextovéPole 8"/>
          <p:cNvSpPr txBox="1"/>
          <p:nvPr/>
        </p:nvSpPr>
        <p:spPr>
          <a:xfrm>
            <a:off x="4802832" y="1545474"/>
            <a:ext cx="4161656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4. Do you ever draw pictures in class?</a:t>
            </a:r>
          </a:p>
          <a:p>
            <a:r>
              <a:rPr lang="en-GB" dirty="0" smtClean="0"/>
              <a:t>    A) Yes, often.		</a:t>
            </a:r>
            <a:r>
              <a:rPr lang="en-GB" dirty="0" smtClean="0">
                <a:sym typeface="Wingdings 2"/>
              </a:rPr>
              <a:t> </a:t>
            </a:r>
            <a:endParaRPr lang="en-GB" dirty="0" smtClean="0"/>
          </a:p>
          <a:p>
            <a:r>
              <a:rPr lang="en-GB" dirty="0" smtClean="0"/>
              <a:t>    B) Yes, sometimes.	</a:t>
            </a:r>
            <a:r>
              <a:rPr lang="en-GB" dirty="0" smtClean="0">
                <a:sym typeface="Wingdings"/>
              </a:rPr>
              <a:t> </a:t>
            </a:r>
            <a:endParaRPr lang="en-GB" dirty="0" smtClean="0"/>
          </a:p>
          <a:p>
            <a:r>
              <a:rPr lang="en-GB" dirty="0" smtClean="0"/>
              <a:t>    C) No, never.		</a:t>
            </a:r>
            <a:r>
              <a:rPr lang="en-GB" dirty="0" smtClean="0">
                <a:sym typeface="Webdings"/>
              </a:rPr>
              <a:t> </a:t>
            </a:r>
            <a:r>
              <a:rPr lang="en-GB" dirty="0" smtClean="0">
                <a:sym typeface="Wingdings"/>
              </a:rPr>
              <a:t></a:t>
            </a:r>
            <a:endParaRPr lang="en-GB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801934" y="2891647"/>
            <a:ext cx="4162553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5. Do you ever stay up late?</a:t>
            </a:r>
          </a:p>
          <a:p>
            <a:r>
              <a:rPr lang="en-GB" dirty="0" smtClean="0"/>
              <a:t>    A) No, I never stay up late.	        </a:t>
            </a:r>
            <a:r>
              <a:rPr lang="en-GB" dirty="0" smtClean="0">
                <a:sym typeface="Webdings"/>
              </a:rPr>
              <a:t> </a:t>
            </a:r>
            <a:r>
              <a:rPr lang="en-GB" dirty="0" smtClean="0">
                <a:sym typeface="Wingdings"/>
              </a:rPr>
              <a:t></a:t>
            </a:r>
            <a:endParaRPr lang="en-GB" dirty="0" smtClean="0"/>
          </a:p>
          <a:p>
            <a:r>
              <a:rPr lang="en-GB" dirty="0" smtClean="0"/>
              <a:t>    B) Yes, I usually stay up late.      </a:t>
            </a:r>
            <a:r>
              <a:rPr lang="en-GB" dirty="0" smtClean="0">
                <a:sym typeface="Wingdings 2"/>
              </a:rPr>
              <a:t></a:t>
            </a:r>
            <a:endParaRPr lang="en-GB" dirty="0" smtClean="0"/>
          </a:p>
          <a:p>
            <a:r>
              <a:rPr lang="en-GB" dirty="0" smtClean="0"/>
              <a:t>    C) I sometimes stay up late.        </a:t>
            </a:r>
            <a:r>
              <a:rPr lang="en-GB" dirty="0" smtClean="0">
                <a:sym typeface="Wingdings"/>
              </a:rPr>
              <a:t></a:t>
            </a:r>
            <a:endParaRPr lang="en-GB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788024" y="4236901"/>
            <a:ext cx="4176464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6. Are you ever in trouble at school?</a:t>
            </a:r>
          </a:p>
          <a:p>
            <a:r>
              <a:rPr lang="en-GB" dirty="0" smtClean="0"/>
              <a:t>    A) No, I´m never in trouble  at school. </a:t>
            </a:r>
            <a:r>
              <a:rPr lang="en-GB" dirty="0" smtClean="0">
                <a:sym typeface="Wingdings"/>
              </a:rPr>
              <a:t></a:t>
            </a:r>
            <a:endParaRPr lang="en-GB" dirty="0" smtClean="0"/>
          </a:p>
          <a:p>
            <a:r>
              <a:rPr lang="en-GB" dirty="0" smtClean="0"/>
              <a:t>    B) Sometimes, but not often.                </a:t>
            </a:r>
            <a:r>
              <a:rPr lang="en-GB" dirty="0" smtClean="0">
                <a:sym typeface="Wingdings"/>
              </a:rPr>
              <a:t></a:t>
            </a:r>
            <a:endParaRPr lang="en-GB" dirty="0" smtClean="0"/>
          </a:p>
          <a:p>
            <a:r>
              <a:rPr lang="en-GB" dirty="0" smtClean="0"/>
              <a:t>    C) I´m always in trouble at school     . </a:t>
            </a:r>
            <a:r>
              <a:rPr lang="en-GB" dirty="0" smtClean="0">
                <a:sym typeface="Wingdings 2"/>
              </a:rPr>
              <a:t></a:t>
            </a:r>
            <a:endParaRPr lang="en-GB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79512" y="6038910"/>
            <a:ext cx="1152128" cy="40011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2000" b="1" smtClean="0">
                <a:solidFill>
                  <a:schemeClr val="accent6">
                    <a:lumMod val="50000"/>
                  </a:schemeClr>
                </a:solidFill>
              </a:rPr>
              <a:t>Analysis</a:t>
            </a:r>
            <a:endParaRPr lang="en-GB" sz="2000" b="1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475656" y="5823466"/>
            <a:ext cx="2520280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Mostly </a:t>
            </a:r>
            <a:r>
              <a:rPr lang="en-GB" dirty="0" smtClean="0">
                <a:sym typeface="Wingdings"/>
              </a:rPr>
              <a:t></a:t>
            </a:r>
          </a:p>
          <a:p>
            <a:r>
              <a:rPr lang="en-GB" dirty="0" err="1" smtClean="0">
                <a:sym typeface="Wingdings"/>
              </a:rPr>
              <a:t>Youŕe</a:t>
            </a:r>
            <a:r>
              <a:rPr lang="en-GB" dirty="0" smtClean="0">
                <a:sym typeface="Wingdings"/>
              </a:rPr>
              <a:t> perfect! But are you too good to be true?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732240" y="5536635"/>
            <a:ext cx="2232248" cy="1200329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Mostly </a:t>
            </a:r>
            <a:r>
              <a:rPr lang="en-GB" dirty="0" smtClean="0">
                <a:sym typeface="Wingdings"/>
              </a:rPr>
              <a:t></a:t>
            </a:r>
          </a:p>
          <a:p>
            <a:r>
              <a:rPr lang="en-GB" dirty="0" smtClean="0">
                <a:sym typeface="Wingdings"/>
              </a:rPr>
              <a:t>You´re not perfect but</a:t>
            </a:r>
          </a:p>
          <a:p>
            <a:r>
              <a:rPr lang="en-GB" dirty="0" smtClean="0">
                <a:sym typeface="Wingdings"/>
              </a:rPr>
              <a:t>you´re a good student.</a:t>
            </a:r>
          </a:p>
          <a:p>
            <a:r>
              <a:rPr lang="en-GB" dirty="0" smtClean="0">
                <a:sym typeface="Wingdings"/>
              </a:rPr>
              <a:t>Well done!</a:t>
            </a:r>
          </a:p>
        </p:txBody>
      </p:sp>
      <p:sp>
        <p:nvSpPr>
          <p:cNvPr id="15" name="TextovéPole 14"/>
          <p:cNvSpPr txBox="1"/>
          <p:nvPr/>
        </p:nvSpPr>
        <p:spPr>
          <a:xfrm>
            <a:off x="4215448" y="5813634"/>
            <a:ext cx="2376264" cy="923330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Mostly </a:t>
            </a:r>
            <a:r>
              <a:rPr lang="en-GB" dirty="0" smtClean="0">
                <a:sym typeface="Wingdings 2"/>
              </a:rPr>
              <a:t></a:t>
            </a:r>
          </a:p>
          <a:p>
            <a:r>
              <a:rPr lang="en-GB" dirty="0" smtClean="0">
                <a:sym typeface="Wingdings 2"/>
              </a:rPr>
              <a:t>You´re often in trouble.</a:t>
            </a:r>
          </a:p>
          <a:p>
            <a:r>
              <a:rPr lang="en-GB" dirty="0" smtClean="0">
                <a:sym typeface="Wingdings 2"/>
              </a:rPr>
              <a:t>Is that right?</a:t>
            </a:r>
            <a:r>
              <a:rPr lang="en-GB" dirty="0" smtClean="0"/>
              <a:t> </a:t>
            </a:r>
            <a:endParaRPr lang="en-GB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0" y="2275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4084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GB" sz="2500" b="1" smtClean="0">
                <a:latin typeface="Times New Roman" pitchFamily="18" charset="0"/>
                <a:cs typeface="Times New Roman" pitchFamily="18" charset="0"/>
              </a:rPr>
              <a:t>6.8 Revision test</a:t>
            </a:r>
            <a:br>
              <a:rPr lang="en-GB" sz="2500" b="1" smtClean="0">
                <a:latin typeface="Times New Roman" pitchFamily="18" charset="0"/>
                <a:cs typeface="Times New Roman" pitchFamily="18" charset="0"/>
              </a:rPr>
            </a:br>
            <a:endParaRPr lang="en-GB" sz="25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GB" sz="18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2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en-GB" sz="100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en-GB" sz="16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en-GB" sz="100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8242" y="1613699"/>
            <a:ext cx="4351750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Choose the correct answer for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cs-CZ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question:</a:t>
            </a:r>
          </a:p>
          <a:p>
            <a:r>
              <a:rPr lang="en-GB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„Are you ever late for the school bus?“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a) Yes. I always tidy my room.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b) Perhaps. I sleep ten hours a day.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c) No, because I always walk to school.</a:t>
            </a:r>
          </a:p>
          <a:p>
            <a:r>
              <a:rPr lang="en-GB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     d) I sometimes get up at six.</a:t>
            </a:r>
          </a:p>
        </p:txBody>
      </p:sp>
      <p:sp>
        <p:nvSpPr>
          <p:cNvPr id="6" name="TextovéPole 5"/>
          <p:cNvSpPr txBox="1"/>
          <p:nvPr/>
        </p:nvSpPr>
        <p:spPr>
          <a:xfrm>
            <a:off x="179512" y="4028367"/>
            <a:ext cx="4320480" cy="2031325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>
              <a:buAutoNum type="arabicPeriod" startAt="2"/>
            </a:pPr>
            <a:r>
              <a:rPr lang="en-GB" dirty="0" smtClean="0"/>
              <a:t>Complete the sentence with the correct word:</a:t>
            </a:r>
          </a:p>
          <a:p>
            <a:r>
              <a:rPr lang="en-GB" dirty="0" smtClean="0"/>
              <a:t>      </a:t>
            </a:r>
            <a:r>
              <a:rPr lang="en-GB" b="1" dirty="0" smtClean="0"/>
              <a:t>„Does …….. forget his homework?“</a:t>
            </a:r>
          </a:p>
          <a:p>
            <a:r>
              <a:rPr lang="en-GB" dirty="0" smtClean="0"/>
              <a:t>      a) he ever</a:t>
            </a:r>
          </a:p>
          <a:p>
            <a:r>
              <a:rPr lang="en-GB" dirty="0" smtClean="0"/>
              <a:t>      b) you always</a:t>
            </a:r>
          </a:p>
          <a:p>
            <a:r>
              <a:rPr lang="en-GB" dirty="0" smtClean="0"/>
              <a:t>      c) always you</a:t>
            </a:r>
          </a:p>
          <a:p>
            <a:r>
              <a:rPr lang="en-GB" dirty="0" smtClean="0"/>
              <a:t>      d) ever he</a:t>
            </a:r>
            <a:endParaRPr lang="en-GB" dirty="0"/>
          </a:p>
        </p:txBody>
      </p:sp>
      <p:sp>
        <p:nvSpPr>
          <p:cNvPr id="7" name="TextovéPole 6"/>
          <p:cNvSpPr txBox="1"/>
          <p:nvPr/>
        </p:nvSpPr>
        <p:spPr>
          <a:xfrm>
            <a:off x="4716016" y="620688"/>
            <a:ext cx="424847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3. Complete the sentences with the suitable    word: </a:t>
            </a:r>
          </a:p>
          <a:p>
            <a:r>
              <a:rPr lang="en-GB" b="1" dirty="0" smtClean="0"/>
              <a:t>„I go to ………</a:t>
            </a:r>
            <a:r>
              <a:rPr lang="cs-CZ" b="1" dirty="0" smtClean="0"/>
              <a:t> </a:t>
            </a:r>
            <a:r>
              <a:rPr lang="cs-CZ" b="1" dirty="0" err="1" smtClean="0"/>
              <a:t>at</a:t>
            </a:r>
            <a:r>
              <a:rPr lang="en-GB" b="1" dirty="0" smtClean="0"/>
              <a:t> eleven o´ clock.“</a:t>
            </a:r>
          </a:p>
          <a:p>
            <a:r>
              <a:rPr lang="en-GB" dirty="0" smtClean="0"/>
              <a:t>a) football</a:t>
            </a:r>
          </a:p>
          <a:p>
            <a:r>
              <a:rPr lang="en-GB" dirty="0" smtClean="0"/>
              <a:t>b) home</a:t>
            </a:r>
          </a:p>
          <a:p>
            <a:r>
              <a:rPr lang="en-GB" dirty="0" smtClean="0"/>
              <a:t>c) lunch</a:t>
            </a:r>
          </a:p>
          <a:p>
            <a:r>
              <a:rPr lang="en-GB" dirty="0" smtClean="0"/>
              <a:t>d) bed</a:t>
            </a:r>
          </a:p>
        </p:txBody>
      </p:sp>
      <p:sp>
        <p:nvSpPr>
          <p:cNvPr id="8" name="TextovéPole 7"/>
          <p:cNvSpPr txBox="1"/>
          <p:nvPr/>
        </p:nvSpPr>
        <p:spPr>
          <a:xfrm>
            <a:off x="5220072" y="3460358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/>
          </a:p>
        </p:txBody>
      </p:sp>
      <p:sp>
        <p:nvSpPr>
          <p:cNvPr id="9" name="TextovéPole 8"/>
          <p:cNvSpPr txBox="1"/>
          <p:nvPr/>
        </p:nvSpPr>
        <p:spPr>
          <a:xfrm>
            <a:off x="4716016" y="2814027"/>
            <a:ext cx="4248472" cy="2031325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dirty="0" smtClean="0"/>
              <a:t>4. Choose the right sentence to the picture:</a:t>
            </a:r>
          </a:p>
          <a:p>
            <a:pPr marL="342900" indent="-342900">
              <a:buAutoNum type="alphaLcParenR"/>
            </a:pPr>
            <a:r>
              <a:rPr lang="en-GB" dirty="0" smtClean="0"/>
              <a:t>She washes her face.</a:t>
            </a:r>
          </a:p>
          <a:p>
            <a:pPr marL="342900" indent="-342900">
              <a:buAutoNum type="alphaLcParenR"/>
            </a:pPr>
            <a:r>
              <a:rPr lang="en-GB" dirty="0" smtClean="0"/>
              <a:t>She does her hair.</a:t>
            </a:r>
          </a:p>
          <a:p>
            <a:pPr marL="342900" indent="-342900">
              <a:buAutoNum type="alphaLcParenR"/>
            </a:pPr>
            <a:r>
              <a:rPr lang="en-GB" dirty="0" smtClean="0"/>
              <a:t>She brushes her teeth.</a:t>
            </a:r>
          </a:p>
          <a:p>
            <a:pPr marL="342900" indent="-342900">
              <a:buAutoNum type="alphaLcParenR"/>
            </a:pPr>
            <a:r>
              <a:rPr lang="en-GB" dirty="0" smtClean="0"/>
              <a:t>She has breakfast..</a:t>
            </a:r>
          </a:p>
          <a:p>
            <a:pPr marL="342900" indent="-342900">
              <a:buAutoNum type="alphaLcParenR"/>
            </a:pPr>
            <a:endParaRPr lang="en-GB" dirty="0" smtClean="0"/>
          </a:p>
          <a:p>
            <a:pPr marL="342900" indent="-342900">
              <a:buAutoNum type="alphaLcParenR"/>
            </a:pPr>
            <a:endParaRPr lang="en-GB" dirty="0"/>
          </a:p>
        </p:txBody>
      </p:sp>
      <p:pic>
        <p:nvPicPr>
          <p:cNvPr id="10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V="1">
            <a:off x="7308304" y="3190619"/>
            <a:ext cx="1552338" cy="133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1" name="TextovéPole 10"/>
          <p:cNvSpPr txBox="1"/>
          <p:nvPr/>
        </p:nvSpPr>
        <p:spPr>
          <a:xfrm>
            <a:off x="6879803" y="5158971"/>
            <a:ext cx="1580629" cy="1323439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smtClean="0"/>
              <a:t>Correct answers:</a:t>
            </a:r>
          </a:p>
          <a:p>
            <a:pPr marL="342900" indent="-342900">
              <a:buAutoNum type="arabicParenR"/>
            </a:pPr>
            <a:r>
              <a:rPr lang="en-GB" sz="1600" smtClean="0"/>
              <a:t>C</a:t>
            </a:r>
          </a:p>
          <a:p>
            <a:pPr marL="342900" indent="-342900">
              <a:buAutoNum type="arabicParenR"/>
            </a:pPr>
            <a:r>
              <a:rPr lang="en-GB" sz="1600" smtClean="0"/>
              <a:t>A</a:t>
            </a:r>
          </a:p>
          <a:p>
            <a:pPr marL="342900" indent="-342900">
              <a:buAutoNum type="arabicParenR"/>
            </a:pPr>
            <a:r>
              <a:rPr lang="en-GB" sz="1600" smtClean="0"/>
              <a:t>D</a:t>
            </a:r>
          </a:p>
          <a:p>
            <a:pPr marL="342900" indent="-342900">
              <a:buAutoNum type="arabicParenR"/>
            </a:pPr>
            <a:r>
              <a:rPr lang="en-GB" sz="1600" smtClean="0"/>
              <a:t>C </a:t>
            </a:r>
            <a:endParaRPr lang="en-GB" sz="160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5044030"/>
            <a:ext cx="1152525" cy="15533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TextovéPole 12"/>
          <p:cNvSpPr txBox="1"/>
          <p:nvPr/>
        </p:nvSpPr>
        <p:spPr>
          <a:xfrm>
            <a:off x="0" y="2275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7020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 txBox="1">
            <a:spLocks/>
          </p:cNvSpPr>
          <p:nvPr/>
        </p:nvSpPr>
        <p:spPr>
          <a:xfrm>
            <a:off x="0" y="492443"/>
            <a:ext cx="9144000" cy="560293"/>
          </a:xfrm>
          <a:prstGeom prst="rect">
            <a:avLst/>
          </a:prstGeom>
        </p:spPr>
        <p:txBody>
          <a:bodyPr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6.9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Použité zdroje </a:t>
            </a:r>
            <a:r>
              <a:rPr lang="cs-CZ" sz="2500" b="1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citace</a:t>
            </a:r>
          </a:p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1800" dirty="0" smtClean="0"/>
              <a:t>Obrázky </a:t>
            </a:r>
            <a:r>
              <a:rPr lang="cs-CZ" sz="1800" dirty="0"/>
              <a:t>z databáze </a:t>
            </a:r>
            <a:r>
              <a:rPr lang="cs-CZ" sz="1800" dirty="0" smtClean="0"/>
              <a:t>Klipart</a:t>
            </a:r>
          </a:p>
          <a:p>
            <a:pPr algn="l"/>
            <a:r>
              <a:rPr lang="cs-CZ" sz="1800" cap="small" dirty="0" smtClean="0"/>
              <a:t> </a:t>
            </a:r>
            <a:r>
              <a:rPr lang="cs-CZ" sz="1800" cap="small" dirty="0" err="1" smtClean="0"/>
              <a:t>Johnston</a:t>
            </a:r>
            <a:r>
              <a:rPr lang="cs-CZ" sz="1800" dirty="0"/>
              <a:t>, O.: </a:t>
            </a:r>
            <a:r>
              <a:rPr lang="cs-CZ" sz="1800" dirty="0" err="1" smtClean="0"/>
              <a:t>Student´s</a:t>
            </a:r>
            <a:r>
              <a:rPr lang="cs-CZ" sz="1800" dirty="0" smtClean="0"/>
              <a:t> </a:t>
            </a:r>
            <a:r>
              <a:rPr lang="cs-CZ" sz="1800" dirty="0" err="1" smtClean="0"/>
              <a:t>Book</a:t>
            </a:r>
            <a:r>
              <a:rPr lang="cs-CZ" sz="1800" dirty="0" smtClean="0"/>
              <a:t>  </a:t>
            </a:r>
            <a:r>
              <a:rPr lang="cs-CZ" sz="1800" dirty="0"/>
              <a:t>TEMPO 1, </a:t>
            </a:r>
            <a:r>
              <a:rPr lang="cs-CZ" sz="1800" dirty="0" err="1"/>
              <a:t>Macmillan</a:t>
            </a:r>
            <a:r>
              <a:rPr lang="cs-CZ" sz="1800" dirty="0"/>
              <a:t> </a:t>
            </a:r>
            <a:r>
              <a:rPr lang="cs-CZ" sz="1800" dirty="0" err="1"/>
              <a:t>Publishers</a:t>
            </a:r>
            <a:r>
              <a:rPr lang="cs-CZ" sz="1800" dirty="0"/>
              <a:t> </a:t>
            </a:r>
            <a:r>
              <a:rPr lang="cs-CZ" sz="1800" dirty="0" smtClean="0"/>
              <a:t>2005.s.79  (</a:t>
            </a:r>
            <a:r>
              <a:rPr lang="cs-CZ" sz="1800" dirty="0" err="1" smtClean="0"/>
              <a:t>slide</a:t>
            </a:r>
            <a:r>
              <a:rPr lang="cs-CZ" sz="1800" dirty="0" smtClean="0"/>
              <a:t> 7) </a:t>
            </a:r>
            <a:endParaRPr lang="cs-CZ" sz="1800" dirty="0"/>
          </a:p>
          <a:p>
            <a:pPr algn="l"/>
            <a:endParaRPr lang="cs-CZ" sz="1800" dirty="0"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cs-CZ" sz="25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cs-CZ" sz="2500" b="1" dirty="0" smtClean="0">
                <a:latin typeface="Times New Roman" pitchFamily="18" charset="0"/>
                <a:cs typeface="Times New Roman" pitchFamily="18" charset="0"/>
              </a:rPr>
            </a:br>
            <a:endParaRPr lang="cs-CZ" sz="25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Podnadpis 2"/>
          <p:cNvSpPr txBox="1">
            <a:spLocks/>
          </p:cNvSpPr>
          <p:nvPr/>
        </p:nvSpPr>
        <p:spPr>
          <a:xfrm>
            <a:off x="4499992" y="3501008"/>
            <a:ext cx="4464496" cy="2137792"/>
          </a:xfrm>
          <a:prstGeom prst="rect">
            <a:avLst/>
          </a:prstGeom>
        </p:spPr>
        <p:txBody>
          <a:bodyPr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1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0" y="0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0" y="2275"/>
            <a:ext cx="9144000" cy="49244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cs-CZ" sz="12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Elektronická  učebnice - II. stupeň              </a:t>
            </a:r>
            <a:r>
              <a:rPr lang="cs-CZ" sz="1000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Základní škola Děčín VI, Na Stráni 879/2  – příspěvková organizace                                	        </a:t>
            </a:r>
            <a:r>
              <a:rPr lang="cs-CZ" sz="1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Anglický jazyk</a:t>
            </a:r>
          </a:p>
          <a:p>
            <a:endParaRPr lang="cs-CZ" sz="1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57903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lastní 3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262</TotalTime>
  <Words>1024</Words>
  <Application>Microsoft Office PowerPoint</Application>
  <PresentationFormat>Předvádění na obrazovce (4:3)</PresentationFormat>
  <Paragraphs>179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Wernerova</dc:creator>
  <cp:lastModifiedBy>krivankova</cp:lastModifiedBy>
  <cp:revision>51</cp:revision>
  <dcterms:created xsi:type="dcterms:W3CDTF">2010-12-26T08:22:04Z</dcterms:created>
  <dcterms:modified xsi:type="dcterms:W3CDTF">2013-04-18T19:00:51Z</dcterms:modified>
</cp:coreProperties>
</file>