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AACEA-B0E7-4132-9561-25BB28437010}" type="datetimeFigureOut">
              <a:rPr lang="cs-CZ" smtClean="0"/>
              <a:t>30.7.2013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C8AE6-5A80-49A1-AD70-51478D0C3F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05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C8AE6-5A80-49A1-AD70-51478D0C3F1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3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pPr/>
              <a:t>30.7.2013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urhometown.ca/images/photos/RNH_Canada_L.jpg" TargetMode="External"/><Relationship Id="rId13" Type="http://schemas.openxmlformats.org/officeDocument/2006/relationships/hyperlink" Target="http://www.nps.gov/grca/images/20070921161701.jpg" TargetMode="External"/><Relationship Id="rId3" Type="http://schemas.openxmlformats.org/officeDocument/2006/relationships/hyperlink" Target="http://summitvoice.files.wordpress.com/2012/11/fema_-_39841_-_official_portrait_of_president-elect_barack_obama_on_jan-_131.jpg" TargetMode="External"/><Relationship Id="rId7" Type="http://schemas.openxmlformats.org/officeDocument/2006/relationships/hyperlink" Target="http://keithmajor.files.wordpress.com/2011/12/the-statue-of-liberty-2.jpg" TargetMode="External"/><Relationship Id="rId12" Type="http://schemas.openxmlformats.org/officeDocument/2006/relationships/hyperlink" Target="http://usa.svetadily.cz/userfiles/image/clanky/usa-niagara-2.jpg" TargetMode="External"/><Relationship Id="rId2" Type="http://schemas.openxmlformats.org/officeDocument/2006/relationships/hyperlink" Target="http://upload.wikimedia.org/wikipedia/en/thumb/c/cf/Flag_of_Canada.svg/800px-Flag_of_Canada.sv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ionsonline.org/maps/north_america_map_855.jpg" TargetMode="External"/><Relationship Id="rId11" Type="http://schemas.openxmlformats.org/officeDocument/2006/relationships/hyperlink" Target="http://omimattress.files.wordpress.com/2012/01/vegas.jpg" TargetMode="External"/><Relationship Id="rId5" Type="http://schemas.openxmlformats.org/officeDocument/2006/relationships/hyperlink" Target="http://4.bp.blogspot.com/-csGWWH4muHo/T8hJm6jGNcI/AAAAAAAAAFk/ko1uQg6pdSU/s1600/Queen+Elizabeth+II.jpg" TargetMode="External"/><Relationship Id="rId10" Type="http://schemas.openxmlformats.org/officeDocument/2006/relationships/hyperlink" Target="http://resources.touropia.com/gfx/d/famous-official-residences/white_house.jpg" TargetMode="External"/><Relationship Id="rId4" Type="http://schemas.openxmlformats.org/officeDocument/2006/relationships/hyperlink" Target="http://static.giantbomb.com/uploads/original/0/2251/969527-washington_dc.jpg" TargetMode="External"/><Relationship Id="rId9" Type="http://schemas.openxmlformats.org/officeDocument/2006/relationships/hyperlink" Target="http://image.vectorart5.com/63829059/Travel/Spirit-Island-Maligne-Lake-Jasper-National-Park-Alberta-Canada.jpg" TargetMode="External"/><Relationship Id="rId14" Type="http://schemas.openxmlformats.org/officeDocument/2006/relationships/hyperlink" Target="http://media-1.web.britannica.com/eb-media/40/94740-004-26EFA32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971600" y="1268760"/>
            <a:ext cx="7272808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err="1">
                <a:solidFill>
                  <a:schemeClr val="tx1"/>
                </a:solidFill>
                <a:latin typeface="Segoe Script" pitchFamily="34" charset="0"/>
              </a:rPr>
              <a:t>t</a:t>
            </a:r>
            <a:r>
              <a:rPr lang="cs-CZ" sz="4000" b="1" dirty="0" err="1" smtClean="0">
                <a:solidFill>
                  <a:schemeClr val="tx1"/>
                </a:solidFill>
                <a:latin typeface="Segoe Script" pitchFamily="34" charset="0"/>
              </a:rPr>
              <a:t>he</a:t>
            </a:r>
            <a:r>
              <a:rPr lang="cs-CZ" sz="4000" b="1" dirty="0" smtClean="0">
                <a:solidFill>
                  <a:schemeClr val="tx1"/>
                </a:solidFill>
                <a:latin typeface="Segoe Script" pitchFamily="34" charset="0"/>
              </a:rPr>
              <a:t> United</a:t>
            </a: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s-CZ" sz="4000" b="1" dirty="0" smtClean="0">
                <a:solidFill>
                  <a:schemeClr val="tx1"/>
                </a:solidFill>
                <a:latin typeface="Segoe Script" pitchFamily="34" charset="0"/>
              </a:rPr>
              <a:t>States</a:t>
            </a: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s-CZ" sz="4000" b="1" dirty="0" err="1" smtClean="0">
                <a:solidFill>
                  <a:schemeClr val="tx1"/>
                </a:solidFill>
                <a:latin typeface="Segoe Script" pitchFamily="34" charset="0"/>
              </a:rPr>
              <a:t>of</a:t>
            </a: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s-CZ" sz="4000" b="1" dirty="0" smtClean="0">
                <a:solidFill>
                  <a:schemeClr val="tx1"/>
                </a:solidFill>
                <a:latin typeface="Segoe Script" pitchFamily="34" charset="0"/>
              </a:rPr>
              <a:t>America</a:t>
            </a: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s-CZ" sz="4000" b="1" dirty="0" smtClean="0">
                <a:solidFill>
                  <a:schemeClr val="tx1"/>
                </a:solidFill>
                <a:latin typeface="Segoe Script" pitchFamily="34" charset="0"/>
              </a:rPr>
              <a:t>&amp;</a:t>
            </a: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s-CZ" sz="4000" b="1" dirty="0" err="1" smtClean="0">
                <a:solidFill>
                  <a:schemeClr val="tx1"/>
                </a:solidFill>
                <a:latin typeface="Segoe Script" pitchFamily="34" charset="0"/>
              </a:rPr>
              <a:t>Canada</a:t>
            </a:r>
            <a:endParaRPr lang="cs-CZ" sz="40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58.1 USA &amp;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Jitka Šolcová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2" name="Picture 2" descr="File:Flag of Canad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320480" cy="2160240"/>
          </a:xfrm>
          <a:prstGeom prst="rect">
            <a:avLst/>
          </a:prstGeom>
          <a:noFill/>
        </p:spPr>
      </p:pic>
      <p:pic>
        <p:nvPicPr>
          <p:cNvPr id="10244" name="Picture 4" descr="File:Flag of the United States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3968135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58.10 Anotace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14277"/>
              </p:ext>
            </p:extLst>
          </p:nvPr>
        </p:nvGraphicFramePr>
        <p:xfrm>
          <a:off x="935596" y="1340768"/>
          <a:ext cx="7272808" cy="296685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64807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Jitka Šolcová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6.-9.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4628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United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States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America</a:t>
                      </a:r>
                    </a:p>
                  </a:txBody>
                  <a:tcPr/>
                </a:tc>
              </a:tr>
              <a:tr h="73460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zaměřená na základní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informace o státech USA a Kanada.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4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1844824"/>
            <a:ext cx="1296144" cy="10169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108000" rtlCol="0">
            <a:spAutoFit/>
          </a:bodyPr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Segoe Script" pitchFamily="34" charset="0"/>
              </a:rPr>
              <a:t>t</a:t>
            </a:r>
            <a:r>
              <a:rPr lang="cs-CZ" sz="2800" b="1" dirty="0" err="1" smtClean="0">
                <a:solidFill>
                  <a:schemeClr val="tx1"/>
                </a:solidFill>
                <a:latin typeface="Segoe Script" pitchFamily="34" charset="0"/>
              </a:rPr>
              <a:t>he</a:t>
            </a:r>
            <a:r>
              <a:rPr lang="cs-CZ" sz="2800" b="1" dirty="0" smtClean="0">
                <a:solidFill>
                  <a:schemeClr val="tx1"/>
                </a:solidFill>
                <a:latin typeface="Segoe Script" pitchFamily="34" charset="0"/>
              </a:rPr>
              <a:t> USA</a:t>
            </a:r>
          </a:p>
        </p:txBody>
      </p:sp>
      <p:pic>
        <p:nvPicPr>
          <p:cNvPr id="9218" name="Picture 2" descr="http://static.giantbomb.com/uploads/original/0/2251/969527-washington_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08720"/>
            <a:ext cx="3096344" cy="2322258"/>
          </a:xfrm>
          <a:prstGeom prst="rect">
            <a:avLst/>
          </a:prstGeom>
          <a:noFill/>
        </p:spPr>
      </p:pic>
      <p:pic>
        <p:nvPicPr>
          <p:cNvPr id="9220" name="Picture 4" descr="http://summitvoice.files.wordpress.com/2012/11/fema_-_39841_-_official_portrait_of_president-elect_barack_obama_on_jan-_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1800200" cy="2212254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323528" y="3717032"/>
            <a:ext cx="2160240" cy="58610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108000" rtlCol="0">
            <a:sp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  <a:latin typeface="Segoe Script" pitchFamily="34" charset="0"/>
              </a:rPr>
              <a:t>CANADA</a:t>
            </a:r>
          </a:p>
        </p:txBody>
      </p:sp>
      <p:pic>
        <p:nvPicPr>
          <p:cNvPr id="9226" name="Picture 10" descr="http://4.bp.blogspot.com/-csGWWH4muHo/T8hJm6jGNcI/AAAAAAAAAFk/ko1uQg6pdSU/s1600/Queen+Elizabeth+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040"/>
            <a:ext cx="1818202" cy="2424269"/>
          </a:xfrm>
          <a:prstGeom prst="rect">
            <a:avLst/>
          </a:prstGeom>
          <a:noFill/>
        </p:spPr>
      </p:pic>
      <p:sp>
        <p:nvSpPr>
          <p:cNvPr id="19" name="Obdélník 18"/>
          <p:cNvSpPr/>
          <p:nvPr/>
        </p:nvSpPr>
        <p:spPr>
          <a:xfrm>
            <a:off x="1547664" y="3284984"/>
            <a:ext cx="17099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err="1" smtClean="0"/>
              <a:t>Barack</a:t>
            </a:r>
            <a:r>
              <a:rPr lang="cs-CZ" dirty="0" smtClean="0"/>
              <a:t> </a:t>
            </a:r>
            <a:r>
              <a:rPr lang="cs-CZ" dirty="0" err="1" smtClean="0"/>
              <a:t>Obama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4517994" y="3264990"/>
            <a:ext cx="14939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err="1" smtClean="0"/>
              <a:t>White</a:t>
            </a:r>
            <a:r>
              <a:rPr lang="cs-CZ" dirty="0" smtClean="0"/>
              <a:t> House</a:t>
            </a:r>
            <a:endParaRPr lang="cs-CZ" dirty="0"/>
          </a:p>
        </p:txBody>
      </p:sp>
      <p:pic>
        <p:nvPicPr>
          <p:cNvPr id="4" name="Picture 4" descr="http://keithmajor.files.wordpress.com/2011/12/the-statue-of-liberty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655759"/>
            <a:ext cx="1728192" cy="2485209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6948264" y="3284984"/>
            <a:ext cx="174919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dirty="0" smtClean="0"/>
              <a:t>Statue </a:t>
            </a:r>
            <a:r>
              <a:rPr lang="cs-CZ" dirty="0" err="1" smtClean="0"/>
              <a:t>of</a:t>
            </a:r>
            <a:r>
              <a:rPr lang="cs-CZ" dirty="0" smtClean="0"/>
              <a:t> Liberty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2599184" y="6237312"/>
            <a:ext cx="198644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 smtClean="0"/>
              <a:t>Queen</a:t>
            </a:r>
            <a:r>
              <a:rPr lang="cs-CZ" dirty="0" smtClean="0"/>
              <a:t> Elizabeth II</a:t>
            </a:r>
          </a:p>
        </p:txBody>
      </p:sp>
      <p:pic>
        <p:nvPicPr>
          <p:cNvPr id="6" name="Picture 6" descr="http://www.ourhometown.ca/images/photos/RNH_Canada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09120"/>
            <a:ext cx="2232248" cy="1674186"/>
          </a:xfrm>
          <a:prstGeom prst="rect">
            <a:avLst/>
          </a:prstGeom>
          <a:noFill/>
        </p:spPr>
      </p:pic>
      <p:pic>
        <p:nvPicPr>
          <p:cNvPr id="7" name="Picture 8" descr="http://image.vectorart5.com/63829059/Travel/Spirit-Island-Maligne-Lake-Jasper-National-Park-Alberta-Cana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789040"/>
            <a:ext cx="4312479" cy="2425770"/>
          </a:xfrm>
          <a:prstGeom prst="rect">
            <a:avLst/>
          </a:prstGeom>
          <a:noFill/>
        </p:spPr>
      </p:pic>
      <p:sp>
        <p:nvSpPr>
          <p:cNvPr id="29" name="Obdélník 28"/>
          <p:cNvSpPr/>
          <p:nvPr/>
        </p:nvSpPr>
        <p:spPr>
          <a:xfrm>
            <a:off x="755323" y="6237312"/>
            <a:ext cx="119135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 smtClean="0"/>
              <a:t>Ice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endParaRPr lang="cs-CZ" dirty="0" smtClean="0"/>
          </a:p>
        </p:txBody>
      </p:sp>
      <p:sp>
        <p:nvSpPr>
          <p:cNvPr id="30" name="Obdélník 29"/>
          <p:cNvSpPr/>
          <p:nvPr/>
        </p:nvSpPr>
        <p:spPr>
          <a:xfrm>
            <a:off x="5626477" y="6237312"/>
            <a:ext cx="22685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 smtClean="0"/>
              <a:t>Beautiful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, </a:t>
            </a:r>
            <a:r>
              <a:rPr lang="cs-CZ" dirty="0" err="1" smtClean="0"/>
              <a:t>lakes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58.3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USA &amp;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on the map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44008" y="1052736"/>
            <a:ext cx="432048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dirty="0" err="1" smtClean="0"/>
              <a:t>Canada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USA are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situated</a:t>
            </a:r>
            <a:r>
              <a:rPr lang="cs-CZ" dirty="0" smtClean="0"/>
              <a:t> in the American </a:t>
            </a:r>
            <a:r>
              <a:rPr lang="cs-CZ" dirty="0" err="1" smtClean="0"/>
              <a:t>continent</a:t>
            </a:r>
            <a:r>
              <a:rPr lang="cs-CZ" dirty="0" smtClean="0"/>
              <a:t>,  in </a:t>
            </a:r>
            <a:r>
              <a:rPr lang="cs-CZ" dirty="0" err="1" smtClean="0"/>
              <a:t>North</a:t>
            </a:r>
            <a:r>
              <a:rPr lang="cs-CZ" dirty="0" smtClean="0"/>
              <a:t> America.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44008" y="1787527"/>
            <a:ext cx="432048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dirty="0" err="1" smtClean="0"/>
              <a:t>Canada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l</a:t>
            </a:r>
            <a:r>
              <a:rPr lang="en-US" dirty="0" err="1" smtClean="0"/>
              <a:t>ocated</a:t>
            </a:r>
            <a:r>
              <a:rPr lang="en-US" dirty="0" smtClean="0"/>
              <a:t> in the northern part of the continent, it extends from the</a:t>
            </a:r>
            <a:r>
              <a:rPr lang="cs-CZ" dirty="0" smtClean="0"/>
              <a:t> </a:t>
            </a:r>
            <a:r>
              <a:rPr lang="en-US" dirty="0" smtClean="0"/>
              <a:t>Atlantic to the Pacific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en-US" dirty="0" smtClean="0"/>
              <a:t> the</a:t>
            </a:r>
            <a:r>
              <a:rPr lang="cs-CZ" dirty="0" smtClean="0"/>
              <a:t> </a:t>
            </a:r>
            <a:r>
              <a:rPr lang="en-US" dirty="0" smtClean="0"/>
              <a:t>second</a:t>
            </a:r>
            <a:r>
              <a:rPr lang="cs-CZ" dirty="0" smtClean="0"/>
              <a:t> </a:t>
            </a:r>
            <a:r>
              <a:rPr lang="en-US" dirty="0" smtClean="0"/>
              <a:t>largest country</a:t>
            </a:r>
            <a:r>
              <a:rPr lang="cs-CZ" dirty="0" smtClean="0"/>
              <a:t> by </a:t>
            </a:r>
            <a:r>
              <a:rPr lang="cs-CZ" dirty="0" err="1" smtClean="0"/>
              <a:t>total</a:t>
            </a:r>
            <a:r>
              <a:rPr lang="cs-CZ" dirty="0" smtClean="0"/>
              <a:t> area.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44008" y="4365104"/>
            <a:ext cx="432048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The </a:t>
            </a:r>
            <a:r>
              <a:rPr lang="cs-CZ" dirty="0" err="1" smtClean="0"/>
              <a:t>landscape</a:t>
            </a:r>
            <a:r>
              <a:rPr lang="cs-CZ" dirty="0" smtClean="0"/>
              <a:t> 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mostly</a:t>
            </a:r>
            <a:r>
              <a:rPr lang="cs-CZ" dirty="0" smtClean="0"/>
              <a:t> </a:t>
            </a:r>
            <a:r>
              <a:rPr lang="cs-CZ" dirty="0" err="1" smtClean="0"/>
              <a:t>hilly</a:t>
            </a:r>
            <a:r>
              <a:rPr lang="cs-CZ" dirty="0" smtClean="0"/>
              <a:t> in the </a:t>
            </a:r>
            <a:r>
              <a:rPr lang="cs-CZ" dirty="0" err="1" smtClean="0"/>
              <a:t>west</a:t>
            </a:r>
            <a:r>
              <a:rPr lang="cs-CZ" dirty="0" smtClean="0"/>
              <a:t>.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„</a:t>
            </a:r>
            <a:r>
              <a:rPr lang="cs-CZ" dirty="0" err="1" smtClean="0"/>
              <a:t>Cordilleras</a:t>
            </a:r>
            <a:r>
              <a:rPr lang="cs-CZ" dirty="0" smtClean="0"/>
              <a:t>“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en-US" dirty="0" smtClean="0"/>
              <a:t>begin</a:t>
            </a:r>
            <a:r>
              <a:rPr lang="cs-CZ" dirty="0" smtClean="0"/>
              <a:t> on </a:t>
            </a:r>
            <a:r>
              <a:rPr lang="cs-CZ" dirty="0" err="1" smtClean="0"/>
              <a:t>Alaska</a:t>
            </a:r>
            <a:r>
              <a:rPr lang="en-US" dirty="0" smtClean="0"/>
              <a:t> ridge (highest point Mount </a:t>
            </a:r>
            <a:r>
              <a:rPr lang="en-US" dirty="0" err="1" smtClean="0"/>
              <a:t>McKinle</a:t>
            </a:r>
            <a:r>
              <a:rPr lang="cs-CZ" dirty="0" smtClean="0"/>
              <a:t>y</a:t>
            </a:r>
            <a:r>
              <a:rPr lang="en-US" dirty="0" smtClean="0"/>
              <a:t>) and extend south in two distinct zones</a:t>
            </a:r>
            <a:r>
              <a:rPr lang="cs-CZ" dirty="0" smtClean="0"/>
              <a:t> – the </a:t>
            </a:r>
            <a:r>
              <a:rPr lang="en-US" dirty="0" smtClean="0"/>
              <a:t>Coast Range and </a:t>
            </a:r>
            <a:r>
              <a:rPr lang="cs-CZ" dirty="0" smtClean="0"/>
              <a:t>the </a:t>
            </a:r>
            <a:r>
              <a:rPr lang="en-US" dirty="0" smtClean="0"/>
              <a:t>Rocky Mountains.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many 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rivers</a:t>
            </a:r>
            <a:r>
              <a:rPr lang="cs-CZ" dirty="0" smtClean="0"/>
              <a:t> (Mississippi, Missouri, Rio Grande, Colorado, …).</a:t>
            </a:r>
            <a:endParaRPr lang="cs-CZ" dirty="0"/>
          </a:p>
        </p:txBody>
      </p:sp>
      <p:pic>
        <p:nvPicPr>
          <p:cNvPr id="8194" name="Picture 2" descr="http://www.nationsonline.org/maps/north_america_map_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392488" cy="5625467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4644008" y="3076316"/>
            <a:ext cx="432048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cs-CZ" dirty="0" smtClean="0"/>
              <a:t>USA </a:t>
            </a:r>
            <a:r>
              <a:rPr lang="en-US" dirty="0" smtClean="0"/>
              <a:t>is situated mostly in</a:t>
            </a:r>
            <a:r>
              <a:rPr lang="cs-CZ" dirty="0" smtClean="0"/>
              <a:t> </a:t>
            </a:r>
            <a:r>
              <a:rPr lang="en-US" dirty="0" smtClean="0"/>
              <a:t>central</a:t>
            </a:r>
            <a:r>
              <a:rPr lang="cs-CZ" dirty="0" smtClean="0"/>
              <a:t> </a:t>
            </a:r>
            <a:r>
              <a:rPr lang="en-US" dirty="0" smtClean="0"/>
              <a:t>North</a:t>
            </a:r>
            <a:r>
              <a:rPr lang="cs-CZ" dirty="0" smtClean="0"/>
              <a:t> </a:t>
            </a:r>
            <a:r>
              <a:rPr lang="en-US" dirty="0" smtClean="0"/>
              <a:t>America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en-US" dirty="0" smtClean="0"/>
              <a:t>lie</a:t>
            </a:r>
            <a:r>
              <a:rPr lang="cs-CZ" dirty="0" smtClean="0"/>
              <a:t>s</a:t>
            </a:r>
            <a:r>
              <a:rPr lang="en-US" dirty="0" smtClean="0"/>
              <a:t> between</a:t>
            </a:r>
            <a:r>
              <a:rPr lang="cs-CZ" dirty="0" smtClean="0"/>
              <a:t>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Pacific</a:t>
            </a:r>
            <a:r>
              <a:rPr lang="cs-CZ" dirty="0" smtClean="0"/>
              <a:t>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dirty="0" smtClean="0"/>
              <a:t>Atlantic</a:t>
            </a:r>
            <a:r>
              <a:rPr lang="cs-CZ" dirty="0" smtClean="0"/>
              <a:t> </a:t>
            </a:r>
            <a:r>
              <a:rPr lang="en-US" dirty="0" smtClean="0"/>
              <a:t>Oceans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‘s </a:t>
            </a:r>
            <a:r>
              <a:rPr lang="en-US" dirty="0" smtClean="0"/>
              <a:t>bordered</a:t>
            </a:r>
            <a:r>
              <a:rPr lang="cs-CZ" dirty="0" smtClean="0"/>
              <a:t> </a:t>
            </a:r>
            <a:r>
              <a:rPr lang="en-US" dirty="0" smtClean="0"/>
              <a:t>by</a:t>
            </a:r>
            <a:r>
              <a:rPr lang="cs-CZ" dirty="0" smtClean="0"/>
              <a:t> </a:t>
            </a:r>
            <a:r>
              <a:rPr lang="en-US" dirty="0" smtClean="0"/>
              <a:t>Canada</a:t>
            </a:r>
            <a:r>
              <a:rPr lang="cs-CZ" dirty="0" smtClean="0"/>
              <a:t> </a:t>
            </a:r>
            <a:r>
              <a:rPr lang="en-US" dirty="0" smtClean="0"/>
              <a:t>to the north and</a:t>
            </a:r>
            <a:r>
              <a:rPr lang="cs-CZ" dirty="0" smtClean="0"/>
              <a:t> by</a:t>
            </a:r>
            <a:r>
              <a:rPr lang="en-US" dirty="0" smtClean="0"/>
              <a:t> Mexico to the south.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016186"/>
              </p:ext>
            </p:extLst>
          </p:nvPr>
        </p:nvGraphicFramePr>
        <p:xfrm>
          <a:off x="395536" y="945767"/>
          <a:ext cx="8352928" cy="5636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3168352"/>
                <a:gridCol w="2664296"/>
              </a:tblGrid>
              <a:tr h="503291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latin typeface="Comic Sans MS" pitchFamily="66" charset="0"/>
                        </a:rPr>
                        <a:t>the</a:t>
                      </a:r>
                      <a:r>
                        <a:rPr lang="cs-CZ" sz="2400" b="1" dirty="0" smtClean="0">
                          <a:latin typeface="Comic Sans MS" pitchFamily="66" charset="0"/>
                        </a:rPr>
                        <a:t> USA</a:t>
                      </a:r>
                      <a:endParaRPr lang="cs-CZ" sz="2400" b="1" dirty="0">
                        <a:latin typeface="Comic Sans MS" pitchFamily="66" charset="0"/>
                      </a:endParaRPr>
                    </a:p>
                  </a:txBody>
                  <a:tcPr marT="72000" marB="7200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Comic Sans MS" pitchFamily="66" charset="0"/>
                        </a:rPr>
                        <a:t>CANADA</a:t>
                      </a:r>
                      <a:endParaRPr lang="cs-CZ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4686">
                <a:tc>
                  <a:txBody>
                    <a:bodyPr/>
                    <a:lstStyle/>
                    <a:p>
                      <a:r>
                        <a:rPr lang="cs-CZ" sz="1800" b="1" kern="1200" baseline="0" dirty="0" smtClean="0"/>
                        <a:t>The </a:t>
                      </a:r>
                      <a:r>
                        <a:rPr lang="cs-CZ" sz="1800" b="1" kern="1200" baseline="0" dirty="0" err="1" smtClean="0"/>
                        <a:t>capital</a:t>
                      </a:r>
                      <a:r>
                        <a:rPr lang="cs-CZ" sz="1800" b="1" kern="1200" baseline="0" dirty="0" smtClean="0"/>
                        <a:t> city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/>
                        <a:t>Washington</a:t>
                      </a:r>
                      <a:r>
                        <a:rPr lang="cs-CZ" sz="1600" kern="1200" baseline="0" dirty="0" smtClean="0"/>
                        <a:t>,</a:t>
                      </a:r>
                      <a:r>
                        <a:rPr lang="en-US" sz="1600" kern="1200" baseline="0" dirty="0" smtClean="0"/>
                        <a:t> D.C.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smtClean="0"/>
                        <a:t>Ottawa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1770">
                <a:tc>
                  <a:txBody>
                    <a:bodyPr/>
                    <a:lstStyle/>
                    <a:p>
                      <a:r>
                        <a:rPr lang="cs-CZ" sz="1800" b="1" kern="1200" baseline="0" dirty="0" err="1" smtClean="0"/>
                        <a:t>Provinces</a:t>
                      </a:r>
                      <a:r>
                        <a:rPr lang="cs-CZ" sz="1800" b="1" kern="1200" baseline="0" dirty="0" smtClean="0"/>
                        <a:t>, </a:t>
                      </a:r>
                      <a:r>
                        <a:rPr lang="cs-CZ" sz="1800" b="1" kern="1200" baseline="0" dirty="0" err="1" smtClean="0"/>
                        <a:t>territories</a:t>
                      </a:r>
                      <a:r>
                        <a:rPr lang="cs-CZ" sz="1800" b="1" kern="1200" baseline="0" dirty="0" smtClean="0"/>
                        <a:t>: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 smtClean="0"/>
                        <a:t>n</a:t>
                      </a:r>
                      <a:r>
                        <a:rPr lang="en-US" sz="1600" kern="1200" dirty="0" smtClean="0"/>
                        <a:t>one, the U.S. is made up of</a:t>
                      </a:r>
                      <a:r>
                        <a:rPr lang="cs-CZ" sz="1600" kern="1200" dirty="0" smtClean="0"/>
                        <a:t> 50</a:t>
                      </a:r>
                      <a:r>
                        <a:rPr lang="en-US" sz="1600" kern="1200" dirty="0" smtClean="0"/>
                        <a:t> states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smtClean="0"/>
                        <a:t>10 </a:t>
                      </a:r>
                      <a:r>
                        <a:rPr lang="cs-CZ" sz="1600" kern="1200" baseline="0" dirty="0" err="1" smtClean="0"/>
                        <a:t>provinces</a:t>
                      </a:r>
                      <a:r>
                        <a:rPr lang="cs-CZ" sz="1600" kern="1200" baseline="0" dirty="0" smtClean="0"/>
                        <a:t> </a:t>
                      </a:r>
                      <a:r>
                        <a:rPr lang="cs-CZ" sz="1600" kern="1200" baseline="0" dirty="0" err="1" smtClean="0"/>
                        <a:t>and</a:t>
                      </a:r>
                      <a:r>
                        <a:rPr lang="cs-CZ" sz="1600" kern="1200" baseline="0" dirty="0" smtClean="0"/>
                        <a:t> 3 </a:t>
                      </a:r>
                      <a:r>
                        <a:rPr lang="cs-CZ" sz="1600" kern="1200" baseline="0" dirty="0" err="1" smtClean="0"/>
                        <a:t>territories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1770">
                <a:tc>
                  <a:txBody>
                    <a:bodyPr/>
                    <a:lstStyle/>
                    <a:p>
                      <a:r>
                        <a:rPr lang="cs-CZ" sz="1800" b="1" kern="1200" baseline="0" dirty="0" smtClean="0"/>
                        <a:t>Flag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5953">
                <a:tc>
                  <a:txBody>
                    <a:bodyPr/>
                    <a:lstStyle/>
                    <a:p>
                      <a:r>
                        <a:rPr lang="cs-CZ" sz="1800" b="1" kern="1200" baseline="0" dirty="0" err="1" smtClean="0"/>
                        <a:t>National</a:t>
                      </a:r>
                      <a:r>
                        <a:rPr lang="cs-CZ" sz="1800" b="1" kern="1200" baseline="0" dirty="0" smtClean="0"/>
                        <a:t> </a:t>
                      </a:r>
                      <a:r>
                        <a:rPr lang="cs-CZ" sz="1800" b="1" kern="1200" baseline="0" dirty="0" err="1" smtClean="0"/>
                        <a:t>currency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err="1" smtClean="0"/>
                        <a:t>United</a:t>
                      </a:r>
                      <a:r>
                        <a:rPr lang="cs-CZ" sz="1600" kern="1200" baseline="0" dirty="0" smtClean="0"/>
                        <a:t> States dollar (USD)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err="1" smtClean="0"/>
                        <a:t>Canadian</a:t>
                      </a:r>
                      <a:r>
                        <a:rPr lang="cs-CZ" sz="1600" kern="1200" baseline="0" dirty="0" smtClean="0"/>
                        <a:t> dollar (CAD)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1770">
                <a:tc>
                  <a:txBody>
                    <a:bodyPr/>
                    <a:lstStyle/>
                    <a:p>
                      <a:r>
                        <a:rPr lang="cs-CZ" sz="1800" b="1" kern="1200" baseline="0" dirty="0" err="1" smtClean="0"/>
                        <a:t>Head</a:t>
                      </a:r>
                      <a:r>
                        <a:rPr lang="cs-CZ" sz="1800" b="1" kern="1200" baseline="0" dirty="0" smtClean="0"/>
                        <a:t> </a:t>
                      </a:r>
                      <a:r>
                        <a:rPr lang="cs-CZ" sz="1800" b="1" kern="1200" baseline="0" dirty="0" err="1" smtClean="0"/>
                        <a:t>of</a:t>
                      </a:r>
                      <a:r>
                        <a:rPr lang="cs-CZ" sz="1800" b="1" kern="1200" baseline="0" dirty="0" smtClean="0"/>
                        <a:t> </a:t>
                      </a:r>
                      <a:r>
                        <a:rPr lang="cs-CZ" sz="1800" b="1" kern="1200" baseline="0" dirty="0" err="1" smtClean="0"/>
                        <a:t>state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smtClean="0"/>
                        <a:t>President – </a:t>
                      </a:r>
                      <a:r>
                        <a:rPr lang="cs-CZ" sz="1600" kern="1200" baseline="0" dirty="0" err="1" smtClean="0"/>
                        <a:t>Barack</a:t>
                      </a:r>
                      <a:r>
                        <a:rPr lang="cs-CZ" sz="1600" kern="1200" baseline="0" dirty="0" smtClean="0"/>
                        <a:t> </a:t>
                      </a:r>
                      <a:r>
                        <a:rPr lang="cs-CZ" sz="1600" kern="1200" baseline="0" dirty="0" err="1" smtClean="0"/>
                        <a:t>Obama</a:t>
                      </a:r>
                      <a:endParaRPr lang="cs-CZ" sz="1600" kern="1200" baseline="0" dirty="0" smtClean="0"/>
                    </a:p>
                    <a:p>
                      <a:pPr algn="ctr"/>
                      <a:r>
                        <a:rPr lang="cs-CZ" sz="1600" kern="1200" baseline="0" dirty="0" smtClean="0"/>
                        <a:t>(</a:t>
                      </a:r>
                      <a:r>
                        <a:rPr lang="cs-CZ" sz="1600" kern="1200" baseline="0" dirty="0" err="1" smtClean="0"/>
                        <a:t>it</a:t>
                      </a:r>
                      <a:r>
                        <a:rPr lang="cs-CZ" sz="1600" kern="1200" baseline="0" dirty="0" smtClean="0"/>
                        <a:t> </a:t>
                      </a:r>
                      <a:r>
                        <a:rPr lang="cs-CZ" sz="1600" kern="1200" baseline="0" dirty="0" err="1" smtClean="0"/>
                        <a:t>is</a:t>
                      </a:r>
                      <a:r>
                        <a:rPr lang="cs-CZ" sz="1600" kern="1200" baseline="0" dirty="0" smtClean="0"/>
                        <a:t> a </a:t>
                      </a:r>
                      <a:r>
                        <a:rPr lang="cs-CZ" sz="1600" kern="1200" baseline="0" dirty="0" err="1" smtClean="0"/>
                        <a:t>republic</a:t>
                      </a:r>
                      <a:r>
                        <a:rPr lang="cs-CZ" sz="1600" kern="1200" baseline="0" dirty="0" smtClean="0"/>
                        <a:t>)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baseline="0" dirty="0" err="1" smtClean="0"/>
                        <a:t>Queen</a:t>
                      </a:r>
                      <a:r>
                        <a:rPr lang="cs-CZ" sz="1600" kern="1200" baseline="0" dirty="0" smtClean="0"/>
                        <a:t> – Elizabeth II.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monarchy)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4686">
                <a:tc>
                  <a:txBody>
                    <a:bodyPr/>
                    <a:lstStyle/>
                    <a:p>
                      <a:r>
                        <a:rPr lang="cs-CZ" sz="1800" b="1" kern="1200" baseline="0" dirty="0" err="1" smtClean="0"/>
                        <a:t>Highest</a:t>
                      </a:r>
                      <a:r>
                        <a:rPr lang="cs-CZ" sz="1800" b="1" kern="1200" baseline="0" dirty="0" smtClean="0"/>
                        <a:t> </a:t>
                      </a:r>
                      <a:r>
                        <a:rPr lang="cs-CZ" sz="1800" b="1" kern="1200" baseline="0" dirty="0" err="1" smtClean="0"/>
                        <a:t>mountain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  <a:r>
                        <a:rPr lang="cs-CZ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McKinley</a:t>
                      </a:r>
                      <a:r>
                        <a:rPr lang="cs-CZ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20320 m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err="1" smtClean="0"/>
                        <a:t>Mt</a:t>
                      </a:r>
                      <a:r>
                        <a:rPr lang="cs-CZ" sz="1600" kern="1200" baseline="0" dirty="0" smtClean="0"/>
                        <a:t> Logan (</a:t>
                      </a:r>
                      <a:r>
                        <a:rPr lang="cs-CZ" sz="1600" kern="1200" baseline="0" dirty="0" err="1" smtClean="0"/>
                        <a:t>Yukon</a:t>
                      </a:r>
                      <a:r>
                        <a:rPr lang="cs-CZ" sz="1600" kern="1200" baseline="0" dirty="0" smtClean="0"/>
                        <a:t>) – 6050 m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4686">
                <a:tc>
                  <a:txBody>
                    <a:bodyPr/>
                    <a:lstStyle/>
                    <a:p>
                      <a:r>
                        <a:rPr lang="cs-CZ" sz="1800" b="1" kern="1200" baseline="0" dirty="0" err="1" smtClean="0"/>
                        <a:t>Longest</a:t>
                      </a:r>
                      <a:r>
                        <a:rPr lang="cs-CZ" sz="1800" b="1" kern="1200" baseline="0" dirty="0" smtClean="0"/>
                        <a:t> </a:t>
                      </a:r>
                      <a:r>
                        <a:rPr lang="cs-CZ" sz="1800" b="1" kern="1200" baseline="0" dirty="0" err="1" smtClean="0"/>
                        <a:t>river</a:t>
                      </a:r>
                      <a:r>
                        <a:rPr lang="cs-CZ" sz="1800" b="1" kern="1200" baseline="0" dirty="0" smtClean="0"/>
                        <a:t> 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Missouri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smtClean="0"/>
                        <a:t>Mackenzie </a:t>
                      </a:r>
                      <a:r>
                        <a:rPr lang="cs-CZ" sz="1600" kern="1200" baseline="0" dirty="0" err="1" smtClean="0"/>
                        <a:t>River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4686">
                <a:tc>
                  <a:txBody>
                    <a:bodyPr/>
                    <a:lstStyle/>
                    <a:p>
                      <a:r>
                        <a:rPr lang="cs-CZ" sz="1800" b="1" kern="1200" baseline="0" dirty="0" err="1" smtClean="0"/>
                        <a:t>Animals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deer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wolf</a:t>
                      </a:r>
                      <a:r>
                        <a:rPr lang="cs-CZ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cs-CZ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domestic</a:t>
                      </a:r>
                      <a:r>
                        <a:rPr lang="cs-CZ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animals</a:t>
                      </a:r>
                      <a:endParaRPr lang="cs-CZ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err="1" smtClean="0"/>
                        <a:t>beaver</a:t>
                      </a:r>
                      <a:r>
                        <a:rPr lang="cs-CZ" sz="1600" kern="1200" baseline="0" dirty="0" smtClean="0"/>
                        <a:t>, </a:t>
                      </a:r>
                      <a:r>
                        <a:rPr lang="cs-CZ" sz="1600" kern="1200" baseline="0" dirty="0" err="1" smtClean="0"/>
                        <a:t>moose</a:t>
                      </a:r>
                      <a:r>
                        <a:rPr lang="cs-CZ" sz="1600" kern="1200" baseline="0" dirty="0" smtClean="0"/>
                        <a:t>, </a:t>
                      </a:r>
                      <a:r>
                        <a:rPr lang="cs-CZ" sz="1600" kern="1200" baseline="0" dirty="0" err="1" smtClean="0"/>
                        <a:t>reindeer</a:t>
                      </a:r>
                      <a:r>
                        <a:rPr lang="cs-CZ" sz="1600" kern="1200" baseline="0" dirty="0" smtClean="0"/>
                        <a:t>, </a:t>
                      </a:r>
                      <a:r>
                        <a:rPr lang="cs-CZ" sz="1600" kern="1200" baseline="0" dirty="0" err="1" smtClean="0"/>
                        <a:t>bear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4686">
                <a:tc>
                  <a:txBody>
                    <a:bodyPr/>
                    <a:lstStyle/>
                    <a:p>
                      <a:r>
                        <a:rPr lang="cs-CZ" sz="1800" b="1" kern="1200" baseline="0" dirty="0" err="1" smtClean="0"/>
                        <a:t>Traditional</a:t>
                      </a:r>
                      <a:r>
                        <a:rPr lang="cs-CZ" sz="1800" b="1" kern="1200" baseline="0" dirty="0" smtClean="0"/>
                        <a:t> </a:t>
                      </a:r>
                      <a:r>
                        <a:rPr lang="cs-CZ" sz="1800" b="1" kern="1200" baseline="0" dirty="0" err="1" smtClean="0"/>
                        <a:t>food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hamburgers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hotdogs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steaks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err="1" smtClean="0"/>
                        <a:t>maple</a:t>
                      </a:r>
                      <a:r>
                        <a:rPr lang="cs-CZ" sz="1600" kern="1200" baseline="0" dirty="0" smtClean="0"/>
                        <a:t> </a:t>
                      </a:r>
                      <a:r>
                        <a:rPr lang="cs-CZ" sz="1600" kern="1200" baseline="0" dirty="0" err="1" smtClean="0"/>
                        <a:t>syrup</a:t>
                      </a:r>
                      <a:r>
                        <a:rPr lang="cs-CZ" sz="1600" kern="1200" baseline="0" dirty="0" smtClean="0"/>
                        <a:t>, </a:t>
                      </a:r>
                      <a:r>
                        <a:rPr lang="cs-CZ" sz="1600" kern="1200" baseline="0" dirty="0" err="1" smtClean="0"/>
                        <a:t>mushrooms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4686">
                <a:tc>
                  <a:txBody>
                    <a:bodyPr/>
                    <a:lstStyle/>
                    <a:p>
                      <a:r>
                        <a:rPr lang="cs-CZ" sz="1800" b="1" kern="1200" baseline="0" dirty="0" err="1" smtClean="0"/>
                        <a:t>Traditional</a:t>
                      </a:r>
                      <a:r>
                        <a:rPr lang="cs-CZ" sz="1800" b="1" kern="1200" baseline="0" dirty="0" smtClean="0"/>
                        <a:t> sport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American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football</a:t>
                      </a:r>
                      <a:r>
                        <a:rPr lang="cs-C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baseball</a:t>
                      </a:r>
                      <a:endParaRPr lang="cs-CZ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baseline="0" dirty="0" err="1" smtClean="0"/>
                        <a:t>ice</a:t>
                      </a:r>
                      <a:r>
                        <a:rPr lang="cs-CZ" sz="1600" kern="1200" baseline="0" dirty="0" smtClean="0"/>
                        <a:t> </a:t>
                      </a:r>
                      <a:r>
                        <a:rPr lang="cs-CZ" sz="1600" kern="1200" baseline="0" dirty="0" err="1" smtClean="0"/>
                        <a:t>hockey</a:t>
                      </a:r>
                      <a:endParaRPr lang="cs-CZ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9232">
                <a:tc>
                  <a:txBody>
                    <a:bodyPr/>
                    <a:lstStyle/>
                    <a:p>
                      <a:r>
                        <a:rPr lang="cs-CZ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Major </a:t>
                      </a:r>
                      <a:r>
                        <a:rPr lang="cs-CZ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cities</a:t>
                      </a:r>
                      <a:endParaRPr lang="cs-C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New</a:t>
                      </a:r>
                      <a:r>
                        <a:rPr lang="cs-CZ" sz="1400" dirty="0" smtClean="0"/>
                        <a:t> </a:t>
                      </a:r>
                      <a:r>
                        <a:rPr lang="en-US" sz="1400" dirty="0" smtClean="0"/>
                        <a:t>York,</a:t>
                      </a:r>
                      <a:r>
                        <a:rPr lang="cs-CZ" sz="1400" dirty="0" smtClean="0"/>
                        <a:t> </a:t>
                      </a:r>
                      <a:r>
                        <a:rPr lang="en-US" sz="1400" dirty="0" smtClean="0"/>
                        <a:t>Chicago, San Francisco</a:t>
                      </a:r>
                      <a:endParaRPr lang="cs-CZ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 </a:t>
                      </a:r>
                      <a:r>
                        <a:rPr lang="en-US" sz="1400" dirty="0" smtClean="0"/>
                        <a:t>Boston,</a:t>
                      </a:r>
                      <a:r>
                        <a:rPr lang="cs-CZ" sz="1400" dirty="0" smtClean="0"/>
                        <a:t> </a:t>
                      </a:r>
                      <a:r>
                        <a:rPr lang="en-US" sz="1400" dirty="0" smtClean="0"/>
                        <a:t>Philadelphia,</a:t>
                      </a:r>
                      <a:r>
                        <a:rPr lang="cs-CZ" sz="1400" dirty="0" smtClean="0"/>
                        <a:t> </a:t>
                      </a:r>
                      <a:r>
                        <a:rPr lang="en-US" sz="1400" dirty="0" smtClean="0"/>
                        <a:t>Washington, D.C.</a:t>
                      </a:r>
                      <a:endParaRPr lang="cs-CZ" sz="1400" dirty="0" smtClean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Toronto, Montreal, Vancouver, Ottawa, Calgary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File:Flag of the United State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20888"/>
            <a:ext cx="936104" cy="492625"/>
          </a:xfrm>
          <a:prstGeom prst="rect">
            <a:avLst/>
          </a:prstGeom>
          <a:noFill/>
        </p:spPr>
      </p:pic>
      <p:pic>
        <p:nvPicPr>
          <p:cNvPr id="8" name="Picture 2" descr="File:Flag of Canad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420888"/>
            <a:ext cx="1008112" cy="504056"/>
          </a:xfrm>
          <a:prstGeom prst="rect">
            <a:avLst/>
          </a:prstGeom>
          <a:noFill/>
        </p:spPr>
      </p:pic>
      <p:pic>
        <p:nvPicPr>
          <p:cNvPr id="7170" name="Picture 2" descr="http://bedouina.typepad.com/.a/6a00d8341bf73153ef0105359fa532970c-800w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55141">
            <a:off x="2315105" y="3027885"/>
            <a:ext cx="339715" cy="477561"/>
          </a:xfrm>
          <a:prstGeom prst="rect">
            <a:avLst/>
          </a:prstGeom>
          <a:noFill/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58.4 Something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countries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58.5  Something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typical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countries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6876256" y="3524720"/>
            <a:ext cx="2520280" cy="8403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80212" y="736585"/>
            <a:ext cx="1872208" cy="52455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108000" rtlCol="0">
            <a:sp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  <a:latin typeface="Segoe Script" pitchFamily="34" charset="0"/>
              </a:rPr>
              <a:t>CANADA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612064" y="1133024"/>
            <a:ext cx="1638759" cy="52455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108000" rtlCol="0">
            <a:spAutoFit/>
          </a:bodyPr>
          <a:lstStyle/>
          <a:p>
            <a:pPr algn="ctr"/>
            <a:r>
              <a:rPr lang="cs-CZ" sz="2400" b="1" dirty="0" err="1">
                <a:solidFill>
                  <a:schemeClr val="tx1"/>
                </a:solidFill>
                <a:latin typeface="Segoe Script" pitchFamily="34" charset="0"/>
              </a:rPr>
              <a:t>t</a:t>
            </a:r>
            <a:r>
              <a:rPr lang="cs-CZ" sz="2400" b="1" dirty="0" err="1" smtClean="0">
                <a:solidFill>
                  <a:schemeClr val="tx1"/>
                </a:solidFill>
                <a:latin typeface="Segoe Script" pitchFamily="34" charset="0"/>
              </a:rPr>
              <a:t>he</a:t>
            </a:r>
            <a:r>
              <a:rPr lang="cs-CZ" sz="2400" b="1" dirty="0" smtClean="0">
                <a:solidFill>
                  <a:schemeClr val="tx1"/>
                </a:solidFill>
                <a:latin typeface="Segoe Script" pitchFamily="34" charset="0"/>
              </a:rPr>
              <a:t> USA</a:t>
            </a:r>
          </a:p>
        </p:txBody>
      </p:sp>
      <p:pic>
        <p:nvPicPr>
          <p:cNvPr id="5122" name="Picture 2" descr="White 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625" y="1746418"/>
            <a:ext cx="2454878" cy="1682582"/>
          </a:xfrm>
          <a:prstGeom prst="rect">
            <a:avLst/>
          </a:prstGeom>
          <a:noFill/>
        </p:spPr>
      </p:pic>
      <p:sp>
        <p:nvSpPr>
          <p:cNvPr id="24" name="Obdélník 23"/>
          <p:cNvSpPr/>
          <p:nvPr/>
        </p:nvSpPr>
        <p:spPr>
          <a:xfrm>
            <a:off x="207908" y="3536145"/>
            <a:ext cx="2808312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The White House</a:t>
            </a:r>
            <a:r>
              <a:rPr lang="cs-CZ" sz="1400" b="1" dirty="0" smtClean="0"/>
              <a:t> </a:t>
            </a:r>
            <a:r>
              <a:rPr lang="en-US" sz="1400" dirty="0" smtClean="0"/>
              <a:t>in</a:t>
            </a:r>
            <a:r>
              <a:rPr lang="cs-CZ" sz="1400" dirty="0" smtClean="0"/>
              <a:t> </a:t>
            </a:r>
            <a:r>
              <a:rPr lang="en-US" sz="1400" dirty="0" smtClean="0"/>
              <a:t>Washington DC</a:t>
            </a:r>
            <a:r>
              <a:rPr lang="cs-CZ" sz="1400" dirty="0" smtClean="0"/>
              <a:t> </a:t>
            </a:r>
            <a:r>
              <a:rPr lang="en-US" sz="1400" dirty="0" smtClean="0"/>
              <a:t>is the</a:t>
            </a:r>
            <a:r>
              <a:rPr lang="cs-CZ" sz="1400" dirty="0" smtClean="0"/>
              <a:t> </a:t>
            </a:r>
            <a:r>
              <a:rPr lang="en-US" sz="1400" dirty="0" smtClean="0"/>
              <a:t>official residence of the President of the United States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5124" name="Picture 4" descr="http://omimattress.files.wordpress.com/2012/01/veg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0823" y="1738060"/>
            <a:ext cx="2519104" cy="1677175"/>
          </a:xfrm>
          <a:prstGeom prst="rect">
            <a:avLst/>
          </a:prstGeom>
          <a:noFill/>
        </p:spPr>
      </p:pic>
      <p:sp>
        <p:nvSpPr>
          <p:cNvPr id="26" name="Obdélník 25"/>
          <p:cNvSpPr/>
          <p:nvPr/>
        </p:nvSpPr>
        <p:spPr>
          <a:xfrm>
            <a:off x="3203847" y="3501008"/>
            <a:ext cx="256607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Las Vegas</a:t>
            </a:r>
            <a:r>
              <a:rPr lang="cs-CZ" sz="1400" b="1" dirty="0" smtClean="0"/>
              <a:t>,</a:t>
            </a:r>
            <a:r>
              <a:rPr lang="en-US" sz="1400" b="1" dirty="0" smtClean="0"/>
              <a:t> </a:t>
            </a:r>
            <a:r>
              <a:rPr lang="cs-CZ" sz="1400" dirty="0" smtClean="0"/>
              <a:t>“T</a:t>
            </a:r>
            <a:r>
              <a:rPr lang="en-US" sz="1400" dirty="0" smtClean="0"/>
              <a:t>he gambling </a:t>
            </a:r>
            <a:r>
              <a:rPr lang="en-US" sz="1400" dirty="0" err="1" smtClean="0"/>
              <a:t>mecca</a:t>
            </a:r>
            <a:r>
              <a:rPr lang="en-US" sz="1400" dirty="0" smtClean="0"/>
              <a:t> of the world</a:t>
            </a:r>
            <a:r>
              <a:rPr lang="cs-CZ" sz="1400" dirty="0" smtClean="0"/>
              <a:t>“.</a:t>
            </a:r>
            <a:endParaRPr lang="cs-CZ" sz="1400" dirty="0"/>
          </a:p>
        </p:txBody>
      </p:sp>
      <p:pic>
        <p:nvPicPr>
          <p:cNvPr id="5128" name="Picture 8" descr="http://usa.svetadily.cz/userfiles/image/clanky/usa-niagara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9119" y="1490532"/>
            <a:ext cx="3030923" cy="1584176"/>
          </a:xfrm>
          <a:prstGeom prst="rect">
            <a:avLst/>
          </a:prstGeom>
          <a:noFill/>
        </p:spPr>
      </p:pic>
      <p:sp>
        <p:nvSpPr>
          <p:cNvPr id="29" name="Obdélník 28"/>
          <p:cNvSpPr/>
          <p:nvPr/>
        </p:nvSpPr>
        <p:spPr>
          <a:xfrm>
            <a:off x="6013505" y="3212976"/>
            <a:ext cx="291252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 smtClean="0"/>
              <a:t> </a:t>
            </a:r>
            <a:r>
              <a:rPr lang="cs-CZ" sz="1400" b="1" dirty="0" smtClean="0"/>
              <a:t>Niagara</a:t>
            </a:r>
            <a:r>
              <a:rPr lang="cs-CZ" dirty="0" smtClean="0"/>
              <a:t> </a:t>
            </a:r>
            <a:r>
              <a:rPr lang="cs-CZ" sz="1400" b="1" dirty="0" err="1" smtClean="0"/>
              <a:t>Falls</a:t>
            </a:r>
            <a:r>
              <a:rPr lang="cs-CZ" sz="1400" b="1" dirty="0" smtClean="0"/>
              <a:t> </a:t>
            </a:r>
            <a:r>
              <a:rPr lang="cs-CZ" sz="1400" dirty="0" err="1" smtClean="0"/>
              <a:t>is</a:t>
            </a:r>
            <a:r>
              <a:rPr lang="en-US" sz="1400" dirty="0" smtClean="0"/>
              <a:t> one of the most spectacular natural wonders</a:t>
            </a:r>
            <a:r>
              <a:rPr lang="cs-CZ" sz="1400" dirty="0" smtClean="0"/>
              <a:t>. </a:t>
            </a:r>
            <a:r>
              <a:rPr lang="cs-CZ" sz="1400" dirty="0" err="1" smtClean="0"/>
              <a:t>It</a:t>
            </a:r>
            <a:r>
              <a:rPr lang="cs-CZ" sz="1400" dirty="0" smtClean="0"/>
              <a:t>‘s s</a:t>
            </a:r>
            <a:r>
              <a:rPr lang="en-US" sz="1400" dirty="0" err="1" smtClean="0"/>
              <a:t>ituated</a:t>
            </a:r>
            <a:r>
              <a:rPr lang="en-US" sz="1400" dirty="0" smtClean="0"/>
              <a:t> between the state of New York and the province of Ontario</a:t>
            </a:r>
            <a:r>
              <a:rPr lang="cs-CZ" sz="1400" dirty="0" smtClean="0"/>
              <a:t>.</a:t>
            </a:r>
            <a:endParaRPr lang="cs-CZ" sz="1400" b="1" dirty="0" smtClean="0"/>
          </a:p>
        </p:txBody>
      </p:sp>
      <p:pic>
        <p:nvPicPr>
          <p:cNvPr id="5130" name="Picture 10" descr="http://www.nps.gov/grca/images/200709211617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527" y="4479609"/>
            <a:ext cx="2877954" cy="1512168"/>
          </a:xfrm>
          <a:prstGeom prst="rect">
            <a:avLst/>
          </a:prstGeom>
          <a:noFill/>
        </p:spPr>
      </p:pic>
      <p:sp>
        <p:nvSpPr>
          <p:cNvPr id="31" name="Obdélník 30"/>
          <p:cNvSpPr/>
          <p:nvPr/>
        </p:nvSpPr>
        <p:spPr>
          <a:xfrm>
            <a:off x="-47264" y="6046735"/>
            <a:ext cx="324036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b="1" dirty="0" smtClean="0"/>
              <a:t>The Grand Canyon </a:t>
            </a:r>
            <a:r>
              <a:rPr lang="cs-CZ" sz="1400" dirty="0" smtClean="0"/>
              <a:t>in </a:t>
            </a:r>
            <a:r>
              <a:rPr lang="cs-CZ" sz="1400" dirty="0" err="1" smtClean="0"/>
              <a:t>northern</a:t>
            </a:r>
            <a:r>
              <a:rPr lang="cs-CZ" sz="1400" dirty="0" smtClean="0"/>
              <a:t> Arizona.</a:t>
            </a:r>
            <a:endParaRPr lang="cs-CZ" sz="1400" b="1" dirty="0" smtClean="0"/>
          </a:p>
        </p:txBody>
      </p:sp>
      <p:pic>
        <p:nvPicPr>
          <p:cNvPr id="5132" name="Picture 12" descr="Golden Gate Brid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0022" y="4228639"/>
            <a:ext cx="2458122" cy="1440160"/>
          </a:xfrm>
          <a:prstGeom prst="rect">
            <a:avLst/>
          </a:prstGeom>
          <a:noFill/>
        </p:spPr>
      </p:pic>
      <p:sp>
        <p:nvSpPr>
          <p:cNvPr id="33" name="Obdélník 32"/>
          <p:cNvSpPr/>
          <p:nvPr/>
        </p:nvSpPr>
        <p:spPr>
          <a:xfrm>
            <a:off x="3271650" y="5733473"/>
            <a:ext cx="2675048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b="1" dirty="0" smtClean="0"/>
              <a:t>The </a:t>
            </a:r>
            <a:r>
              <a:rPr lang="cs-CZ" sz="1400" b="1" dirty="0" err="1" smtClean="0"/>
              <a:t>Golden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Gate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Bridge</a:t>
            </a:r>
            <a:r>
              <a:rPr lang="cs-CZ" sz="1400" dirty="0" smtClean="0"/>
              <a:t> </a:t>
            </a:r>
            <a:r>
              <a:rPr lang="en-US" sz="1400" dirty="0" smtClean="0"/>
              <a:t>between</a:t>
            </a:r>
            <a:r>
              <a:rPr lang="cs-CZ" sz="1400" dirty="0" smtClean="0"/>
              <a:t> </a:t>
            </a:r>
            <a:r>
              <a:rPr lang="en-US" sz="1400" dirty="0" smtClean="0"/>
              <a:t>San Francisco</a:t>
            </a:r>
            <a:r>
              <a:rPr lang="cs-CZ" sz="1400" dirty="0" smtClean="0"/>
              <a:t> </a:t>
            </a:r>
            <a:r>
              <a:rPr lang="en-US" sz="1400" dirty="0" smtClean="0"/>
              <a:t>and</a:t>
            </a:r>
            <a:r>
              <a:rPr lang="cs-CZ" sz="1400" dirty="0" smtClean="0"/>
              <a:t> </a:t>
            </a:r>
            <a:r>
              <a:rPr lang="en-US" sz="1400" dirty="0" smtClean="0"/>
              <a:t>Marin</a:t>
            </a:r>
            <a:r>
              <a:rPr lang="cs-CZ" sz="1400" dirty="0" smtClean="0"/>
              <a:t> </a:t>
            </a:r>
            <a:r>
              <a:rPr lang="en-US" sz="1400" dirty="0" smtClean="0"/>
              <a:t>County to the north.</a:t>
            </a:r>
            <a:endParaRPr lang="cs-CZ" sz="1400" b="1" dirty="0" smtClean="0"/>
          </a:p>
        </p:txBody>
      </p:sp>
      <p:pic>
        <p:nvPicPr>
          <p:cNvPr id="5136" name="Picture 16" descr="http://media-1.web.britannica.com/eb-media/40/94740-004-26EFA3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0017" y="4420905"/>
            <a:ext cx="2941436" cy="1498894"/>
          </a:xfrm>
          <a:prstGeom prst="rect">
            <a:avLst/>
          </a:prstGeom>
          <a:noFill/>
        </p:spPr>
      </p:pic>
      <p:sp>
        <p:nvSpPr>
          <p:cNvPr id="36" name="Obdélník 35"/>
          <p:cNvSpPr/>
          <p:nvPr/>
        </p:nvSpPr>
        <p:spPr>
          <a:xfrm>
            <a:off x="6050017" y="6032465"/>
            <a:ext cx="30598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b="1" dirty="0" smtClean="0"/>
              <a:t>The Michigan </a:t>
            </a:r>
            <a:r>
              <a:rPr lang="cs-CZ" sz="1400" b="1" dirty="0" err="1" smtClean="0"/>
              <a:t>Lake</a:t>
            </a:r>
            <a:r>
              <a:rPr lang="cs-CZ" sz="1400" b="1" dirty="0" smtClean="0"/>
              <a:t> </a:t>
            </a:r>
            <a:r>
              <a:rPr lang="cs-CZ" sz="1400" dirty="0" err="1" smtClean="0"/>
              <a:t>is</a:t>
            </a:r>
            <a:r>
              <a:rPr lang="cs-CZ" sz="1400" dirty="0" smtClean="0"/>
              <a:t> </a:t>
            </a:r>
            <a:r>
              <a:rPr lang="en-US" sz="1400" dirty="0" smtClean="0"/>
              <a:t>the largest fresh water lake in the world.</a:t>
            </a:r>
            <a:endParaRPr lang="cs-CZ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1627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0" y="1206044"/>
            <a:ext cx="1800200" cy="586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 rtlCol="0">
            <a:spAutoFit/>
          </a:bodyPr>
          <a:lstStyle/>
          <a:p>
            <a:pPr algn="ctr"/>
            <a:r>
              <a:rPr lang="cs-CZ" sz="2800" b="1" dirty="0" err="1">
                <a:solidFill>
                  <a:schemeClr val="tx1"/>
                </a:solidFill>
                <a:latin typeface="Segoe Script" pitchFamily="34" charset="0"/>
              </a:rPr>
              <a:t>t</a:t>
            </a:r>
            <a:r>
              <a:rPr lang="cs-CZ" sz="2800" b="1" dirty="0" err="1" smtClean="0">
                <a:solidFill>
                  <a:schemeClr val="tx1"/>
                </a:solidFill>
                <a:latin typeface="Segoe Script" pitchFamily="34" charset="0"/>
              </a:rPr>
              <a:t>he</a:t>
            </a:r>
            <a:r>
              <a:rPr lang="cs-CZ" sz="2800" b="1" dirty="0" smtClean="0">
                <a:solidFill>
                  <a:schemeClr val="tx1"/>
                </a:solidFill>
                <a:latin typeface="Segoe Script" pitchFamily="34" charset="0"/>
              </a:rPr>
              <a:t> USA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44208" y="1124744"/>
            <a:ext cx="2088232" cy="586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Segoe Script" pitchFamily="34" charset="0"/>
              </a:rPr>
              <a:t>CANADA</a:t>
            </a: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467544" y="2060848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6588224" y="5965280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467544" y="5965280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6588224" y="5477226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467544" y="5477226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6588224" y="3036956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467544" y="2548902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6588224" y="4989172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467544" y="4013064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6588224" y="4013064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6588224" y="4501118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467544" y="4501118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467544" y="4989172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467544" y="6453336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6588224" y="6453336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6588224" y="2060848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3635896" y="3573016"/>
            <a:ext cx="125386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smtClean="0"/>
              <a:t>Elizabeth II. 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5292080" y="4509120"/>
            <a:ext cx="65274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err="1" smtClean="0"/>
              <a:t>Bears</a:t>
            </a:r>
            <a:endParaRPr lang="cs-CZ" sz="1600" dirty="0" smtClean="0"/>
          </a:p>
        </p:txBody>
      </p:sp>
      <p:sp>
        <p:nvSpPr>
          <p:cNvPr id="37" name="Obdélník 36"/>
          <p:cNvSpPr/>
          <p:nvPr/>
        </p:nvSpPr>
        <p:spPr>
          <a:xfrm>
            <a:off x="3131840" y="4077072"/>
            <a:ext cx="121860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err="1" smtClean="0"/>
              <a:t>Maple</a:t>
            </a:r>
            <a:r>
              <a:rPr lang="cs-CZ" sz="1600" dirty="0" smtClean="0"/>
              <a:t> </a:t>
            </a:r>
            <a:r>
              <a:rPr lang="cs-CZ" sz="1600" dirty="0" err="1" smtClean="0"/>
              <a:t>syrup</a:t>
            </a:r>
            <a:endParaRPr lang="cs-CZ" sz="1600" dirty="0" smtClean="0"/>
          </a:p>
        </p:txBody>
      </p:sp>
      <p:sp>
        <p:nvSpPr>
          <p:cNvPr id="38" name="Obdélník 37"/>
          <p:cNvSpPr/>
          <p:nvPr/>
        </p:nvSpPr>
        <p:spPr>
          <a:xfrm>
            <a:off x="3851920" y="5805264"/>
            <a:ext cx="165102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Washington</a:t>
            </a:r>
            <a:r>
              <a:rPr lang="cs-CZ" sz="1600" dirty="0" smtClean="0"/>
              <a:t>,</a:t>
            </a:r>
            <a:r>
              <a:rPr lang="en-US" sz="1600" dirty="0" smtClean="0"/>
              <a:t> D.C.</a:t>
            </a:r>
            <a:endParaRPr lang="cs-CZ" sz="1600" dirty="0" smtClean="0"/>
          </a:p>
        </p:txBody>
      </p:sp>
      <p:sp>
        <p:nvSpPr>
          <p:cNvPr id="39" name="Obdélník 38"/>
          <p:cNvSpPr/>
          <p:nvPr/>
        </p:nvSpPr>
        <p:spPr>
          <a:xfrm>
            <a:off x="3635896" y="4941168"/>
            <a:ext cx="206607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smtClean="0"/>
              <a:t>S</a:t>
            </a:r>
            <a:r>
              <a:rPr lang="en-US" sz="1600" dirty="0" err="1" smtClean="0"/>
              <a:t>econd</a:t>
            </a:r>
            <a:r>
              <a:rPr lang="cs-CZ" sz="1600" dirty="0" smtClean="0"/>
              <a:t> </a:t>
            </a:r>
            <a:r>
              <a:rPr lang="en-US" sz="1600" dirty="0" smtClean="0"/>
              <a:t>largest country</a:t>
            </a:r>
            <a:endParaRPr lang="cs-CZ" sz="1600" dirty="0" smtClean="0"/>
          </a:p>
        </p:txBody>
      </p:sp>
      <p:sp>
        <p:nvSpPr>
          <p:cNvPr id="40" name="Obdélník 39"/>
          <p:cNvSpPr/>
          <p:nvPr/>
        </p:nvSpPr>
        <p:spPr>
          <a:xfrm>
            <a:off x="4283968" y="3140968"/>
            <a:ext cx="157927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600" dirty="0" smtClean="0"/>
              <a:t>Statue </a:t>
            </a:r>
            <a:r>
              <a:rPr lang="cs-CZ" sz="1600" dirty="0" err="1" smtClean="0"/>
              <a:t>of</a:t>
            </a:r>
            <a:r>
              <a:rPr lang="cs-CZ" sz="1600" dirty="0" smtClean="0"/>
              <a:t> Liberty</a:t>
            </a:r>
            <a:endParaRPr lang="cs-CZ" sz="1600" dirty="0"/>
          </a:p>
        </p:txBody>
      </p:sp>
      <p:sp>
        <p:nvSpPr>
          <p:cNvPr id="41" name="Obdélník 40"/>
          <p:cNvSpPr/>
          <p:nvPr/>
        </p:nvSpPr>
        <p:spPr>
          <a:xfrm>
            <a:off x="4139952" y="1844824"/>
            <a:ext cx="161775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Mount </a:t>
            </a:r>
            <a:r>
              <a:rPr lang="cs-CZ" sz="1600" dirty="0" err="1" smtClean="0">
                <a:solidFill>
                  <a:schemeClr val="tx1"/>
                </a:solidFill>
              </a:rPr>
              <a:t>McKinley</a:t>
            </a:r>
            <a:endParaRPr lang="cs-CZ" sz="1600" dirty="0" smtClean="0"/>
          </a:p>
        </p:txBody>
      </p:sp>
      <p:sp>
        <p:nvSpPr>
          <p:cNvPr id="42" name="Obdélník 41"/>
          <p:cNvSpPr/>
          <p:nvPr/>
        </p:nvSpPr>
        <p:spPr>
          <a:xfrm>
            <a:off x="4499992" y="6237312"/>
            <a:ext cx="119725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err="1" smtClean="0"/>
              <a:t>Hamburgers</a:t>
            </a:r>
            <a:endParaRPr lang="cs-CZ" sz="1600" dirty="0" smtClean="0"/>
          </a:p>
        </p:txBody>
      </p:sp>
      <p:sp>
        <p:nvSpPr>
          <p:cNvPr id="43" name="Obdélník 42"/>
          <p:cNvSpPr/>
          <p:nvPr/>
        </p:nvSpPr>
        <p:spPr>
          <a:xfrm>
            <a:off x="3779912" y="4509120"/>
            <a:ext cx="141096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err="1" smtClean="0"/>
              <a:t>Barack</a:t>
            </a:r>
            <a:r>
              <a:rPr lang="cs-CZ" sz="1600" dirty="0" smtClean="0"/>
              <a:t> </a:t>
            </a:r>
            <a:r>
              <a:rPr lang="cs-CZ" sz="1600" dirty="0" err="1" smtClean="0"/>
              <a:t>Obama</a:t>
            </a:r>
            <a:endParaRPr lang="cs-CZ" sz="1600" dirty="0" smtClean="0"/>
          </a:p>
        </p:txBody>
      </p:sp>
      <p:sp>
        <p:nvSpPr>
          <p:cNvPr id="44" name="Obdélník 43"/>
          <p:cNvSpPr/>
          <p:nvPr/>
        </p:nvSpPr>
        <p:spPr>
          <a:xfrm>
            <a:off x="4427984" y="4005064"/>
            <a:ext cx="93968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smtClean="0"/>
              <a:t>Montreal</a:t>
            </a:r>
          </a:p>
        </p:txBody>
      </p:sp>
      <p:sp>
        <p:nvSpPr>
          <p:cNvPr id="45" name="Obdélník 44"/>
          <p:cNvSpPr/>
          <p:nvPr/>
        </p:nvSpPr>
        <p:spPr>
          <a:xfrm>
            <a:off x="3491880" y="6237312"/>
            <a:ext cx="89960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smtClean="0"/>
              <a:t>50 states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3275856" y="1844824"/>
            <a:ext cx="77777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smtClean="0"/>
              <a:t>Ottawa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5076056" y="5373216"/>
            <a:ext cx="75533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err="1" smtClean="0"/>
              <a:t>Alaska</a:t>
            </a:r>
            <a:endParaRPr lang="cs-CZ" sz="1600" dirty="0" smtClean="0"/>
          </a:p>
        </p:txBody>
      </p:sp>
      <p:sp>
        <p:nvSpPr>
          <p:cNvPr id="48" name="Obdélník 47"/>
          <p:cNvSpPr/>
          <p:nvPr/>
        </p:nvSpPr>
        <p:spPr>
          <a:xfrm>
            <a:off x="5004048" y="3573016"/>
            <a:ext cx="89319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smtClean="0"/>
              <a:t>Baseball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4716016" y="2708920"/>
            <a:ext cx="82266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err="1" smtClean="0"/>
              <a:t>Hockey</a:t>
            </a:r>
            <a:endParaRPr lang="cs-CZ" sz="1600" dirty="0" smtClean="0"/>
          </a:p>
        </p:txBody>
      </p:sp>
      <p:sp>
        <p:nvSpPr>
          <p:cNvPr id="51" name="Obdélník 50"/>
          <p:cNvSpPr/>
          <p:nvPr/>
        </p:nvSpPr>
        <p:spPr>
          <a:xfrm>
            <a:off x="3563888" y="2708920"/>
            <a:ext cx="102944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smtClean="0"/>
              <a:t>Monarchy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539552" y="836712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</a:t>
            </a:r>
            <a:r>
              <a:rPr lang="en-US" dirty="0" err="1" smtClean="0"/>
              <a:t>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en-US" dirty="0" smtClean="0"/>
              <a:t> typical words 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en-US" dirty="0" smtClean="0"/>
              <a:t> correct </a:t>
            </a:r>
            <a:r>
              <a:rPr lang="en-US" dirty="0" err="1" smtClean="0"/>
              <a:t>colum</a:t>
            </a:r>
            <a:r>
              <a:rPr lang="cs-CZ" dirty="0" smtClean="0"/>
              <a:t>n.</a:t>
            </a:r>
            <a:endParaRPr lang="cs-CZ" dirty="0"/>
          </a:p>
        </p:txBody>
      </p:sp>
      <p:cxnSp>
        <p:nvCxnSpPr>
          <p:cNvPr id="50" name="Přímá spojovací čára 49"/>
          <p:cNvCxnSpPr/>
          <p:nvPr/>
        </p:nvCxnSpPr>
        <p:spPr>
          <a:xfrm>
            <a:off x="467544" y="3036956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>
            <a:off x="467544" y="3525010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>
            <a:off x="6588224" y="3525010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>
            <a:off x="6588224" y="2548902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délník 56"/>
          <p:cNvSpPr/>
          <p:nvPr/>
        </p:nvSpPr>
        <p:spPr>
          <a:xfrm>
            <a:off x="3131840" y="3140968"/>
            <a:ext cx="101899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smtClean="0"/>
              <a:t>Las </a:t>
            </a:r>
            <a:r>
              <a:rPr lang="cs-CZ" sz="1600" dirty="0" err="1" smtClean="0"/>
              <a:t>Vegas</a:t>
            </a:r>
            <a:endParaRPr lang="cs-CZ" sz="1600" dirty="0" smtClean="0"/>
          </a:p>
        </p:txBody>
      </p:sp>
      <p:sp>
        <p:nvSpPr>
          <p:cNvPr id="58" name="Obdélník 57"/>
          <p:cNvSpPr/>
          <p:nvPr/>
        </p:nvSpPr>
        <p:spPr>
          <a:xfrm>
            <a:off x="3635896" y="2276872"/>
            <a:ext cx="175721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smtClean="0"/>
              <a:t>The Grand Canyon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3347864" y="5373216"/>
            <a:ext cx="159530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smtClean="0"/>
              <a:t>Mackenzie </a:t>
            </a:r>
            <a:r>
              <a:rPr lang="cs-CZ" sz="1600" dirty="0" err="1" smtClean="0"/>
              <a:t>River</a:t>
            </a:r>
            <a:endParaRPr lang="cs-CZ" sz="1600" dirty="0" smtClean="0"/>
          </a:p>
        </p:txBody>
      </p:sp>
      <p:sp>
        <p:nvSpPr>
          <p:cNvPr id="60" name="Obdélník 59"/>
          <p:cNvSpPr/>
          <p:nvPr/>
        </p:nvSpPr>
        <p:spPr>
          <a:xfrm>
            <a:off x="3563888" y="1412776"/>
            <a:ext cx="180530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dirty="0" smtClean="0"/>
              <a:t>The Michigan </a:t>
            </a:r>
            <a:r>
              <a:rPr lang="cs-CZ" sz="1600" dirty="0" err="1" smtClean="0"/>
              <a:t>Lake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-36512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58.7 Something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131840" y="1052736"/>
          <a:ext cx="5856313" cy="537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  <a:gridCol w="308227"/>
              </a:tblGrid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617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251520" y="1124744"/>
            <a:ext cx="133722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sz="2800" b="1" dirty="0" err="1" smtClean="0">
                <a:solidFill>
                  <a:schemeClr val="tx1"/>
                </a:solidFill>
                <a:latin typeface="Segoe Script" pitchFamily="34" charset="0"/>
              </a:rPr>
              <a:t>Find</a:t>
            </a:r>
            <a:r>
              <a:rPr lang="cs-CZ" sz="2800" b="1" dirty="0" smtClean="0">
                <a:solidFill>
                  <a:schemeClr val="tx1"/>
                </a:solidFill>
                <a:latin typeface="Segoe Script" pitchFamily="34" charset="0"/>
              </a:rPr>
              <a:t> :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79512" y="1700808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Segoe Script" pitchFamily="34" charset="0"/>
              </a:rPr>
              <a:t>3</a:t>
            </a:r>
            <a:r>
              <a:rPr lang="cs-CZ" dirty="0" smtClean="0"/>
              <a:t> major </a:t>
            </a:r>
            <a:r>
              <a:rPr lang="cs-CZ" dirty="0" err="1" smtClean="0"/>
              <a:t>cities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179512" y="4696340"/>
            <a:ext cx="3046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Segoe Script" pitchFamily="34" charset="0"/>
              </a:rPr>
              <a:t>1 </a:t>
            </a:r>
            <a:r>
              <a:rPr lang="cs-CZ" dirty="0" smtClean="0"/>
              <a:t>typical sport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79512" y="3198574"/>
            <a:ext cx="294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Segoe Script" pitchFamily="34" charset="0"/>
              </a:rPr>
              <a:t>2</a:t>
            </a:r>
            <a:r>
              <a:rPr lang="cs-CZ" dirty="0" smtClean="0"/>
              <a:t> typical food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79512" y="2449691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Segoe Script" pitchFamily="34" charset="0"/>
              </a:rPr>
              <a:t>3</a:t>
            </a:r>
            <a:r>
              <a:rPr lang="cs-CZ" dirty="0" smtClean="0"/>
              <a:t> major </a:t>
            </a:r>
            <a:r>
              <a:rPr lang="cs-CZ" dirty="0" err="1" smtClean="0"/>
              <a:t>cities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179512" y="3947457"/>
            <a:ext cx="283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Segoe Script" pitchFamily="34" charset="0"/>
              </a:rPr>
              <a:t>2</a:t>
            </a:r>
            <a:r>
              <a:rPr lang="cs-CZ" dirty="0" smtClean="0"/>
              <a:t> typical </a:t>
            </a:r>
            <a:r>
              <a:rPr lang="cs-CZ" dirty="0" err="1" smtClean="0"/>
              <a:t>food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179512" y="5445224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Segoe Script" pitchFamily="34" charset="0"/>
              </a:rPr>
              <a:t>1</a:t>
            </a:r>
            <a:r>
              <a:rPr lang="cs-CZ" dirty="0" smtClean="0"/>
              <a:t> typical sport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76672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58.8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085282"/>
            <a:ext cx="3816424" cy="18312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cs-CZ" b="1" dirty="0" smtClean="0"/>
              <a:t>1. </a:t>
            </a:r>
            <a:r>
              <a:rPr lang="cs-CZ" b="1" dirty="0" err="1" smtClean="0"/>
              <a:t>Who</a:t>
            </a:r>
            <a:r>
              <a:rPr lang="cs-CZ" b="1" dirty="0" smtClean="0"/>
              <a:t> </a:t>
            </a:r>
            <a:r>
              <a:rPr lang="cs-CZ" b="1" dirty="0" err="1" smtClean="0"/>
              <a:t>lives</a:t>
            </a:r>
            <a:r>
              <a:rPr lang="cs-CZ" b="1" dirty="0" smtClean="0"/>
              <a:t> in the </a:t>
            </a:r>
            <a:r>
              <a:rPr lang="cs-CZ" b="1" dirty="0" err="1" smtClean="0"/>
              <a:t>White</a:t>
            </a:r>
            <a:r>
              <a:rPr lang="cs-CZ" b="1" dirty="0" smtClean="0"/>
              <a:t> House in Washington, D.C.?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Elizabeth II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President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President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endParaRPr lang="cs-CZ" dirty="0" smtClean="0"/>
          </a:p>
          <a:p>
            <a:pPr marL="800100" lvl="1" indent="-342900">
              <a:buAutoNum type="alphaLcParenR"/>
            </a:pPr>
            <a:r>
              <a:rPr lang="cs-CZ" dirty="0" smtClean="0"/>
              <a:t>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34121" y="3212976"/>
            <a:ext cx="3168352" cy="18312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b="1" dirty="0" smtClean="0"/>
              <a:t>2. </a:t>
            </a:r>
            <a:r>
              <a:rPr lang="cs-CZ" b="1" dirty="0" err="1" smtClean="0"/>
              <a:t>What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the </a:t>
            </a:r>
            <a:r>
              <a:rPr lang="cs-CZ" b="1" dirty="0" err="1" smtClean="0"/>
              <a:t>capital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Canada</a:t>
            </a:r>
            <a:r>
              <a:rPr lang="cs-CZ" b="1" dirty="0" smtClean="0"/>
              <a:t>?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Vancouver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Montreal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Ottawa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Toronto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003340" y="3225552"/>
            <a:ext cx="3154520" cy="18312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b="1" dirty="0" smtClean="0"/>
              <a:t>4. The</a:t>
            </a:r>
            <a:r>
              <a:rPr lang="en-US" b="1" dirty="0" smtClean="0"/>
              <a:t> </a:t>
            </a:r>
            <a:r>
              <a:rPr lang="cs-CZ" b="1" dirty="0" smtClean="0"/>
              <a:t>USA </a:t>
            </a:r>
            <a:r>
              <a:rPr lang="en-US" b="1" dirty="0" smtClean="0"/>
              <a:t>is made up of</a:t>
            </a:r>
            <a:r>
              <a:rPr lang="cs-CZ" b="1" dirty="0" smtClean="0"/>
              <a:t> … </a:t>
            </a:r>
            <a:r>
              <a:rPr lang="en-US" b="1" dirty="0" smtClean="0"/>
              <a:t>states</a:t>
            </a:r>
            <a:r>
              <a:rPr lang="cs-CZ" b="1" dirty="0" smtClean="0"/>
              <a:t>.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49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52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50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30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211960" y="1085555"/>
            <a:ext cx="4536504" cy="18312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b="1" dirty="0"/>
              <a:t>3</a:t>
            </a:r>
            <a:r>
              <a:rPr lang="cs-CZ" b="1" dirty="0" smtClean="0"/>
              <a:t>. </a:t>
            </a:r>
            <a:r>
              <a:rPr lang="cs-CZ" b="1" dirty="0" err="1" smtClean="0"/>
              <a:t>What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the </a:t>
            </a:r>
            <a:r>
              <a:rPr lang="cs-CZ" b="1" dirty="0" err="1" smtClean="0"/>
              <a:t>common</a:t>
            </a:r>
            <a:r>
              <a:rPr lang="cs-CZ" b="1" dirty="0" smtClean="0"/>
              <a:t> </a:t>
            </a:r>
            <a:r>
              <a:rPr lang="cs-CZ" b="1" dirty="0" err="1" smtClean="0"/>
              <a:t>nature</a:t>
            </a:r>
            <a:r>
              <a:rPr lang="cs-CZ" b="1" dirty="0" smtClean="0"/>
              <a:t>  </a:t>
            </a:r>
            <a:r>
              <a:rPr lang="cs-CZ" b="1" dirty="0" err="1" smtClean="0"/>
              <a:t>wonder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USA and </a:t>
            </a:r>
            <a:r>
              <a:rPr lang="cs-CZ" b="1" dirty="0" err="1" smtClean="0"/>
              <a:t>Canada</a:t>
            </a:r>
            <a:r>
              <a:rPr lang="cs-CZ" b="1" dirty="0" smtClean="0"/>
              <a:t>?</a:t>
            </a:r>
            <a:endParaRPr lang="cs-CZ" dirty="0" smtClean="0"/>
          </a:p>
          <a:p>
            <a:pPr marL="800100" lvl="1" indent="-342900">
              <a:buAutoNum type="alphaLcParenR"/>
            </a:pPr>
            <a:r>
              <a:rPr lang="cs-CZ" dirty="0" smtClean="0"/>
              <a:t>The Statue </a:t>
            </a:r>
            <a:r>
              <a:rPr lang="cs-CZ" dirty="0" err="1" smtClean="0"/>
              <a:t>of</a:t>
            </a:r>
            <a:r>
              <a:rPr lang="cs-CZ" dirty="0" smtClean="0"/>
              <a:t> Liberty</a:t>
            </a:r>
          </a:p>
          <a:p>
            <a:pPr marL="800100" lvl="1" indent="-342900">
              <a:buAutoNum type="alphaLcParenR"/>
            </a:pPr>
            <a:r>
              <a:rPr lang="cs-CZ" dirty="0" smtClean="0"/>
              <a:t>Niagara </a:t>
            </a:r>
            <a:r>
              <a:rPr lang="cs-CZ" dirty="0" err="1" smtClean="0"/>
              <a:t>Falls</a:t>
            </a:r>
            <a:endParaRPr lang="cs-CZ" dirty="0" smtClean="0"/>
          </a:p>
          <a:p>
            <a:pPr marL="800100" lvl="1" indent="-342900">
              <a:buAutoNum type="alphaLcParenR"/>
            </a:pPr>
            <a:r>
              <a:rPr lang="cs-CZ" dirty="0" smtClean="0"/>
              <a:t>Michigan </a:t>
            </a:r>
            <a:r>
              <a:rPr lang="cs-CZ" dirty="0" err="1" smtClean="0"/>
              <a:t>Lake</a:t>
            </a:r>
            <a:endParaRPr lang="cs-CZ" dirty="0" smtClean="0"/>
          </a:p>
          <a:p>
            <a:pPr marL="800100" lvl="1" indent="-342900">
              <a:buAutoNum type="alphaLcParenR"/>
            </a:pPr>
            <a:r>
              <a:rPr lang="cs-CZ" dirty="0" smtClean="0"/>
              <a:t>The Grand Canyon</a:t>
            </a:r>
          </a:p>
        </p:txBody>
      </p:sp>
      <p:sp>
        <p:nvSpPr>
          <p:cNvPr id="12" name="TextovéPole 11">
            <a:hlinkClick r:id="" action="ppaction://noaction" highlightClick="1"/>
          </p:cNvPr>
          <p:cNvSpPr txBox="1"/>
          <p:nvPr/>
        </p:nvSpPr>
        <p:spPr>
          <a:xfrm>
            <a:off x="7366480" y="4761637"/>
            <a:ext cx="129614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/>
              <a:t>Correct</a:t>
            </a:r>
            <a:endParaRPr lang="cs-CZ" b="1" dirty="0" smtClean="0"/>
          </a:p>
          <a:p>
            <a:r>
              <a:rPr lang="cs-CZ" b="1" dirty="0" err="1" smtClean="0"/>
              <a:t>answers</a:t>
            </a:r>
            <a:r>
              <a:rPr lang="cs-CZ" b="1" dirty="0"/>
              <a:t>:</a:t>
            </a:r>
            <a:endParaRPr lang="cs-CZ" b="1" dirty="0" smtClean="0"/>
          </a:p>
          <a:p>
            <a:r>
              <a:rPr lang="cs-CZ" b="1" dirty="0" smtClean="0"/>
              <a:t>1. b</a:t>
            </a:r>
          </a:p>
          <a:p>
            <a:r>
              <a:rPr lang="cs-CZ" b="1" dirty="0" smtClean="0"/>
              <a:t>2. c</a:t>
            </a:r>
          </a:p>
          <a:p>
            <a:r>
              <a:rPr lang="cs-CZ" b="1" dirty="0" smtClean="0"/>
              <a:t>3. b</a:t>
            </a:r>
          </a:p>
          <a:p>
            <a:r>
              <a:rPr lang="cs-CZ" b="1" dirty="0" smtClean="0"/>
              <a:t>4. </a:t>
            </a:r>
            <a:r>
              <a:rPr lang="cs-CZ" b="1" dirty="0"/>
              <a:t>c</a:t>
            </a:r>
            <a:endParaRPr lang="cs-CZ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99" y="5368104"/>
            <a:ext cx="1912367" cy="111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52" y="5334980"/>
            <a:ext cx="1912367" cy="11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4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58.9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46348" y="1102582"/>
            <a:ext cx="8507288" cy="458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sz="1400" dirty="0" smtClean="0">
                <a:hlinkClick r:id="rId2"/>
              </a:rPr>
              <a:t>http://upload.wikimedia.org/wikipedia/en/thumb/c/cf/Flag_of_Canada.svg/800px-Flag_of_Canada.svg.png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1,8)</a:t>
            </a:r>
          </a:p>
          <a:p>
            <a:r>
              <a:rPr lang="cs-CZ" sz="1400" dirty="0" smtClean="0">
                <a:hlinkClick r:id="rId3"/>
              </a:rPr>
              <a:t>http://summitvoice.files.wordpress.com/2012/11/fema_-_39841_-_official_portrait_of_president-elect_barack_obama_on_jan-_131.jpg</a:t>
            </a:r>
            <a:r>
              <a:rPr lang="cs-CZ" sz="1400" dirty="0" smtClean="0"/>
              <a:t> (slide2)</a:t>
            </a:r>
          </a:p>
          <a:p>
            <a:r>
              <a:rPr lang="cs-CZ" sz="1400" dirty="0" smtClean="0">
                <a:hlinkClick r:id="rId4"/>
              </a:rPr>
              <a:t>http://static.giantbomb.com/uploads/original/0/2251/969527-washington_dc.jpg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2)</a:t>
            </a:r>
          </a:p>
          <a:p>
            <a:r>
              <a:rPr lang="cs-CZ" sz="1400" dirty="0" smtClean="0">
                <a:hlinkClick r:id="rId5"/>
              </a:rPr>
              <a:t>http://4.bp.blogspot.com/-csGWWH4muHo/T8hJm6jGNcI/AAAAAAAAAFk/ko1uQg6pdSU/s1600/Queen+Elizabeth+II.jpg</a:t>
            </a:r>
            <a:r>
              <a:rPr lang="cs-CZ" sz="1400" dirty="0" smtClean="0"/>
              <a:t> (slide2)</a:t>
            </a:r>
          </a:p>
          <a:p>
            <a:r>
              <a:rPr lang="cs-CZ" sz="1400" dirty="0" smtClean="0">
                <a:hlinkClick r:id="rId6"/>
              </a:rPr>
              <a:t>http://www.nationsonline.org/maps/north_america_map_855.jpg</a:t>
            </a:r>
            <a:r>
              <a:rPr lang="cs-CZ" sz="1400" dirty="0" smtClean="0"/>
              <a:t> (slide3)</a:t>
            </a:r>
          </a:p>
          <a:p>
            <a:r>
              <a:rPr lang="cs-CZ" sz="1400" dirty="0" smtClean="0">
                <a:hlinkClick r:id="rId7"/>
              </a:rPr>
              <a:t>http://keithmajor.files.wordpress.com/2011/12/the-statue-of-liberty-2.jpg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3)</a:t>
            </a:r>
          </a:p>
          <a:p>
            <a:r>
              <a:rPr lang="cs-CZ" sz="1400" dirty="0" smtClean="0">
                <a:hlinkClick r:id="rId8"/>
              </a:rPr>
              <a:t>http://www.ourhometown.ca/images/photos/RNH_Canada_L.jpg</a:t>
            </a:r>
            <a:r>
              <a:rPr lang="cs-CZ" sz="1400" dirty="0" smtClean="0"/>
              <a:t> (slide3)</a:t>
            </a:r>
          </a:p>
          <a:p>
            <a:r>
              <a:rPr lang="cs-CZ" sz="1400" dirty="0" smtClean="0">
                <a:hlinkClick r:id="rId9"/>
              </a:rPr>
              <a:t>http://image.vectorart5.com/63829059/Travel/Spirit-Island-Maligne-Lake-Jasper-National-Park-Alberta-Canada.jpg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3)</a:t>
            </a:r>
          </a:p>
          <a:p>
            <a:r>
              <a:rPr lang="cs-CZ" sz="1400" dirty="0" smtClean="0">
                <a:hlinkClick r:id="rId10"/>
              </a:rPr>
              <a:t>http://resources.touropia.com/gfx/d/famous-official-residences/white_house.jpg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5)</a:t>
            </a:r>
          </a:p>
          <a:p>
            <a:r>
              <a:rPr lang="cs-CZ" sz="1400" dirty="0" smtClean="0">
                <a:hlinkClick r:id="rId11"/>
              </a:rPr>
              <a:t>http://omimattress.files.wordpress.com/2012/01/vegas.jpg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5)</a:t>
            </a:r>
          </a:p>
          <a:p>
            <a:r>
              <a:rPr lang="cs-CZ" sz="1400" dirty="0" smtClean="0">
                <a:hlinkClick r:id="rId12"/>
              </a:rPr>
              <a:t>http://usa.svetadily.cz/userfiles/image/clanky/usa-niagara-2.jpg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5)</a:t>
            </a:r>
          </a:p>
          <a:p>
            <a:r>
              <a:rPr lang="cs-CZ" sz="1400" dirty="0" smtClean="0">
                <a:hlinkClick r:id="rId13"/>
              </a:rPr>
              <a:t>http://www.nps.gov/grca/images/20070921161701.jpg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5)</a:t>
            </a:r>
          </a:p>
          <a:p>
            <a:r>
              <a:rPr lang="cs-CZ" sz="1400" dirty="0" smtClean="0">
                <a:hlinkClick r:id="rId14"/>
              </a:rPr>
              <a:t>http://media-1.web.britannica.com/eb-media/40/94740-004-26EFA325.jpg</a:t>
            </a:r>
            <a:r>
              <a:rPr lang="cs-CZ" sz="1400" dirty="0" smtClean="0"/>
              <a:t> (slide5)</a:t>
            </a:r>
          </a:p>
          <a:p>
            <a:pPr marL="0" indent="0">
              <a:buNone/>
            </a:pPr>
            <a:endParaRPr lang="cs-CZ" sz="1400" dirty="0" smtClean="0"/>
          </a:p>
          <a:p>
            <a:endParaRPr lang="cs-CZ" sz="14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6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1198</Words>
  <Application>Microsoft Office PowerPoint</Application>
  <PresentationFormat>Předvádění na obrazovce (4:3)</PresentationFormat>
  <Paragraphs>467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126</cp:revision>
  <dcterms:created xsi:type="dcterms:W3CDTF">2010-12-26T08:22:04Z</dcterms:created>
  <dcterms:modified xsi:type="dcterms:W3CDTF">2013-07-30T16:03:55Z</dcterms:modified>
</cp:coreProperties>
</file>