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5A7F-E392-437B-B40E-C1AEED2A66C3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6D1-7A10-47D2-9FED-D8488FB38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92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2760-AB13-4A00-8866-2D11BA8127A9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44E-BF5B-4E29-A243-28C71406D710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4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2C0-21D5-41C6-86EA-62233629DFAA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80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E76C-5DCB-4677-8C0C-7309CD40E972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4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34F1-E2E4-4742-9F55-1E330A88A47E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0B4B-B933-4A26-8377-7B63D0CF7F8D}" type="datetime1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0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83B9-F740-4799-8DF4-A68CC9837CE5}" type="datetime1">
              <a:rPr lang="cs-CZ" smtClean="0"/>
              <a:t>18.4.2013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04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D946-277E-4657-8896-F3EAC0276415}" type="datetime1">
              <a:rPr lang="cs-CZ" smtClean="0"/>
              <a:t>18.4.2013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C086-E5E6-4500-8C42-365C1604BE3C}" type="datetime1">
              <a:rPr lang="cs-CZ" smtClean="0"/>
              <a:t>18.4.2013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E43-79D2-476E-80C0-65CC6285CEC3}" type="datetime1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19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CB62-6E06-4890-A017-104B2972E351}" type="datetime1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9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FE03-D546-49B5-86AC-F48EAEAF7E2D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A3CD-6532-4B6D-A031-813FF90F0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p%C5%99edpov%C4%9B%C4%8F+po%C4%8Das%C3%AD&amp;source=images&amp;cd=&amp;cad=rja&amp;docid=P6hdMl-aq7uXuM&amp;tbnid=GFNK18Hz2UxLOM:&amp;ved=0CAUQjRw&amp;url=http://jitkaneradova.blogspot.com/2011/06/predpoved-pocasi.html&amp;ei=XLRSUZKtEYeKtAa_soDYDw&amp;bvm=bv.44342787,d.Yms&amp;psig=AFQjCNG3Bx8d0j3ruCyMIPbmJTHzwVx9Zw&amp;ust=136446100897136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search?hl=cs&amp;site=imghp&amp;tbm=isch&amp;source=hp&amp;biw=1249&amp;bih=569&amp;q=po%C4%8Das%C3%AD&amp;oq=po%C4%8Das%C3%AD&amp;gs_l=img.3..0l10.1433.3869.0.4855.6.5.0.1.1.0.25.114.5.5.0...0.0...1ac.1.7.img.VbSMm5D7_e8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en.islcollective.com/worksheets/worksheet_page?id=8509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islcollective.com/worksheets/worksheet_page?id=8509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islcollective.com/worksheets/worksheet_page?id=8509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z/url?sa=i&amp;rct=j&amp;q=p%C5%99edpov%C4%9B%C4%8F+po%C4%8Dac%C3%AD+v+%C4%8Cesk%C3%A9+rapublice&amp;source=images&amp;cd=&amp;cad=rja&amp;docid=dT_ElnlzQ6mKcM&amp;tbnid=Gfwt4niYkNLdVM:&amp;ved=0CAUQjRw&amp;url=http://tn.nova.cz/zpravy/domaci/pocasi-pozor-na-naledi-a-tvoreni-snehovych-jazyku.html&amp;ei=FfVTUda4ApHjtQbxvYDQBQ&amp;bvm=bv.44342787,d.Yms&amp;psig=AFQjCNF_YNqHgQmXxLEAVgBz8_I_vVUSqA&amp;ust=136454308569228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hyperlink" Target="http://www.google.cz/url?sa=i&amp;rct=j&amp;q=Delhi&amp;source=images&amp;cd=&amp;cad=rja&amp;docid=E5wAMZLBEEGQLM&amp;tbnid=WkVNR7AM6RlPFM:&amp;ved=0CAUQjRw&amp;url=http://commons.wikimedia.org/wiki/File:Jama_Masjid,_Delhi.jpg&amp;ei=HftTUe7dGcvDtAb9vYCQAQ&amp;bvm=bv.44342787,d.Yms&amp;psig=AFQjCNEu2rDmZN_5Zba5Tw6LPhi42NMBMw&amp;ust=1364544649480380" TargetMode="External"/><Relationship Id="rId12" Type="http://schemas.openxmlformats.org/officeDocument/2006/relationships/image" Target="../media/image3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aoketexty.cz/texty-pisni/unisonic/over-the-rainbow-350334" TargetMode="External"/><Relationship Id="rId2" Type="http://schemas.openxmlformats.org/officeDocument/2006/relationships/hyperlink" Target="http://www.youtube.com/watch?v=jAzEhjooP3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z/url?sa=i&amp;rct=j&amp;q=rainbow&amp;source=images&amp;cd=&amp;cad=rja&amp;docid=c2WeEiAW6MEkoM&amp;tbnid=ahsLnKVQ5z8i6M:&amp;ved=0CAUQjRw&amp;url=http://www.ashtarcommandcrew.net/profiles/blogs/rainbow-angel&amp;ei=i-1TUZz1FoeptAbxtIHYBw&amp;bvm=bv.44342787,d.Yms&amp;psig=AFQjCNEAJ9Um0HGJYL5OI1vf0ZqQYu4xUA&amp;ust=13645411671449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islcollective.com/worksheets/worksheet_page?id=8509" TargetMode="External"/><Relationship Id="rId2" Type="http://schemas.openxmlformats.org/officeDocument/2006/relationships/hyperlink" Target="http://www.google.cz/search?hl=cs&amp;site=imghp&amp;tbm=isch&amp;source=hp&amp;biw=1249&amp;bih=569&amp;q=po%C4%8Das%C3%AD&amp;oq=po%C4%8Das%C3%AD&amp;gs_l=img.3..0l10.1433.3869.0.4855.6.5.0.1.1.0.25.114.5.5.0...0.0...1ac.1.7.img.VbSMm5D7_e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araoketexty.cz/texty-pisni/unisonic/over-the-rainbow-350334" TargetMode="External"/><Relationship Id="rId4" Type="http://schemas.openxmlformats.org/officeDocument/2006/relationships/hyperlink" Target="http://www.google.cz/imghp?hl=cs&amp;tab=w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023" y="4698300"/>
            <a:ext cx="9144000" cy="615553"/>
            <a:chOff x="0" y="6242447"/>
            <a:chExt cx="9144000" cy="820737"/>
          </a:xfrm>
        </p:grpSpPr>
        <p:sp>
          <p:nvSpPr>
            <p:cNvPr id="6" name="TextovéPole 4"/>
            <p:cNvSpPr txBox="1"/>
            <p:nvPr/>
          </p:nvSpPr>
          <p:spPr>
            <a:xfrm>
              <a:off x="0" y="6242447"/>
              <a:ext cx="9144000" cy="820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Obdélník 7"/>
          <p:cNvSpPr/>
          <p:nvPr/>
        </p:nvSpPr>
        <p:spPr>
          <a:xfrm>
            <a:off x="0" y="594419"/>
            <a:ext cx="20710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pic>
        <p:nvPicPr>
          <p:cNvPr id="1031" name="Picture 7" descr="http://2.bp.blogspot.com/-JZ1t_elvY-k/TgF5ClvLWhI/AAAAAAAABpE/5Sq6exWXtUk/s1600/predpoved-pocasi%255B1%255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9" y="1329613"/>
            <a:ext cx="2857500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2.gstatic.com/images?q=tbn:ANd9GcRnHSsxk1TRBV6uuW2s-3R1pjKeH8BMrX3lOjWNZJ1VAkyWZoL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226635"/>
            <a:ext cx="5014741" cy="21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1</a:t>
            </a:fld>
            <a:endParaRPr lang="cs-CZ"/>
          </a:p>
        </p:txBody>
      </p:sp>
      <p:sp>
        <p:nvSpPr>
          <p:cNvPr id="3" name="TextovéPole 2">
            <a:hlinkClick r:id="rId6"/>
          </p:cNvPr>
          <p:cNvSpPr txBox="1"/>
          <p:nvPr/>
        </p:nvSpPr>
        <p:spPr>
          <a:xfrm>
            <a:off x="6300193" y="4029912"/>
            <a:ext cx="94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6"/>
              </a:rPr>
              <a:t>Weather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4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577" y="487993"/>
            <a:ext cx="20905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57.10 Anotace</a:t>
            </a:r>
            <a:endParaRPr lang="cs-CZ" sz="25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30480"/>
              </p:ext>
            </p:extLst>
          </p:nvPr>
        </p:nvGraphicFramePr>
        <p:xfrm>
          <a:off x="1071863" y="1653648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6.-9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forecast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degree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celsius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shrnuje  různé způsoby vyjádření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počasí.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je určena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pro konverzační účely.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4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23" y="502327"/>
            <a:ext cx="46342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/>
          </a:p>
        </p:txBody>
      </p:sp>
      <p:sp>
        <p:nvSpPr>
          <p:cNvPr id="9" name="Lekerekített téglalap 11"/>
          <p:cNvSpPr/>
          <p:nvPr/>
        </p:nvSpPr>
        <p:spPr>
          <a:xfrm>
            <a:off x="1547664" y="971556"/>
            <a:ext cx="7418800" cy="4050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THE WEATHER LIKE?</a:t>
            </a:r>
            <a:endParaRPr lang="hu-HU" sz="28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www.jeffsweather.com/archives/New%20York%20Cold%20Tempera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92055"/>
            <a:ext cx="3257149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067944" y="4307637"/>
            <a:ext cx="480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http://en.islcollective.com/worksheets/worksheet_page?id=8509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C:\Users\Dóri\Pictures\képek\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25" y="1244220"/>
            <a:ext cx="826691" cy="6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Dóri\Pictures\képek\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76" y="1762084"/>
            <a:ext cx="1163245" cy="6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Dóri\Pictures\képek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23" y="2589882"/>
            <a:ext cx="995556" cy="7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Dóri\Pictures\képek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63" y="3475049"/>
            <a:ext cx="1031353" cy="7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óri\Pictures\képek\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04" y="3581583"/>
            <a:ext cx="932488" cy="6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69282" y="1414519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sunny.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40454" y="2163645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cloudy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738575" y="3584807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raining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192905" y="2835236"/>
            <a:ext cx="12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windy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362459" y="379599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snowing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44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/>
      <p:bldP spid="2" grpId="0"/>
      <p:bldP spid="3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5" y="465516"/>
            <a:ext cx="23759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pic>
        <p:nvPicPr>
          <p:cNvPr id="6" name="Picture 6" descr="Status weather storm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8521"/>
            <a:ext cx="1043974" cy="7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óri\Pictures\képek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02" y="3721651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Dóri\Pictures\képek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10" y="1644441"/>
            <a:ext cx="1110983" cy="8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óri\Pictures\képek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2" y="1220530"/>
            <a:ext cx="1059371" cy="7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óri\Pictures\képek\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1" y="3031988"/>
            <a:ext cx="1007246" cy="7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kerekített téglalap 1"/>
          <p:cNvSpPr/>
          <p:nvPr/>
        </p:nvSpPr>
        <p:spPr>
          <a:xfrm>
            <a:off x="3832933" y="2196412"/>
            <a:ext cx="3434034" cy="3780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HAILING. - KRUPOBITÍ</a:t>
            </a:r>
            <a:endParaRPr lang="hu-HU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Lekerekített téglalap 18"/>
          <p:cNvSpPr/>
          <p:nvPr/>
        </p:nvSpPr>
        <p:spPr>
          <a:xfrm>
            <a:off x="3735046" y="810990"/>
            <a:ext cx="3501250" cy="3780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STORMY. – JE BOUŘKA.</a:t>
            </a:r>
            <a:endParaRPr lang="hu-HU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Lekerekített téglalap 2"/>
          <p:cNvSpPr/>
          <p:nvPr/>
        </p:nvSpPr>
        <p:spPr>
          <a:xfrm>
            <a:off x="3374932" y="4382766"/>
            <a:ext cx="4174985" cy="3780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LIGHTNING. – BLÝSKÁ SE.</a:t>
            </a:r>
            <a:endParaRPr lang="hu-HU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Lekerekített téglalap 5"/>
          <p:cNvSpPr/>
          <p:nvPr/>
        </p:nvSpPr>
        <p:spPr>
          <a:xfrm>
            <a:off x="1568360" y="1439822"/>
            <a:ext cx="3240361" cy="3780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FREEZING. – MRZNE.</a:t>
            </a:r>
            <a:endParaRPr lang="hu-HU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Lekerekített téglalap 5"/>
          <p:cNvSpPr/>
          <p:nvPr/>
        </p:nvSpPr>
        <p:spPr>
          <a:xfrm>
            <a:off x="444838" y="3894897"/>
            <a:ext cx="3847039" cy="3780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PARTLY CLOUDY. – JE POLOJASNO.</a:t>
            </a:r>
            <a:endParaRPr lang="hu-HU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8" descr="C:\Users\Dóri\Pictures\képek\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75" y="2426119"/>
            <a:ext cx="955000" cy="7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kerekített téglalap 1"/>
          <p:cNvSpPr/>
          <p:nvPr/>
        </p:nvSpPr>
        <p:spPr>
          <a:xfrm>
            <a:off x="3162155" y="3021755"/>
            <a:ext cx="3434034" cy="3780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FOGGY. – JE MLHA.</a:t>
            </a:r>
            <a:endParaRPr lang="hu-HU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3</a:t>
            </a:fld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96961" y="4892365"/>
            <a:ext cx="480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http://en.islcollective.com/worksheets/worksheet_page?id=8509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" y="519522"/>
            <a:ext cx="28841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57.4 Use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pic>
        <p:nvPicPr>
          <p:cNvPr id="6" name="Picture 4" descr="http://www.ccas.ru/manbios/db-maps/eur/eu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0402"/>
            <a:ext cx="4546476" cy="32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kerekített téglalap 3"/>
          <p:cNvSpPr/>
          <p:nvPr/>
        </p:nvSpPr>
        <p:spPr>
          <a:xfrm>
            <a:off x="5220072" y="748384"/>
            <a:ext cx="3816424" cy="3240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snowing in </a:t>
            </a:r>
            <a:r>
              <a:rPr lang="cs-CZ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Norway</a:t>
            </a:r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GB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Lekerekített téglalap 6"/>
          <p:cNvSpPr/>
          <p:nvPr/>
        </p:nvSpPr>
        <p:spPr>
          <a:xfrm>
            <a:off x="5220072" y="1383618"/>
            <a:ext cx="3816424" cy="5400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raining and lightning in </a:t>
            </a:r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France</a:t>
            </a:r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GB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Lekerekített téglalap 17"/>
          <p:cNvSpPr/>
          <p:nvPr/>
        </p:nvSpPr>
        <p:spPr>
          <a:xfrm>
            <a:off x="5220072" y="2180016"/>
            <a:ext cx="3816424" cy="5400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sunny and cloudy in </a:t>
            </a:r>
            <a:r>
              <a:rPr lang="cs-CZ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Czech Republic</a:t>
            </a:r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GB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Lekerekített téglalap 19"/>
          <p:cNvSpPr/>
          <p:nvPr/>
        </p:nvSpPr>
        <p:spPr>
          <a:xfrm>
            <a:off x="5220072" y="2988029"/>
            <a:ext cx="3816424" cy="5666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overcast and cool in </a:t>
            </a:r>
            <a:r>
              <a:rPr lang="cs-CZ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Greece</a:t>
            </a:r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endParaRPr lang="en-GB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Lekerekített téglalap 18"/>
          <p:cNvSpPr/>
          <p:nvPr/>
        </p:nvSpPr>
        <p:spPr>
          <a:xfrm>
            <a:off x="5220072" y="3813888"/>
            <a:ext cx="381642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hot and windy in </a:t>
            </a:r>
            <a:r>
              <a:rPr lang="cs-CZ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Spain</a:t>
            </a:r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GB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C:\Users\Dóri\Pictures\képek\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31" y="1383618"/>
            <a:ext cx="740792" cy="5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óri\Pictures\képek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487287"/>
            <a:ext cx="723501" cy="5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Dóri\Pictures\képek\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58" y="2720076"/>
            <a:ext cx="534566" cy="4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tatus weather storm d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61" y="2845304"/>
            <a:ext cx="735191" cy="5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Dóri\Pictures\képek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949978"/>
            <a:ext cx="789223" cy="5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4</a:t>
            </a:fld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80260" y="4677984"/>
            <a:ext cx="480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http://en.islcollective.com/worksheets/worksheet_page?id=8509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492444"/>
            <a:ext cx="21842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38124" y="969498"/>
            <a:ext cx="831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Work</a:t>
            </a:r>
            <a:r>
              <a:rPr lang="cs-CZ" dirty="0" smtClean="0"/>
              <a:t> in </a:t>
            </a:r>
            <a:r>
              <a:rPr lang="cs-CZ" dirty="0" err="1" smtClean="0"/>
              <a:t>pairs</a:t>
            </a:r>
            <a:r>
              <a:rPr lang="cs-CZ" dirty="0" smtClean="0"/>
              <a:t> and </a:t>
            </a:r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Republic?</a:t>
            </a:r>
          </a:p>
          <a:p>
            <a:r>
              <a:rPr lang="cs-CZ" dirty="0" err="1" smtClean="0"/>
              <a:t>Prepare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forecast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.</a:t>
            </a:r>
          </a:p>
        </p:txBody>
      </p:sp>
      <p:pic>
        <p:nvPicPr>
          <p:cNvPr id="2052" name="Picture 4" descr="http://img.cz.prg.cmestatic.com/media/images/600x338/Dec2010/704872.jpg?d41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4883"/>
            <a:ext cx="57150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03665" y="149163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Ústí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03666" y="192996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Prague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03666" y="2423663"/>
            <a:ext cx="303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 Olomouc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03665" y="285217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Plzeň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03665" y="33845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Brno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51920" y="4299942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Hradec Králové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5537" y="4299942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Pardubice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03665" y="391020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Zlín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…………….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0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19522"/>
            <a:ext cx="43258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971601" y="1383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76056" y="614243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°C </a:t>
            </a:r>
            <a:r>
              <a:rPr lang="cs-CZ" dirty="0" err="1" smtClean="0"/>
              <a:t>Degree</a:t>
            </a:r>
            <a:r>
              <a:rPr lang="cs-CZ" dirty="0" smtClean="0"/>
              <a:t> Celsius – stupeň Celsia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7504" y="91558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Speak </a:t>
            </a:r>
            <a:r>
              <a:rPr lang="en-US" dirty="0"/>
              <a:t>about the weather in the following </a:t>
            </a:r>
            <a:r>
              <a:rPr lang="en-US" dirty="0" smtClean="0"/>
              <a:t>cities</a:t>
            </a:r>
            <a:r>
              <a:rPr lang="cs-CZ" dirty="0" smtClean="0"/>
              <a:t> and </a:t>
            </a:r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assign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en-US" dirty="0" smtClean="0"/>
              <a:t>:</a:t>
            </a:r>
            <a:endParaRPr lang="cs-CZ" dirty="0"/>
          </a:p>
          <a:p>
            <a:r>
              <a:rPr lang="en-US" dirty="0"/>
              <a:t> </a:t>
            </a:r>
            <a:endParaRPr lang="cs-CZ" dirty="0"/>
          </a:p>
          <a:p>
            <a:r>
              <a:rPr lang="cs-CZ" dirty="0" smtClean="0"/>
              <a:t>1.</a:t>
            </a:r>
            <a:r>
              <a:rPr lang="en-US" dirty="0" smtClean="0"/>
              <a:t>Ottawa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6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r>
              <a:rPr lang="en-US" dirty="0"/>
              <a:t>		</a:t>
            </a:r>
            <a:endParaRPr lang="cs-CZ" dirty="0" smtClean="0"/>
          </a:p>
          <a:p>
            <a:r>
              <a:rPr lang="cs-CZ" dirty="0" smtClean="0"/>
              <a:t>2.</a:t>
            </a:r>
            <a:r>
              <a:rPr lang="en-US" dirty="0" smtClean="0"/>
              <a:t>Athens</a:t>
            </a:r>
            <a:r>
              <a:rPr lang="en-US" dirty="0"/>
              <a:t>	 32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endParaRPr lang="cs-CZ" dirty="0"/>
          </a:p>
          <a:p>
            <a:r>
              <a:rPr lang="cs-CZ" dirty="0" smtClean="0"/>
              <a:t>3.</a:t>
            </a:r>
            <a:r>
              <a:rPr lang="en-US" dirty="0" smtClean="0"/>
              <a:t>Prague</a:t>
            </a:r>
            <a:r>
              <a:rPr lang="en-US" dirty="0"/>
              <a:t>	</a:t>
            </a:r>
            <a:r>
              <a:rPr lang="en-US" dirty="0" smtClean="0"/>
              <a:t> 31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r>
              <a:rPr lang="en-US" dirty="0"/>
              <a:t>	</a:t>
            </a:r>
            <a:endParaRPr lang="cs-CZ" dirty="0" smtClean="0"/>
          </a:p>
          <a:p>
            <a:r>
              <a:rPr lang="cs-CZ" dirty="0" smtClean="0"/>
              <a:t>4.</a:t>
            </a:r>
            <a:r>
              <a:rPr lang="en-US" dirty="0" smtClean="0"/>
              <a:t>Oslo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26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endParaRPr lang="cs-CZ" dirty="0"/>
          </a:p>
          <a:p>
            <a:r>
              <a:rPr lang="cs-CZ" dirty="0" smtClean="0"/>
              <a:t>5.</a:t>
            </a:r>
            <a:r>
              <a:rPr lang="en-US" dirty="0" smtClean="0"/>
              <a:t>Paris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5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r>
              <a:rPr lang="en-US" dirty="0"/>
              <a:t>	</a:t>
            </a:r>
            <a:endParaRPr lang="cs-CZ" dirty="0" smtClean="0"/>
          </a:p>
          <a:p>
            <a:r>
              <a:rPr lang="cs-CZ" dirty="0" smtClean="0"/>
              <a:t>6.</a:t>
            </a:r>
            <a:r>
              <a:rPr lang="en-US" dirty="0" smtClean="0"/>
              <a:t>Delhi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30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endParaRPr lang="cs-CZ" dirty="0"/>
          </a:p>
          <a:p>
            <a:r>
              <a:rPr lang="cs-CZ" dirty="0" smtClean="0"/>
              <a:t>7.</a:t>
            </a:r>
            <a:r>
              <a:rPr lang="en-US" dirty="0" smtClean="0"/>
              <a:t>London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12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r>
              <a:rPr lang="en-US" dirty="0"/>
              <a:t>	</a:t>
            </a:r>
            <a:endParaRPr lang="cs-CZ" dirty="0" smtClean="0"/>
          </a:p>
          <a:p>
            <a:r>
              <a:rPr lang="cs-CZ" dirty="0" smtClean="0"/>
              <a:t>8.</a:t>
            </a:r>
            <a:r>
              <a:rPr lang="en-US" dirty="0" smtClean="0"/>
              <a:t>Montreal </a:t>
            </a:r>
            <a:r>
              <a:rPr lang="cs-CZ" dirty="0" smtClean="0"/>
              <a:t>  </a:t>
            </a:r>
            <a:r>
              <a:rPr lang="en-US" dirty="0" smtClean="0"/>
              <a:t> </a:t>
            </a:r>
            <a:r>
              <a:rPr lang="en-US" dirty="0"/>
              <a:t>8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endParaRPr lang="cs-CZ" dirty="0"/>
          </a:p>
          <a:p>
            <a:r>
              <a:rPr lang="cs-CZ" dirty="0" smtClean="0"/>
              <a:t>9.</a:t>
            </a:r>
            <a:r>
              <a:rPr lang="en-US" dirty="0" smtClean="0"/>
              <a:t>Lisbon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28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r>
              <a:rPr lang="en-US" dirty="0"/>
              <a:t>	</a:t>
            </a:r>
            <a:endParaRPr lang="cs-CZ" dirty="0" smtClean="0"/>
          </a:p>
          <a:p>
            <a:r>
              <a:rPr lang="cs-CZ" dirty="0" smtClean="0"/>
              <a:t>10.</a:t>
            </a:r>
            <a:r>
              <a:rPr lang="en-US" dirty="0" smtClean="0"/>
              <a:t>Cairo	29 </a:t>
            </a:r>
            <a:r>
              <a:rPr lang="cs-CZ" dirty="0" smtClean="0"/>
              <a:t>°</a:t>
            </a:r>
            <a:r>
              <a:rPr lang="en-US" dirty="0" smtClean="0"/>
              <a:t>C</a:t>
            </a:r>
            <a:endParaRPr lang="cs-CZ" dirty="0" smtClean="0"/>
          </a:p>
          <a:p>
            <a:r>
              <a:rPr lang="en-US" dirty="0"/>
              <a:t> </a:t>
            </a:r>
            <a:endParaRPr lang="cs-CZ" dirty="0"/>
          </a:p>
        </p:txBody>
      </p:sp>
      <p:pic>
        <p:nvPicPr>
          <p:cNvPr id="5126" name="Picture 6" descr="C:\Users\tonderova\AppData\Local\Microsoft\Windows\Temporary Internet Files\Content.IE5\HWU20YX3\MP9004036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33" y="3025851"/>
            <a:ext cx="1429639" cy="8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onderova\AppData\Local\Microsoft\Windows\Temporary Internet Files\Content.IE5\FD2NCSGW\MP9004278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34" y="1211317"/>
            <a:ext cx="1475228" cy="7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onderova\AppData\Local\Microsoft\Windows\Temporary Internet Files\Content.IE5\WFUCFVYD\MP90044244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55" y="1847295"/>
            <a:ext cx="1179677" cy="6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onderova\AppData\Local\Microsoft\Windows\Temporary Internet Files\Content.IE5\FD2NCSGW\MP9004033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64" y="2855671"/>
            <a:ext cx="1540553" cy="7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tonderova\AppData\Local\Microsoft\Windows\Temporary Internet Files\Content.IE5\WFUCFVYD\MP9004015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32" y="1932395"/>
            <a:ext cx="957425" cy="10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upload.wikimedia.org/wikipedia/commons/7/77/Jama_Masjid,_Delh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8" y="4090786"/>
            <a:ext cx="1771646" cy="9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tonderova\AppData\Local\Microsoft\Windows\Temporary Internet Files\Content.IE5\WFUCFVYD\MP90018521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68" y="3883633"/>
            <a:ext cx="982552" cy="11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tonderova\AppData\Local\Microsoft\Windows\Temporary Internet Files\Content.IE5\FD2NCSGW\MP90040244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4" y="3919262"/>
            <a:ext cx="1148617" cy="6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tonderova\AppData\Local\Microsoft\Windows\Temporary Internet Files\Content.IE5\WFUCFVYD\MP90040342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06" y="1191444"/>
            <a:ext cx="1277830" cy="7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tonderova\AppData\Local\Microsoft\Windows\Temporary Internet Files\Content.IE5\FD2NCSGW\MC90019491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73" y="2443769"/>
            <a:ext cx="823626" cy="7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H="1">
            <a:off x="1763688" y="2313929"/>
            <a:ext cx="629816" cy="15675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130" idx="1"/>
          </p:cNvCxnSpPr>
          <p:nvPr/>
        </p:nvCxnSpPr>
        <p:spPr>
          <a:xfrm flipH="1">
            <a:off x="1692148" y="2470684"/>
            <a:ext cx="2426484" cy="5382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5129" idx="1"/>
          </p:cNvCxnSpPr>
          <p:nvPr/>
        </p:nvCxnSpPr>
        <p:spPr>
          <a:xfrm flipH="1" flipV="1">
            <a:off x="1763689" y="2791247"/>
            <a:ext cx="4008975" cy="4494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692148" y="1509298"/>
            <a:ext cx="3800846" cy="582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5135" idx="1"/>
          </p:cNvCxnSpPr>
          <p:nvPr/>
        </p:nvCxnSpPr>
        <p:spPr>
          <a:xfrm flipH="1">
            <a:off x="1763689" y="1574793"/>
            <a:ext cx="5918117" cy="25159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5133" idx="1"/>
          </p:cNvCxnSpPr>
          <p:nvPr/>
        </p:nvCxnSpPr>
        <p:spPr>
          <a:xfrm flipH="1" flipV="1">
            <a:off x="1763688" y="3625647"/>
            <a:ext cx="2124580" cy="82195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1763689" y="3008972"/>
            <a:ext cx="6473138" cy="1367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5132" idx="1"/>
          </p:cNvCxnSpPr>
          <p:nvPr/>
        </p:nvCxnSpPr>
        <p:spPr>
          <a:xfrm flipH="1" flipV="1">
            <a:off x="1692148" y="3327834"/>
            <a:ext cx="5262620" cy="12342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Přímá spojnice se šipkou 5130"/>
          <p:cNvCxnSpPr>
            <a:stCxn id="5134" idx="1"/>
          </p:cNvCxnSpPr>
          <p:nvPr/>
        </p:nvCxnSpPr>
        <p:spPr>
          <a:xfrm flipH="1" flipV="1">
            <a:off x="1979712" y="3883633"/>
            <a:ext cx="3414612" cy="3802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Přímá spojnice se šipkou 5138"/>
          <p:cNvCxnSpPr>
            <a:stCxn id="5126" idx="0"/>
          </p:cNvCxnSpPr>
          <p:nvPr/>
        </p:nvCxnSpPr>
        <p:spPr>
          <a:xfrm flipH="1" flipV="1">
            <a:off x="1547664" y="1932395"/>
            <a:ext cx="1330088" cy="109345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Zástupný symbol pro číslo snímku 5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19522"/>
            <a:ext cx="39475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rainbow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song</a:t>
            </a:r>
            <a:endParaRPr lang="cs-CZ" sz="2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31484" y="3943818"/>
            <a:ext cx="468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www.youtube.com/watch?v=jAzEhjooP3s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http://www.karaoketexty.cz/texty-pisni/unisonic</a:t>
            </a:r>
            <a:r>
              <a:rPr lang="cs-CZ" dirty="0" smtClean="0">
                <a:hlinkClick r:id="rId3"/>
              </a:rPr>
              <a:t>/</a:t>
            </a:r>
          </a:p>
          <a:p>
            <a:r>
              <a:rPr lang="cs-CZ" dirty="0" smtClean="0">
                <a:hlinkClick r:id="rId3"/>
              </a:rPr>
              <a:t>over-the-rainbow-350334</a:t>
            </a:r>
            <a:endParaRPr lang="cs-CZ" dirty="0"/>
          </a:p>
        </p:txBody>
      </p:sp>
      <p:pic>
        <p:nvPicPr>
          <p:cNvPr id="1026" name="Picture 2" descr="http://api.ning.com/files/uoth8UPANvDrsDke*CLIt4V2fxzRS7CDJSRW9Btegj-AqyF2tX8OoZ8QiOPrncwIEtiIMCmMJ4NoBBJend5zLg__/_59017234_hillfortrainbo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7313"/>
            <a:ext cx="4320628" cy="18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1" y="952115"/>
            <a:ext cx="40799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 was a child, a little boy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The world a place of endless joy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When tears were falling from my face</a:t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You came to dry them all away</a:t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So </a:t>
            </a:r>
            <a:r>
              <a:rPr lang="en-US" sz="2000" dirty="0">
                <a:solidFill>
                  <a:srgbClr val="FFFF00"/>
                </a:solidFill>
              </a:rPr>
              <a:t>come to me and make me see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The smile upon your face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But yesterday is miles away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Another time and place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The evening comes and shadows fall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And then I realize: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Another day I’ll see you in the light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Over </a:t>
            </a:r>
            <a:r>
              <a:rPr lang="en-US" sz="2000" dirty="0">
                <a:solidFill>
                  <a:srgbClr val="002060"/>
                </a:solidFill>
              </a:rPr>
              <a:t>the rainbow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Over the </a:t>
            </a:r>
            <a:r>
              <a:rPr lang="en-US" sz="2000" dirty="0" smtClean="0">
                <a:solidFill>
                  <a:srgbClr val="002060"/>
                </a:solidFill>
              </a:rPr>
              <a:t>rainbow</a:t>
            </a:r>
            <a:r>
              <a:rPr lang="cs-CZ" sz="2000" dirty="0" smtClean="0">
                <a:solidFill>
                  <a:srgbClr val="002060"/>
                </a:solidFill>
              </a:rPr>
              <a:t>……..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3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1" y="497367"/>
            <a:ext cx="14591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57.8 Test </a:t>
            </a:r>
            <a:endParaRPr lang="cs-CZ" sz="2500" dirty="0"/>
          </a:p>
        </p:txBody>
      </p:sp>
      <p:sp>
        <p:nvSpPr>
          <p:cNvPr id="6" name="Lekerekített téglalap 4"/>
          <p:cNvSpPr/>
          <p:nvPr/>
        </p:nvSpPr>
        <p:spPr>
          <a:xfrm>
            <a:off x="1459117" y="576307"/>
            <a:ext cx="7452203" cy="4860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WHAT’S THE WEATHER LIKE?</a:t>
            </a:r>
            <a:endParaRPr lang="hu-HU" sz="28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Hatágú csillag 6"/>
          <p:cNvSpPr/>
          <p:nvPr/>
        </p:nvSpPr>
        <p:spPr>
          <a:xfrm>
            <a:off x="307585" y="1126388"/>
            <a:ext cx="914400" cy="6858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hu-H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Hatágú csillag 6"/>
          <p:cNvSpPr/>
          <p:nvPr/>
        </p:nvSpPr>
        <p:spPr>
          <a:xfrm>
            <a:off x="4270818" y="1126388"/>
            <a:ext cx="914400" cy="6858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Hatágú csillag 6"/>
          <p:cNvSpPr/>
          <p:nvPr/>
        </p:nvSpPr>
        <p:spPr>
          <a:xfrm>
            <a:off x="341259" y="2733365"/>
            <a:ext cx="914400" cy="6858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Hatágú csillag 6"/>
          <p:cNvSpPr/>
          <p:nvPr/>
        </p:nvSpPr>
        <p:spPr>
          <a:xfrm>
            <a:off x="4270818" y="2733365"/>
            <a:ext cx="914400" cy="6858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hu-H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tonderova\AppData\Local\Microsoft\Windows\Temporary Internet Files\Content.IE5\HWU20YX3\MC9002510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17" y="1349486"/>
            <a:ext cx="1841042" cy="10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derova\AppData\Local\Microsoft\Windows\Temporary Internet Files\Content.IE5\FD2NCSGW\MP900399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57" y="2866954"/>
            <a:ext cx="2209708" cy="11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onderova\AppData\Local\Microsoft\Windows\Temporary Internet Files\Content.IE5\FD2NCSGW\MC9004404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95" y="1278875"/>
            <a:ext cx="1422167" cy="10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onderova\AppData\Local\Microsoft\Windows\Temporary Internet Files\Content.IE5\S39IJHR1\MP90039938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2" y="2866954"/>
            <a:ext cx="1678908" cy="12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231502" y="3971376"/>
            <a:ext cx="16798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Správné odpovědi:</a:t>
            </a:r>
          </a:p>
          <a:p>
            <a:r>
              <a:rPr lang="cs-CZ" sz="1400" dirty="0" smtClean="0"/>
              <a:t>1.It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windy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cs-CZ" sz="1400" dirty="0" smtClean="0"/>
              <a:t>2.It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stormy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3.It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raining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4.It </a:t>
            </a:r>
            <a:r>
              <a:rPr lang="cs-CZ" sz="1400" dirty="0" err="1" smtClean="0"/>
              <a:t>is</a:t>
            </a:r>
            <a:r>
              <a:rPr lang="cs-CZ" sz="1400" dirty="0" smtClean="0"/>
              <a:t> hot and sunny.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55659" y="25177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……………………..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18806" y="245636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……………………..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255659" y="455968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……………………..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956519" y="44262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……………………..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2" grpId="0"/>
      <p:bldP spid="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5" y="465516"/>
            <a:ext cx="38161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57.9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4493" y="1131590"/>
            <a:ext cx="855336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http://www.google.cz/search?hl=cs&amp;site=imghp&amp;tbm=isch&amp;source=hp&amp;biw=1249&amp;bih</a:t>
            </a:r>
            <a:r>
              <a:rPr lang="cs-CZ" dirty="0" smtClean="0">
                <a:hlinkClick r:id="rId2"/>
              </a:rPr>
              <a:t>=</a:t>
            </a:r>
          </a:p>
          <a:p>
            <a:r>
              <a:rPr lang="cs-CZ" dirty="0" smtClean="0">
                <a:hlinkClick r:id="rId2"/>
              </a:rPr>
              <a:t>569&amp;q=po%C4%8Das%C3%AD&amp;oq=po%C4%8Das%C3%AD&amp;gs_l=img.3</a:t>
            </a:r>
            <a:r>
              <a:rPr lang="cs-CZ" dirty="0">
                <a:hlinkClick r:id="rId2"/>
              </a:rPr>
              <a:t>..0l10.1433</a:t>
            </a:r>
            <a:r>
              <a:rPr lang="cs-CZ" dirty="0" smtClean="0">
                <a:hlinkClick r:id="rId2"/>
              </a:rPr>
              <a:t>.</a:t>
            </a:r>
          </a:p>
          <a:p>
            <a:r>
              <a:rPr lang="cs-CZ" dirty="0" smtClean="0">
                <a:hlinkClick r:id="rId2"/>
              </a:rPr>
              <a:t>3869.0.4855.6.5.0.1.1.0.25.114.5.5.0</a:t>
            </a:r>
            <a:r>
              <a:rPr lang="cs-CZ" dirty="0">
                <a:hlinkClick r:id="rId2"/>
              </a:rPr>
              <a:t>...0.0...</a:t>
            </a:r>
            <a:r>
              <a:rPr lang="cs-CZ" dirty="0" smtClean="0">
                <a:hlinkClick r:id="rId2"/>
              </a:rPr>
              <a:t>1ac.1.7.img.VbSMm5D7_e8</a:t>
            </a:r>
            <a:r>
              <a:rPr lang="cs-CZ" dirty="0" smtClean="0"/>
              <a:t>  - Slide1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en.islcollective.com/worksheets/worksheet_page?id=8509</a:t>
            </a:r>
            <a:r>
              <a:rPr lang="cs-CZ" dirty="0" smtClean="0"/>
              <a:t> – </a:t>
            </a:r>
            <a:r>
              <a:rPr lang="cs-CZ" dirty="0" err="1" smtClean="0"/>
              <a:t>Slide</a:t>
            </a:r>
            <a:r>
              <a:rPr lang="cs-CZ" dirty="0" smtClean="0"/>
              <a:t> 2,3,4</a:t>
            </a:r>
            <a:endParaRPr lang="cs-CZ" dirty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www.google.cz/imghp?hl=cs&amp;tab=wi</a:t>
            </a:r>
            <a:r>
              <a:rPr lang="cs-CZ" dirty="0" smtClean="0"/>
              <a:t> - </a:t>
            </a:r>
            <a:r>
              <a:rPr lang="cs-CZ" dirty="0" err="1" smtClean="0"/>
              <a:t>Slide</a:t>
            </a:r>
            <a:r>
              <a:rPr lang="cs-CZ" dirty="0" smtClean="0"/>
              <a:t> 7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www.karaoketexty.cz/texty-pisni/unisonic/over-the-rainbow-350334</a:t>
            </a:r>
            <a:r>
              <a:rPr lang="cs-CZ" dirty="0" smtClean="0"/>
              <a:t> - </a:t>
            </a:r>
            <a:r>
              <a:rPr lang="cs-CZ" dirty="0" err="1" smtClean="0"/>
              <a:t>Slide</a:t>
            </a:r>
            <a:r>
              <a:rPr lang="cs-CZ" dirty="0" smtClean="0"/>
              <a:t> 7</a:t>
            </a:r>
            <a:endParaRPr lang="cs-CZ" dirty="0"/>
          </a:p>
          <a:p>
            <a:r>
              <a:rPr lang="cs-CZ" dirty="0" smtClean="0"/>
              <a:t>Obrázky z nabídky </a:t>
            </a:r>
            <a:r>
              <a:rPr lang="cs-CZ" dirty="0"/>
              <a:t>k</a:t>
            </a:r>
            <a:r>
              <a:rPr lang="cs-CZ" dirty="0" smtClean="0"/>
              <a:t>lipart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A3CD-6532-4B6D-A031-813FF90F07B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4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545</Words>
  <Application>Microsoft Office PowerPoint</Application>
  <PresentationFormat>Předvádění na obrazovce (16:9)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Tonderová</dc:creator>
  <cp:lastModifiedBy>krivankova</cp:lastModifiedBy>
  <cp:revision>53</cp:revision>
  <dcterms:created xsi:type="dcterms:W3CDTF">2013-03-26T12:23:11Z</dcterms:created>
  <dcterms:modified xsi:type="dcterms:W3CDTF">2013-04-18T19:06:23Z</dcterms:modified>
</cp:coreProperties>
</file>