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6" r:id="rId10"/>
    <p:sldId id="267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66"/>
    <a:srgbClr val="CCFF99"/>
    <a:srgbClr val="CCFFCC"/>
    <a:srgbClr val="B2B2B2"/>
    <a:srgbClr val="FFFFFF"/>
    <a:srgbClr val="CCFFFF"/>
    <a:srgbClr val="F0A6BD"/>
    <a:srgbClr val="00FFCC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87" autoAdjust="0"/>
    <p:restoredTop sz="94671" autoAdjust="0"/>
  </p:normalViewPr>
  <p:slideViewPr>
    <p:cSldViewPr>
      <p:cViewPr>
        <p:scale>
          <a:sx n="70" d="100"/>
          <a:sy n="70" d="100"/>
        </p:scale>
        <p:origin x="-150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400" d="100"/>
        <a:sy n="4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9EA447-DB11-42AC-87A0-22EF3B6A8CA4}" type="datetimeFigureOut">
              <a:rPr lang="cs-CZ" smtClean="0"/>
              <a:pPr/>
              <a:t>2.7.2013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57295E-E3FE-46AC-A99B-207BFC5BCD8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0510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7295E-E3FE-46AC-A99B-207BFC5BCD8F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23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2.7.2013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114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2.7.2013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9384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2.7.2013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4178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2.7.2013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98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2.7.2013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3121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2.7.2013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5825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2.7.2013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9091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2.7.2013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4732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2.7.2013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5160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2.7.2013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26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2.7.2013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6180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A9CEF"/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953F1-3C67-4276-A44F-A3B6F45F0AB2}" type="datetimeFigureOut">
              <a:rPr lang="cs-CZ" smtClean="0"/>
              <a:pPr/>
              <a:t>2.7.2013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752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gif"/><Relationship Id="rId7" Type="http://schemas.openxmlformats.org/officeDocument/2006/relationships/image" Target="../media/image9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goeshealth.com/medicine/cure-toothache-cough-clove.html/attachment/toothache" TargetMode="External"/><Relationship Id="rId3" Type="http://schemas.openxmlformats.org/officeDocument/2006/relationships/hyperlink" Target="http://illustration-pictures.feedio.net/go-figure-new-fashion-illustration-go-figure-new-fashion-illustration/trendland.com*wp-content*uploads*2012*06*go-figure-new-fashion-illustration.jpg/" TargetMode="External"/><Relationship Id="rId7" Type="http://schemas.openxmlformats.org/officeDocument/2006/relationships/hyperlink" Target="http://www.picturesof.net/" TargetMode="External"/><Relationship Id="rId2" Type="http://schemas.openxmlformats.org/officeDocument/2006/relationships/hyperlink" Target="http://2.bp.blogspot.com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lipsahoy.com/webgraphics4/as6137.html" TargetMode="External"/><Relationship Id="rId5" Type="http://schemas.openxmlformats.org/officeDocument/2006/relationships/hyperlink" Target="http://clteacher.lexingtonma.org/Tran%20Secure%20Files/Clip%20Art/Chapter%2007/Aches%20and%20Pains/" TargetMode="External"/><Relationship Id="rId4" Type="http://schemas.openxmlformats.org/officeDocument/2006/relationships/hyperlink" Target="http://www.flickr.com/" TargetMode="External"/><Relationship Id="rId9" Type="http://schemas.openxmlformats.org/officeDocument/2006/relationships/hyperlink" Target="http://quitsupport.healthunlocked.com/blogs/595593/DAILY-CHAT-WEDNESDAY1411201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023" y="525607"/>
            <a:ext cx="3417849" cy="455121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55.1  At the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doctor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4520006" y="3429000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2023" y="6242447"/>
            <a:ext cx="9144000" cy="615553"/>
            <a:chOff x="0" y="6242447"/>
            <a:chExt cx="9144000" cy="615553"/>
          </a:xfrm>
        </p:grpSpPr>
        <p:sp>
          <p:nvSpPr>
            <p:cNvPr id="8" name="TextovéPole 4"/>
            <p:cNvSpPr txBox="1"/>
            <p:nvPr/>
          </p:nvSpPr>
          <p:spPr>
            <a:xfrm>
              <a:off x="0" y="6242447"/>
              <a:ext cx="9144000" cy="615553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cs-CZ" sz="1200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Autor: </a:t>
              </a:r>
              <a:r>
                <a:rPr lang="cs-CZ" sz="1200" b="1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Mgr. Jitka Šolcová</a:t>
              </a:r>
            </a:p>
            <a:p>
              <a:endParaRPr lang="cs-CZ" sz="1000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27725" y="6242447"/>
              <a:ext cx="3316275" cy="606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35" name="Picture 11" descr="http://2.bp.blogspot.com/-Uq_GrmrKmUw/TZN2O3DxICI/AAAAAAAAJJ4/qo5TWz8_8WU/s1600/occupations_doctor.gif"/>
          <p:cNvPicPr>
            <a:picLocks noChangeAspect="1" noChangeArrowheads="1"/>
          </p:cNvPicPr>
          <p:nvPr/>
        </p:nvPicPr>
        <p:blipFill>
          <a:blip r:embed="rId3" cstate="print"/>
          <a:srcRect b="1421"/>
          <a:stretch>
            <a:fillRect/>
          </a:stretch>
        </p:blipFill>
        <p:spPr bwMode="auto">
          <a:xfrm>
            <a:off x="2349871" y="1196752"/>
            <a:ext cx="5472608" cy="481362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107504" y="5366356"/>
            <a:ext cx="3779912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At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doctor</a:t>
            </a:r>
            <a:r>
              <a:rPr lang="cs-CZ" dirty="0" smtClean="0"/>
              <a:t>:</a:t>
            </a:r>
          </a:p>
          <a:p>
            <a:r>
              <a:rPr lang="cs-CZ" sz="1400" dirty="0"/>
              <a:t>http://www.youtube.com/watch?v=iAEzM9tzV9c</a:t>
            </a:r>
          </a:p>
        </p:txBody>
      </p:sp>
    </p:spTree>
    <p:extLst>
      <p:ext uri="{BB962C8B-B14F-4D97-AF65-F5344CB8AC3E}">
        <p14:creationId xmlns:p14="http://schemas.microsoft.com/office/powerpoint/2010/main" val="239482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636555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55.10 Anotace 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1858348"/>
              </p:ext>
            </p:extLst>
          </p:nvPr>
        </p:nvGraphicFramePr>
        <p:xfrm>
          <a:off x="935596" y="1484784"/>
          <a:ext cx="7272808" cy="237744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3600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Jitka Šolcová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6866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– 06/2013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6866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6.- 8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5306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Dentist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doctor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chemist´s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cs-CZ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cough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cs-CZ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fever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cs-CZ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flu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cs-CZ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medicine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cs-CZ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prescription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79511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zaměřená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na základní fráze spojené s návštěvou lékaře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,  zubaře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lékárny.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58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0" y="492443"/>
            <a:ext cx="8458200" cy="636555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55.2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already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4" descr="http://2.bp.blogspot.com/-omAmDBQoxMQ/UGnco0S2X3I/AAAAAAAAAMA/uHtVBTmNWT8/s1600/human+body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1920" y="548680"/>
            <a:ext cx="3312368" cy="5975254"/>
          </a:xfrm>
          <a:prstGeom prst="rect">
            <a:avLst/>
          </a:prstGeom>
          <a:noFill/>
        </p:spPr>
      </p:pic>
      <p:cxnSp>
        <p:nvCxnSpPr>
          <p:cNvPr id="17" name="Přímá spojovací čára 16"/>
          <p:cNvCxnSpPr/>
          <p:nvPr/>
        </p:nvCxnSpPr>
        <p:spPr>
          <a:xfrm>
            <a:off x="5508104" y="908720"/>
            <a:ext cx="136815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>
            <a:off x="6372200" y="3789040"/>
            <a:ext cx="72008" cy="23042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>
            <a:off x="4644008" y="1412776"/>
            <a:ext cx="792088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>
            <a:off x="3707904" y="4869160"/>
            <a:ext cx="144016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 flipV="1">
            <a:off x="7064339" y="3429000"/>
            <a:ext cx="936104" cy="352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/>
          <p:nvPr/>
        </p:nvCxnSpPr>
        <p:spPr>
          <a:xfrm>
            <a:off x="5940152" y="1772816"/>
            <a:ext cx="50405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>
            <a:off x="3203848" y="3068960"/>
            <a:ext cx="223224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>
            <a:endCxn id="27" idx="1"/>
          </p:cNvCxnSpPr>
          <p:nvPr/>
        </p:nvCxnSpPr>
        <p:spPr>
          <a:xfrm flipV="1">
            <a:off x="6084168" y="2749570"/>
            <a:ext cx="1584176" cy="3135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1979712" y="3176300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Stomach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2987824" y="4725144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Knee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7668344" y="2564904"/>
            <a:ext cx="808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Elbow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8028384" y="3284984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Hand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6444208" y="1556792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Shoulder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3923928" y="1124744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Neck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6948264" y="764704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Head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7812360" y="5373216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Leg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7668344" y="4581128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Finger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4" name="Přímá spojovací čára 33"/>
          <p:cNvCxnSpPr>
            <a:endCxn id="33" idx="1"/>
          </p:cNvCxnSpPr>
          <p:nvPr/>
        </p:nvCxnSpPr>
        <p:spPr>
          <a:xfrm>
            <a:off x="6804248" y="3861048"/>
            <a:ext cx="864096" cy="90474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Přímá spojovací čára 34"/>
          <p:cNvCxnSpPr/>
          <p:nvPr/>
        </p:nvCxnSpPr>
        <p:spPr>
          <a:xfrm>
            <a:off x="3635896" y="6237312"/>
            <a:ext cx="100811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ovéPole 35"/>
          <p:cNvSpPr txBox="1"/>
          <p:nvPr/>
        </p:nvSpPr>
        <p:spPr>
          <a:xfrm>
            <a:off x="2987824" y="6021288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Foot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7" name="Přímá spojovací čára 36"/>
          <p:cNvCxnSpPr/>
          <p:nvPr/>
        </p:nvCxnSpPr>
        <p:spPr>
          <a:xfrm>
            <a:off x="6948264" y="3212976"/>
            <a:ext cx="216024" cy="5760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Přímá spojovací čára 37"/>
          <p:cNvCxnSpPr/>
          <p:nvPr/>
        </p:nvCxnSpPr>
        <p:spPr>
          <a:xfrm flipH="1">
            <a:off x="6948264" y="3789040"/>
            <a:ext cx="216024" cy="7200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 flipH="1">
            <a:off x="6732240" y="3212976"/>
            <a:ext cx="216024" cy="7200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Přímá spojovací čára 39"/>
          <p:cNvCxnSpPr/>
          <p:nvPr/>
        </p:nvCxnSpPr>
        <p:spPr>
          <a:xfrm flipH="1">
            <a:off x="3707904" y="1628800"/>
            <a:ext cx="720080" cy="23042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Přímá spojovací čára 40"/>
          <p:cNvCxnSpPr/>
          <p:nvPr/>
        </p:nvCxnSpPr>
        <p:spPr>
          <a:xfrm flipH="1" flipV="1">
            <a:off x="4427984" y="1628800"/>
            <a:ext cx="216024" cy="7200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Přímá spojovací čára 41"/>
          <p:cNvCxnSpPr/>
          <p:nvPr/>
        </p:nvCxnSpPr>
        <p:spPr>
          <a:xfrm flipH="1" flipV="1">
            <a:off x="3707904" y="3933056"/>
            <a:ext cx="216024" cy="7200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Přímá spojovací čára 42"/>
          <p:cNvCxnSpPr>
            <a:stCxn id="44" idx="3"/>
          </p:cNvCxnSpPr>
          <p:nvPr/>
        </p:nvCxnSpPr>
        <p:spPr>
          <a:xfrm>
            <a:off x="3163635" y="1885474"/>
            <a:ext cx="1048325" cy="46340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ovéPole 43"/>
          <p:cNvSpPr txBox="1"/>
          <p:nvPr/>
        </p:nvSpPr>
        <p:spPr>
          <a:xfrm>
            <a:off x="2555776" y="1700808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Arm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5" name="Přímá spojovací čára 44"/>
          <p:cNvCxnSpPr/>
          <p:nvPr/>
        </p:nvCxnSpPr>
        <p:spPr>
          <a:xfrm flipH="1">
            <a:off x="6228184" y="6093296"/>
            <a:ext cx="21602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Přímá spojovací čára 45"/>
          <p:cNvCxnSpPr/>
          <p:nvPr/>
        </p:nvCxnSpPr>
        <p:spPr>
          <a:xfrm flipH="1">
            <a:off x="6156176" y="3789040"/>
            <a:ext cx="20764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Přímá spojovací čára 46"/>
          <p:cNvCxnSpPr/>
          <p:nvPr/>
        </p:nvCxnSpPr>
        <p:spPr>
          <a:xfrm>
            <a:off x="6444208" y="5517232"/>
            <a:ext cx="136815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Přímá spojovací čára 47"/>
          <p:cNvCxnSpPr/>
          <p:nvPr/>
        </p:nvCxnSpPr>
        <p:spPr>
          <a:xfrm>
            <a:off x="5940152" y="6453336"/>
            <a:ext cx="93610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Přímá spojovací čára 48"/>
          <p:cNvCxnSpPr/>
          <p:nvPr/>
        </p:nvCxnSpPr>
        <p:spPr>
          <a:xfrm>
            <a:off x="4644008" y="6093296"/>
            <a:ext cx="0" cy="36004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Přímá spojovací čára 49"/>
          <p:cNvCxnSpPr/>
          <p:nvPr/>
        </p:nvCxnSpPr>
        <p:spPr>
          <a:xfrm flipH="1">
            <a:off x="4644008" y="6093296"/>
            <a:ext cx="14401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Přímá spojovací čára 50"/>
          <p:cNvCxnSpPr/>
          <p:nvPr/>
        </p:nvCxnSpPr>
        <p:spPr>
          <a:xfrm flipH="1">
            <a:off x="4644008" y="6453336"/>
            <a:ext cx="14401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TextovéPole 51"/>
          <p:cNvSpPr txBox="1"/>
          <p:nvPr/>
        </p:nvSpPr>
        <p:spPr>
          <a:xfrm>
            <a:off x="6804248" y="6488668"/>
            <a:ext cx="527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Toe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5004048" y="1916832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Chest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Elipsa 53"/>
          <p:cNvSpPr/>
          <p:nvPr/>
        </p:nvSpPr>
        <p:spPr>
          <a:xfrm>
            <a:off x="5076056" y="2708920"/>
            <a:ext cx="720080" cy="8640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Elipsa 54"/>
          <p:cNvSpPr/>
          <p:nvPr/>
        </p:nvSpPr>
        <p:spPr>
          <a:xfrm>
            <a:off x="5004048" y="4797152"/>
            <a:ext cx="216024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Elipsa 55"/>
          <p:cNvSpPr/>
          <p:nvPr/>
        </p:nvSpPr>
        <p:spPr>
          <a:xfrm>
            <a:off x="5940152" y="2708920"/>
            <a:ext cx="216024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Obdélník 56"/>
          <p:cNvSpPr/>
          <p:nvPr/>
        </p:nvSpPr>
        <p:spPr>
          <a:xfrm>
            <a:off x="971600" y="1052736"/>
            <a:ext cx="720079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8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BODY</a:t>
            </a:r>
            <a:endParaRPr lang="cs-CZ" sz="8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8" name="Obdélník 57"/>
          <p:cNvSpPr/>
          <p:nvPr/>
        </p:nvSpPr>
        <p:spPr>
          <a:xfrm>
            <a:off x="5004048" y="1844824"/>
            <a:ext cx="864096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297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6" grpId="0"/>
      <p:bldP spid="44" grpId="0"/>
      <p:bldP spid="52" grpId="0"/>
      <p:bldP spid="53" grpId="0"/>
      <p:bldP spid="57" grpId="0"/>
      <p:bldP spid="5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636555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55.3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What‘s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matter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6" name="Picture 6" descr="http://clipsahoy.com/clipart3/as6137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620688"/>
            <a:ext cx="1800200" cy="2349262"/>
          </a:xfrm>
          <a:prstGeom prst="rect">
            <a:avLst/>
          </a:prstGeom>
          <a:noFill/>
        </p:spPr>
      </p:pic>
      <p:pic>
        <p:nvPicPr>
          <p:cNvPr id="10258" name="Picture 18" descr="http://www.clipsahoy.com/clipart3/as613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675" y="3811293"/>
            <a:ext cx="1474862" cy="2448272"/>
          </a:xfrm>
          <a:prstGeom prst="rect">
            <a:avLst/>
          </a:prstGeom>
          <a:noFill/>
        </p:spPr>
      </p:pic>
      <p:pic>
        <p:nvPicPr>
          <p:cNvPr id="10262" name="Picture 22" descr="http://4.bp.blogspot.com/-odVsHFaKHYE/UTLxC1uOxeI/AAAAAAAAAUE/v8Uo4gNyygM/s1600/dolor-de-barriga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7904" y="692696"/>
            <a:ext cx="2088232" cy="2106233"/>
          </a:xfrm>
          <a:prstGeom prst="rect">
            <a:avLst/>
          </a:prstGeom>
          <a:noFill/>
        </p:spPr>
      </p:pic>
      <p:pic>
        <p:nvPicPr>
          <p:cNvPr id="10264" name="Picture 24" descr="http://www.aperfectworld.org/clipart/healthcare/headache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908720"/>
            <a:ext cx="2027410" cy="2088232"/>
          </a:xfrm>
          <a:prstGeom prst="rect">
            <a:avLst/>
          </a:prstGeom>
          <a:noFill/>
        </p:spPr>
      </p:pic>
      <p:pic>
        <p:nvPicPr>
          <p:cNvPr id="10266" name="Picture 26" descr="http://www.skidmore.edu/health/images/flu-cartoon_1.p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1026" y="3507202"/>
            <a:ext cx="2038350" cy="2200275"/>
          </a:xfrm>
          <a:prstGeom prst="rect">
            <a:avLst/>
          </a:prstGeom>
          <a:noFill/>
        </p:spPr>
      </p:pic>
      <p:pic>
        <p:nvPicPr>
          <p:cNvPr id="10268" name="Picture 28" descr="http://thumbs.dreamstime.com/z/toothache-23560653.jp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20272" y="3861048"/>
            <a:ext cx="1584176" cy="2241759"/>
          </a:xfrm>
          <a:prstGeom prst="rect">
            <a:avLst/>
          </a:prstGeom>
          <a:noFill/>
        </p:spPr>
      </p:pic>
      <p:pic>
        <p:nvPicPr>
          <p:cNvPr id="10270" name="Picture 30" descr="http://www.aperfectworld.org/clipart/healthcare/backache2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3528" y="3933056"/>
            <a:ext cx="1944216" cy="2019208"/>
          </a:xfrm>
          <a:prstGeom prst="rect">
            <a:avLst/>
          </a:prstGeom>
          <a:noFill/>
        </p:spPr>
      </p:pic>
      <p:cxnSp>
        <p:nvCxnSpPr>
          <p:cNvPr id="33" name="Přímá spojovací čára 32"/>
          <p:cNvCxnSpPr/>
          <p:nvPr/>
        </p:nvCxnSpPr>
        <p:spPr>
          <a:xfrm>
            <a:off x="323528" y="3429000"/>
            <a:ext cx="24482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Přímá spojovací čára 33"/>
          <p:cNvCxnSpPr/>
          <p:nvPr/>
        </p:nvCxnSpPr>
        <p:spPr>
          <a:xfrm>
            <a:off x="2627784" y="6093296"/>
            <a:ext cx="17281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Přímá spojovací čára 34"/>
          <p:cNvCxnSpPr/>
          <p:nvPr/>
        </p:nvCxnSpPr>
        <p:spPr>
          <a:xfrm>
            <a:off x="251520" y="6525344"/>
            <a:ext cx="230425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/>
          <p:nvPr/>
        </p:nvCxnSpPr>
        <p:spPr>
          <a:xfrm>
            <a:off x="6372200" y="3501008"/>
            <a:ext cx="24482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Přímá spojovací čára 36"/>
          <p:cNvCxnSpPr/>
          <p:nvPr/>
        </p:nvCxnSpPr>
        <p:spPr>
          <a:xfrm>
            <a:off x="3203848" y="3356992"/>
            <a:ext cx="266429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Přímá spojovací čára 40"/>
          <p:cNvCxnSpPr/>
          <p:nvPr/>
        </p:nvCxnSpPr>
        <p:spPr>
          <a:xfrm>
            <a:off x="4211960" y="6669360"/>
            <a:ext cx="230425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Přímá spojovací čára 41"/>
          <p:cNvCxnSpPr/>
          <p:nvPr/>
        </p:nvCxnSpPr>
        <p:spPr>
          <a:xfrm>
            <a:off x="6660232" y="6597352"/>
            <a:ext cx="230425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TextovéPole 42"/>
          <p:cNvSpPr txBox="1"/>
          <p:nvPr/>
        </p:nvSpPr>
        <p:spPr>
          <a:xfrm>
            <a:off x="7231831" y="6224020"/>
            <a:ext cx="1143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Toothache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5041353" y="630002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Cold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3136654" y="5723964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Fever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754462" y="6165304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Backache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6902280" y="3131676"/>
            <a:ext cx="1204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Sore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throat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3707904" y="2987660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Stomachache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1000078" y="3059668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Headache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072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46" grpId="0"/>
      <p:bldP spid="47" grpId="0"/>
      <p:bldP spid="48" grpId="0"/>
      <p:bldP spid="4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en-US" sz="100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en-US" sz="16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en-US" sz="1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11268" y="492443"/>
            <a:ext cx="7153019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5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55.4  A visit to </a:t>
            </a:r>
            <a:r>
              <a:rPr lang="cs-CZ" sz="25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5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doctor</a:t>
            </a:r>
            <a:endParaRPr lang="cs-CZ" sz="25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31393" y="1013093"/>
            <a:ext cx="3456384" cy="5509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Comic Sans MS" pitchFamily="66" charset="0"/>
              </a:rPr>
              <a:t>DOCTOR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What´s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up?</a:t>
            </a:r>
          </a:p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What´s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matter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want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take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your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temperature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I´m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going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to listen to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your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chest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X-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ray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got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flu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got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your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left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leg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broken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Take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medicine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antibiotics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twice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day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after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before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meals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Stay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bed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keep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warm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Come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see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in a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week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Jitka Šolcová\AppData\Local\Microsoft\Windows\Temporary Internet Files\Content.IE5\XYVULX0E\MC90021717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5829" y="1027211"/>
            <a:ext cx="1167926" cy="796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4139952" y="620688"/>
            <a:ext cx="4464496" cy="5940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Comic Sans MS" pitchFamily="66" charset="0"/>
              </a:rPr>
              <a:t>PATIENT</a:t>
            </a:r>
          </a:p>
          <a:p>
            <a:endParaRPr lang="cs-CZ" sz="2800" b="1" dirty="0">
              <a:latin typeface="Comic Sans MS" pitchFamily="66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don´t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feel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well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I´m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cold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/hot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vomited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yesterday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got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headache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earache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backache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/…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got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cut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finger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broken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arm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/…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got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rash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bee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wasp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sting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,…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burned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my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finger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last night.</a:t>
            </a:r>
          </a:p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I´m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allergic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dust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feather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hay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/…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Oh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no.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Will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hurt?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right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I´ll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Jitka Šolcová\AppData\Local\Microsoft\Windows\Temporary Internet Files\Content.IE5\MRUG0AUC\MC90028051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220" y="4365104"/>
            <a:ext cx="1403648" cy="1120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Jitka Šolcová\AppData\Local\Microsoft\Windows\Temporary Internet Files\Content.IE5\XYVULX0E\MC900297561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7470" y="789997"/>
            <a:ext cx="1796796" cy="1578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020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8195" y="457170"/>
            <a:ext cx="9144000" cy="636555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55.5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Exercises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79512" y="1052737"/>
            <a:ext cx="8801372" cy="272382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endParaRPr lang="cs-CZ" sz="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HEHACADE 	..……………………..	SEROTOHRAT	 ………………………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SMACHTO ACEH ………………………	DOCL		 ………………………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LUF		………………………	HOSEAR	 ………………………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PSUMM		………………………	MEAESSL	 ………………………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RAHET TATKAC	………………………	PETEMETURAR 	 ………………………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CUHOG		………………………	KABACHEC	 ………………………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683568" y="4005064"/>
            <a:ext cx="7776864" cy="264687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endParaRPr lang="cs-CZ" sz="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feel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sick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       </a:t>
            </a:r>
            <a:r>
              <a:rPr lang="cs-CZ" dirty="0" smtClean="0">
                <a:latin typeface="Comic Sans MS" pitchFamily="66" charset="0"/>
                <a:cs typeface="Times New Roman" pitchFamily="18" charset="0"/>
              </a:rPr>
              <a:t>I feel </a:t>
            </a:r>
            <a:r>
              <a:rPr lang="cs-CZ" dirty="0" err="1" smtClean="0">
                <a:latin typeface="Comic Sans MS" pitchFamily="66" charset="0"/>
                <a:cs typeface="Times New Roman" pitchFamily="18" charset="0"/>
              </a:rPr>
              <a:t>sick</a:t>
            </a:r>
            <a:r>
              <a:rPr lang="cs-CZ" dirty="0" smtClean="0">
                <a:latin typeface="Comic Sans MS" pitchFamily="66" charset="0"/>
                <a:cs typeface="Times New Roman" pitchFamily="18" charset="0"/>
              </a:rPr>
              <a:t>.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hurt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head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cut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finger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sprain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ankle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hurt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knee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got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blister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break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leg				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break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arm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burn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arm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bruise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leg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arm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swollen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Přímá spojovací čára 17"/>
          <p:cNvCxnSpPr/>
          <p:nvPr/>
        </p:nvCxnSpPr>
        <p:spPr>
          <a:xfrm>
            <a:off x="1979712" y="4437112"/>
            <a:ext cx="20162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>
            <a:off x="1979712" y="4869160"/>
            <a:ext cx="20162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>
            <a:off x="1979712" y="5301208"/>
            <a:ext cx="20162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/>
          <p:nvPr/>
        </p:nvCxnSpPr>
        <p:spPr>
          <a:xfrm>
            <a:off x="6012160" y="6165304"/>
            <a:ext cx="20162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>
            <a:off x="6012160" y="5733256"/>
            <a:ext cx="20162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>
            <a:off x="6012160" y="5301208"/>
            <a:ext cx="20162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>
            <a:off x="6012160" y="4869160"/>
            <a:ext cx="20162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/>
          <p:nvPr/>
        </p:nvCxnSpPr>
        <p:spPr>
          <a:xfrm>
            <a:off x="6012160" y="4437112"/>
            <a:ext cx="20162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>
            <a:off x="1979712" y="6597352"/>
            <a:ext cx="20162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Přímá spojovací čára 27"/>
          <p:cNvCxnSpPr/>
          <p:nvPr/>
        </p:nvCxnSpPr>
        <p:spPr>
          <a:xfrm>
            <a:off x="1979712" y="6165304"/>
            <a:ext cx="20162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/>
          <p:nvPr/>
        </p:nvCxnSpPr>
        <p:spPr>
          <a:xfrm>
            <a:off x="1979712" y="5733256"/>
            <a:ext cx="20162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538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636555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55.6 At the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chemist‘s</a:t>
            </a:r>
            <a:r>
              <a:rPr lang="cs-CZ" sz="25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500" dirty="0" smtClean="0">
                <a:latin typeface="Times New Roman" pitchFamily="18" charset="0"/>
                <a:cs typeface="Times New Roman" pitchFamily="18" charset="0"/>
              </a:rPr>
            </a:b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-36512" y="57014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Vodorovný svitek 7"/>
          <p:cNvSpPr/>
          <p:nvPr/>
        </p:nvSpPr>
        <p:spPr>
          <a:xfrm>
            <a:off x="4499992" y="908720"/>
            <a:ext cx="1728191" cy="864096"/>
          </a:xfrm>
          <a:prstGeom prst="horizontalScroll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95536" y="1052736"/>
            <a:ext cx="3816424" cy="378565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endParaRPr lang="cs-CZ" sz="3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cs-CZ" u="sng" dirty="0" err="1" smtClean="0">
                <a:latin typeface="Times New Roman" pitchFamily="18" charset="0"/>
                <a:cs typeface="Times New Roman" pitchFamily="18" charset="0"/>
              </a:rPr>
              <a:t>Dialogue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 1: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Good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afternoon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Good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afternoon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I help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Yes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I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got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terrible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……………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long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had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days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Well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try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these …………. .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Take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water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every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six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hours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Thank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very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much!	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788024" y="1052736"/>
            <a:ext cx="3816424" cy="350865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endParaRPr lang="cs-CZ" sz="3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cs-CZ" u="sng" dirty="0" err="1" smtClean="0">
                <a:latin typeface="Times New Roman" pitchFamily="18" charset="0"/>
                <a:cs typeface="Times New Roman" pitchFamily="18" charset="0"/>
              </a:rPr>
              <a:t>Dialogue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 2: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Could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a ………………,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please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………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……… 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…………….. 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please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, madam?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Yes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‘s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thank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Shall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I put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in a bag?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No,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thanks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!	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971600" y="4941168"/>
            <a:ext cx="648072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cold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683568" y="6237312"/>
            <a:ext cx="1296144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sore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throat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11560" y="5805264"/>
            <a:ext cx="1440160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stomach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ache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55576" y="5373216"/>
            <a:ext cx="1080120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headache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2627784" y="5085184"/>
            <a:ext cx="648072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pills</a:t>
            </a:r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2483768" y="6093296"/>
            <a:ext cx="1008112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capsules</a:t>
            </a:r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2555776" y="5589240"/>
            <a:ext cx="864096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tablets</a:t>
            </a:r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5148064" y="4653136"/>
            <a:ext cx="1152128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toothpaste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4211960" y="5949280"/>
            <a:ext cx="2088232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jar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hand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cream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4716016" y="5517232"/>
            <a:ext cx="1584176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box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tissues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5004048" y="5085184"/>
            <a:ext cx="1296144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bar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soap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6444208" y="4653136"/>
            <a:ext cx="2160240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without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fluoride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6444208" y="5517232"/>
            <a:ext cx="2088232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pocket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size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/man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size</a:t>
            </a:r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6444208" y="5085184"/>
            <a:ext cx="1296144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large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small</a:t>
            </a:r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5076056" y="6381328"/>
            <a:ext cx="1224136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roll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film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6444208" y="5949280"/>
            <a:ext cx="1224136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large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small</a:t>
            </a:r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6444208" y="6381328"/>
            <a:ext cx="1656184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35 mm/126 mm</a:t>
            </a:r>
          </a:p>
        </p:txBody>
      </p:sp>
    </p:spTree>
    <p:extLst>
      <p:ext uri="{BB962C8B-B14F-4D97-AF65-F5344CB8AC3E}">
        <p14:creationId xmlns:p14="http://schemas.microsoft.com/office/powerpoint/2010/main" val="216748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920333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55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.7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Exercise</a:t>
            </a:r>
            <a:endParaRPr lang="en-US" sz="25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en-US" sz="100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en-US" sz="16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en-US" sz="1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1520" y="908720"/>
            <a:ext cx="8712968" cy="51244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endParaRPr lang="cs-CZ" sz="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Frank: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Ouch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! This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knife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…………! I‘ve …………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myself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Maggie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me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see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‘s OK.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haven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‘t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cut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………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badly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‘s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only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a ……… 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Frank: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But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my ………… ‘s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bleeding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600"/>
              </a:spcBef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Maggie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Don‘t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a baby!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isn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‘t ………… much. I‘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ll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bring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a ………… .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Doctor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Oh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did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this ………… 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Maggie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just …………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saucepan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he ………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on his ………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iť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‘s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stuck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now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Doctor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tried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get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off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Maggie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No, I‘m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afraid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hurting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him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pull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too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hard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, I‘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ll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………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him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Doctor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Well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don‘t ……., he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won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‘t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able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eat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Jimmy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Oh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doctor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>
              <a:spcBef>
                <a:spcPts val="600"/>
              </a:spcBef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Doctor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Ok,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just a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joke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. I‘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ll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put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some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……. on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your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head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‘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ll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come ……..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easily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51520" y="6093296"/>
            <a:ext cx="8712968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800"/>
              </a:spcBef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happen	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head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yourself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       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bandage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hurt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soap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off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cut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playing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  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sharp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 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finger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	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bleeding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scratch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   put	   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get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off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08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636555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55.8 Test 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0" y="492443"/>
            <a:ext cx="9144000" cy="636555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69640" y="1172951"/>
            <a:ext cx="4320480" cy="155427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AutoNum type="arabicPeriod"/>
            </a:pPr>
            <a:r>
              <a:rPr lang="cs-CZ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go to the </a:t>
            </a:r>
            <a:r>
              <a:rPr lang="cs-CZ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dentist</a:t>
            </a:r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when</a:t>
            </a:r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………</a:t>
            </a:r>
          </a:p>
          <a:p>
            <a:pPr marL="342900" indent="-342900">
              <a:buAutoNum type="alphaLcParenR"/>
            </a:pP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headache</a:t>
            </a:r>
            <a:endParaRPr lang="cs-CZ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your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finger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bleeding</a:t>
            </a:r>
            <a:endParaRPr lang="cs-CZ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toothache</a:t>
            </a:r>
            <a:endParaRPr lang="cs-CZ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hurt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your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leg</a:t>
            </a:r>
            <a:endParaRPr lang="cs-C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79512" y="2996952"/>
            <a:ext cx="4320480" cy="147732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AutoNum type="arabicPeriod" startAt="2"/>
            </a:pPr>
            <a:r>
              <a:rPr lang="cs-CZ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look</a:t>
            </a:r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pretty</a:t>
            </a:r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bad</a:t>
            </a:r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similar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meaning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>
              <a:buAutoNum type="alphaLcParenR"/>
            </a:pP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don´t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feel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well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lphaLcParenR"/>
            </a:pP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are fine.</a:t>
            </a:r>
          </a:p>
          <a:p>
            <a:pPr marL="342900" indent="-342900">
              <a:buAutoNum type="alphaLcParenR"/>
            </a:pP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right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AutoNum type="alphaLcParenR"/>
            </a:pP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You´ll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well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soon</a:t>
            </a:r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719829" y="1628800"/>
            <a:ext cx="4259741" cy="175432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cs-CZ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Take</a:t>
            </a:r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prescription</a:t>
            </a:r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marL="342900" indent="-342900">
              <a:buAutoNum type="alphaLcParenR"/>
            </a:pP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… to </a:t>
            </a: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butcher´s</a:t>
            </a:r>
            <a:endParaRPr lang="cs-CZ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… to </a:t>
            </a: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greengrocer´s</a:t>
            </a:r>
            <a:endParaRPr lang="cs-CZ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… to </a:t>
            </a: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florist´s</a:t>
            </a:r>
            <a:endParaRPr lang="cs-CZ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… to </a:t>
            </a: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chemist´s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buAutoNum type="alphaLcParenR"/>
            </a:pPr>
            <a:endParaRPr lang="cs-CZ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716017" y="3709988"/>
            <a:ext cx="4248471" cy="147732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cs-CZ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bad</a:t>
            </a:r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cold</a:t>
            </a:r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What´s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wrong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?)</a:t>
            </a:r>
          </a:p>
          <a:p>
            <a:pPr marL="342900" indent="-342900">
              <a:buAutoNum type="alphaLcParenR"/>
            </a:pP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My nose </a:t>
            </a: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running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lphaLcParenR" startAt="2"/>
            </a:pP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cough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lphaLcParenR" startAt="2"/>
            </a:pP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loose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tooth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lphaLcParenR" startAt="2"/>
            </a:pP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temperature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995936" y="6237312"/>
            <a:ext cx="3960440" cy="369332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Correct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answers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: 1c, 2a, 3d, 4c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C:\Users\Jitka Šolcová\AppData\Local\Microsoft\Windows\Temporary Internet Files\Content.IE5\XYVULX0E\MC900434859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3415" y="5187316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Jitka Šolcová\AppData\Local\Microsoft\Windows\Temporary Internet Files\Content.IE5\XYVULX0E\MC90023534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094117"/>
            <a:ext cx="1059807" cy="869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Jitka Šolcová\AppData\Local\Microsoft\Windows\Temporary Internet Files\Content.IE5\WTBHFGB5\MC90021212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566145"/>
            <a:ext cx="1114879" cy="1070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7020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636555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55.9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Použité zdroje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, citace 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25760" y="1124744"/>
            <a:ext cx="8892480" cy="313932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http://2.bp.blogspot.com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(slide 1)</a:t>
            </a:r>
          </a:p>
          <a:p>
            <a:r>
              <a:rPr lang="cs-CZ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illustration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  <a:hlinkClick r:id="rId3"/>
              </a:rPr>
              <a:t>-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pictures.feedio.net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(slide 2)</a:t>
            </a:r>
          </a:p>
          <a:p>
            <a:r>
              <a:rPr lang="cs-CZ" u="sng" dirty="0" smtClean="0">
                <a:latin typeface="Times New Roman" pitchFamily="18" charset="0"/>
                <a:cs typeface="Times New Roman" pitchFamily="18" charset="0"/>
                <a:hlinkClick r:id="rId4"/>
              </a:rPr>
              <a:t>www.</a:t>
            </a:r>
            <a:r>
              <a:rPr lang="cs-CZ" u="sng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flickr.com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 (slide 3)</a:t>
            </a:r>
          </a:p>
          <a:p>
            <a:r>
              <a:rPr lang="cs-CZ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clteacher.lexingtonma.org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clipsahoy.com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  <a:hlinkClick r:id="rId7"/>
              </a:rPr>
              <a:t>www.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picturesof.net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err="1" smtClean="0">
                <a:latin typeface="Times New Roman" pitchFamily="18" charset="0"/>
                <a:cs typeface="Times New Roman" pitchFamily="18" charset="0"/>
                <a:hlinkClick r:id="rId8"/>
              </a:rPr>
              <a:t>goeshealth.com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err="1" smtClean="0">
                <a:latin typeface="Times New Roman" pitchFamily="18" charset="0"/>
                <a:cs typeface="Times New Roman" pitchFamily="18" charset="0"/>
                <a:hlinkClick r:id="rId9"/>
              </a:rPr>
              <a:t>quitsupport.healthunlocked.com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Obrázky z databáze klipart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09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2663</TotalTime>
  <Words>884</Words>
  <Application>Microsoft Office PowerPoint</Application>
  <PresentationFormat>Předvádění na obrazovce (4:3)</PresentationFormat>
  <Paragraphs>186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Wernerova</dc:creator>
  <cp:lastModifiedBy>krivankova</cp:lastModifiedBy>
  <cp:revision>152</cp:revision>
  <dcterms:created xsi:type="dcterms:W3CDTF">2010-12-26T08:22:04Z</dcterms:created>
  <dcterms:modified xsi:type="dcterms:W3CDTF">2013-07-02T18:14:42Z</dcterms:modified>
</cp:coreProperties>
</file>