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4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CC"/>
    <a:srgbClr val="94D7E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92" d="100"/>
          <a:sy n="92" d="100"/>
        </p:scale>
        <p:origin x="-750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HGx7q4O6w2w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3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png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9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pmILPAcRQo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f2.imgobject.com/t/p/original/6spJh3MSQg64Nh5CQbmUBAOLrkY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047" y="357504"/>
            <a:ext cx="9141977" cy="48605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52.1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St.Valentine‘s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Day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61597" y="243325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023" y="4681835"/>
            <a:ext cx="9144000" cy="615553"/>
            <a:chOff x="0" y="6242447"/>
            <a:chExt cx="9144000" cy="820737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42447"/>
              <a:ext cx="9144000" cy="82073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Jitka Šolcová</a:t>
              </a: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9" name="Picture 5" descr="C:\Users\Aninka\AppData\Local\Microsoft\Windows\Temporary Internet Files\Content.IE5\Q3U9B2SR\MC90030491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607739"/>
            <a:ext cx="7344816" cy="3554303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164848" y="3827244"/>
            <a:ext cx="4335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err="1" smtClean="0"/>
              <a:t>History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St. </a:t>
            </a:r>
            <a:r>
              <a:rPr lang="cs-CZ" sz="1600" dirty="0" err="1" smtClean="0"/>
              <a:t>Valentine´s</a:t>
            </a:r>
            <a:r>
              <a:rPr lang="cs-CZ" sz="1600" dirty="0" smtClean="0"/>
              <a:t> </a:t>
            </a:r>
            <a:r>
              <a:rPr lang="cs-CZ" sz="1600" dirty="0" err="1" smtClean="0"/>
              <a:t>Day</a:t>
            </a:r>
            <a:r>
              <a:rPr lang="cs-CZ" sz="1600" dirty="0" smtClean="0"/>
              <a:t>:</a:t>
            </a:r>
          </a:p>
          <a:p>
            <a:endParaRPr lang="cs-CZ" sz="1600" dirty="0"/>
          </a:p>
        </p:txBody>
      </p:sp>
      <p:sp>
        <p:nvSpPr>
          <p:cNvPr id="12" name="Obdélník 11"/>
          <p:cNvSpPr/>
          <p:nvPr/>
        </p:nvSpPr>
        <p:spPr>
          <a:xfrm>
            <a:off x="164848" y="4025747"/>
            <a:ext cx="4410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4"/>
              </a:rPr>
              <a:t>www.youtube.com/watch?v=HGx7q4O6w2w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369333"/>
            <a:ext cx="9144000" cy="4202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52.10  Anotace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73599"/>
              </p:ext>
            </p:extLst>
          </p:nvPr>
        </p:nvGraphicFramePr>
        <p:xfrm>
          <a:off x="1115616" y="1439612"/>
          <a:ext cx="7272808" cy="239234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40918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Jitka Šolcová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3492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sz="1400" baseline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7.-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Kiss, love,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Valentine‘s</a:t>
                      </a:r>
                      <a:r>
                        <a:rPr lang="cs-CZ" sz="1400" smtClean="0">
                          <a:latin typeface="Times New Roman" pitchFamily="18" charset="0"/>
                          <a:cs typeface="Times New Roman" pitchFamily="18" charset="0"/>
                        </a:rPr>
                        <a:t> Day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Valentine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71851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zaměřená na  svátek sv. Valentýna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8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369333"/>
            <a:ext cx="8458200" cy="31220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52.2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95536" y="1100111"/>
            <a:ext cx="1592451" cy="422405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144000" tIns="72000" rIns="144000" bIns="72000">
            <a:sp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February</a:t>
            </a:r>
            <a:r>
              <a:rPr lang="cs-CZ" dirty="0" smtClean="0">
                <a:solidFill>
                  <a:schemeClr val="tx1"/>
                </a:solidFill>
              </a:rPr>
              <a:t> 14th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345332" y="1721155"/>
            <a:ext cx="4422521" cy="422405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144000" tIns="72000" rIns="144000" bIns="72000">
            <a:sp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Valentine‘s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Day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named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after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St.Valentine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857329" y="3294038"/>
            <a:ext cx="1558788" cy="391628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144000" tIns="72000" rIns="144000" bIns="72000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Many </a:t>
            </a:r>
            <a:r>
              <a:rPr lang="cs-CZ" sz="1600" dirty="0" err="1" smtClean="0">
                <a:solidFill>
                  <a:schemeClr val="tx1"/>
                </a:solidFill>
              </a:rPr>
              <a:t>symbols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2627785" y="3691503"/>
            <a:ext cx="1008111" cy="39162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hearts</a:t>
            </a:r>
            <a:endParaRPr lang="cs-CZ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33229" y="2400337"/>
            <a:ext cx="7581398" cy="422405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144000" tIns="72000" rIns="144000" bIns="72000">
            <a:spAutoFit/>
          </a:bodyPr>
          <a:lstStyle/>
          <a:p>
            <a:r>
              <a:rPr lang="cs-CZ" dirty="0" err="1" smtClean="0">
                <a:solidFill>
                  <a:schemeClr val="tx1"/>
                </a:solidFill>
                <a:latin typeface="+mj-lt"/>
              </a:rPr>
              <a:t>Valentine‘s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Day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traditional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lovers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to express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their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feelings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each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other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.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572000" y="3203097"/>
            <a:ext cx="864096" cy="39162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cupid</a:t>
            </a:r>
            <a:endParaRPr lang="cs-CZ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166727" y="3691503"/>
            <a:ext cx="864096" cy="39162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doves</a:t>
            </a:r>
            <a:endParaRPr lang="cs-CZ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131840" y="3209780"/>
            <a:ext cx="1080120" cy="39162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flowers</a:t>
            </a:r>
            <a:endParaRPr lang="cs-CZ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33229" y="4611288"/>
            <a:ext cx="7205269" cy="422405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144000" tIns="72000" rIns="144000" bIns="7200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+mj-lt"/>
              </a:rPr>
              <a:t>The most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popular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Valentine‘s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Day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gifts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are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teddy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bears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other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soft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toys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.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2052" name="Picture 4" descr="C:\Users\Jitka Šolcová\AppData\Local\Microsoft\Windows\Temporary Internet Files\Content.IE5\O5N8LHBD\MC9004124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889" y="681540"/>
            <a:ext cx="2423311" cy="153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397791"/>
            <a:ext cx="9144000" cy="3662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52.3 New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2555777" y="13296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h</a:t>
            </a:r>
            <a:r>
              <a:rPr lang="cs-CZ" dirty="0" err="1" smtClean="0"/>
              <a:t>eart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763688" y="467798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c</a:t>
            </a:r>
            <a:r>
              <a:rPr lang="cs-CZ" dirty="0" err="1" smtClean="0"/>
              <a:t>hocolate</a:t>
            </a:r>
            <a:endParaRPr lang="cs-CZ" dirty="0" smtClean="0"/>
          </a:p>
        </p:txBody>
      </p:sp>
      <p:sp>
        <p:nvSpPr>
          <p:cNvPr id="25" name="TextovéPole 24"/>
          <p:cNvSpPr txBox="1"/>
          <p:nvPr/>
        </p:nvSpPr>
        <p:spPr>
          <a:xfrm>
            <a:off x="971601" y="2139702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</a:t>
            </a:r>
            <a:r>
              <a:rPr lang="cs-CZ" dirty="0" smtClean="0"/>
              <a:t>ove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724128" y="213970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g</a:t>
            </a:r>
            <a:r>
              <a:rPr lang="cs-CZ" dirty="0" err="1" smtClean="0"/>
              <a:t>ift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456997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</a:t>
            </a:r>
            <a:r>
              <a:rPr lang="cs-CZ" dirty="0" smtClean="0"/>
              <a:t>ose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372200" y="28417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c</a:t>
            </a:r>
            <a:r>
              <a:rPr lang="cs-CZ" dirty="0" err="1" smtClean="0"/>
              <a:t>upid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209081" y="55088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</a:t>
            </a:r>
            <a:r>
              <a:rPr lang="cs-CZ" dirty="0" err="1" smtClean="0"/>
              <a:t>iss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3707904" y="208569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c</a:t>
            </a:r>
            <a:r>
              <a:rPr lang="cs-CZ" dirty="0" err="1" smtClean="0"/>
              <a:t>ard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7884369" y="316581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t</a:t>
            </a:r>
            <a:r>
              <a:rPr lang="cs-CZ" dirty="0" err="1" smtClean="0"/>
              <a:t>eddy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956377" y="21937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b</a:t>
            </a:r>
            <a:r>
              <a:rPr lang="cs-CZ" dirty="0" err="1" smtClean="0"/>
              <a:t>aloons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1259633" y="338184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e</a:t>
            </a:r>
            <a:r>
              <a:rPr lang="cs-CZ" dirty="0" err="1" smtClean="0"/>
              <a:t>nvelope</a:t>
            </a:r>
            <a:endParaRPr lang="cs-CZ" dirty="0"/>
          </a:p>
        </p:txBody>
      </p:sp>
      <p:pic>
        <p:nvPicPr>
          <p:cNvPr id="2050" name="Picture 2" descr="C:\Users\Aninka\AppData\Local\Microsoft\Windows\Temporary Internet Files\Content.IE5\N7WFHQVW\MC900232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43558"/>
            <a:ext cx="1887648" cy="1287856"/>
          </a:xfrm>
          <a:prstGeom prst="rect">
            <a:avLst/>
          </a:prstGeom>
          <a:noFill/>
        </p:spPr>
      </p:pic>
      <p:pic>
        <p:nvPicPr>
          <p:cNvPr id="2051" name="Picture 3" descr="C:\Users\Aninka\AppData\Local\Microsoft\Windows\Temporary Internet Files\Content.IE5\N7WFHQVW\MC9002343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2517744"/>
            <a:ext cx="1819747" cy="960799"/>
          </a:xfrm>
          <a:prstGeom prst="rect">
            <a:avLst/>
          </a:prstGeom>
          <a:noFill/>
        </p:spPr>
      </p:pic>
      <p:pic>
        <p:nvPicPr>
          <p:cNvPr id="2052" name="Picture 4" descr="C:\Users\Aninka\AppData\Local\Microsoft\Windows\Temporary Internet Files\Content.IE5\AW7ENFRG\MC90023351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3" y="627534"/>
            <a:ext cx="1442519" cy="1054729"/>
          </a:xfrm>
          <a:prstGeom prst="rect">
            <a:avLst/>
          </a:prstGeom>
          <a:noFill/>
        </p:spPr>
      </p:pic>
      <p:pic>
        <p:nvPicPr>
          <p:cNvPr id="2054" name="Picture 6" descr="C:\Users\Aninka\AppData\Local\Microsoft\Windows\Temporary Internet Files\Content.IE5\AW7ENFRG\MC90023778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3" y="735546"/>
            <a:ext cx="1545125" cy="1979314"/>
          </a:xfrm>
          <a:prstGeom prst="rect">
            <a:avLst/>
          </a:prstGeom>
          <a:noFill/>
        </p:spPr>
      </p:pic>
      <p:pic>
        <p:nvPicPr>
          <p:cNvPr id="2055" name="Picture 7" descr="C:\Users\Aninka\AppData\Local\Microsoft\Windows\Temporary Internet Files\Content.IE5\Q3U9B2SR\MC90030548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2085696"/>
            <a:ext cx="866684" cy="1026114"/>
          </a:xfrm>
          <a:prstGeom prst="rect">
            <a:avLst/>
          </a:prstGeom>
          <a:noFill/>
        </p:spPr>
      </p:pic>
      <p:pic>
        <p:nvPicPr>
          <p:cNvPr id="2059" name="Picture 11" descr="C:\Users\Aninka\AppData\Local\Microsoft\Windows\Temporary Internet Files\Content.IE5\N7WFHQVW\MC90030150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867895"/>
            <a:ext cx="1440160" cy="948476"/>
          </a:xfrm>
          <a:prstGeom prst="rect">
            <a:avLst/>
          </a:prstGeom>
          <a:noFill/>
        </p:spPr>
      </p:pic>
      <p:pic>
        <p:nvPicPr>
          <p:cNvPr id="2066" name="Picture 18" descr="C:\Users\Aninka\AppData\Local\Microsoft\Windows\Temporary Internet Files\Content.IE5\Q3U9B2SR\MC900281331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801167"/>
            <a:ext cx="1728192" cy="1253584"/>
          </a:xfrm>
          <a:prstGeom prst="rect">
            <a:avLst/>
          </a:prstGeom>
          <a:noFill/>
        </p:spPr>
      </p:pic>
      <p:pic>
        <p:nvPicPr>
          <p:cNvPr id="2068" name="Picture 20" descr="C:\Users\Aninka\AppData\Local\Microsoft\Windows\Temporary Internet Files\Content.IE5\N7WFHQVW\MC900022583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4008" y="2247714"/>
            <a:ext cx="1152128" cy="857828"/>
          </a:xfrm>
          <a:prstGeom prst="rect">
            <a:avLst/>
          </a:prstGeom>
          <a:noFill/>
        </p:spPr>
      </p:pic>
      <p:pic>
        <p:nvPicPr>
          <p:cNvPr id="2073" name="Picture 25" descr="C:\Users\Aninka\AppData\Local\Microsoft\Windows\Temporary Internet Files\Content.IE5\Q3U9B2SR\MC90043484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4029912"/>
            <a:ext cx="1296144" cy="972108"/>
          </a:xfrm>
          <a:prstGeom prst="rect">
            <a:avLst/>
          </a:prstGeom>
          <a:noFill/>
        </p:spPr>
      </p:pic>
      <p:pic>
        <p:nvPicPr>
          <p:cNvPr id="2076" name="Picture 28" descr="C:\Users\Aninka\AppData\Local\Microsoft\Windows\Temporary Internet Files\Content.IE5\N7WFHQVW\MC900232136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64289" y="3435846"/>
            <a:ext cx="1419829" cy="1399708"/>
          </a:xfrm>
          <a:prstGeom prst="rect">
            <a:avLst/>
          </a:prstGeom>
          <a:noFill/>
        </p:spPr>
      </p:pic>
      <p:pic>
        <p:nvPicPr>
          <p:cNvPr id="2078" name="Picture 30" descr="C:\Users\Aninka\AppData\Local\Microsoft\Windows\Temporary Internet Files\Content.IE5\BXFEJW64\MC900250171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508104" y="3165817"/>
            <a:ext cx="1584176" cy="1147856"/>
          </a:xfrm>
          <a:prstGeom prst="rect">
            <a:avLst/>
          </a:prstGeom>
          <a:noFill/>
        </p:spPr>
      </p:pic>
      <p:pic>
        <p:nvPicPr>
          <p:cNvPr id="2085" name="Picture 37" descr="C:\Users\Aninka\AppData\Local\Microsoft\Windows\Temporary Internet Files\Content.IE5\BXFEJW64\MC90041249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31840" y="3273828"/>
            <a:ext cx="1584176" cy="1303542"/>
          </a:xfrm>
          <a:prstGeom prst="rect">
            <a:avLst/>
          </a:prstGeom>
          <a:noFill/>
        </p:spPr>
      </p:pic>
      <p:sp>
        <p:nvSpPr>
          <p:cNvPr id="68" name="TextovéPole 67"/>
          <p:cNvSpPr txBox="1"/>
          <p:nvPr/>
        </p:nvSpPr>
        <p:spPr>
          <a:xfrm>
            <a:off x="2843808" y="354385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d</a:t>
            </a:r>
            <a:r>
              <a:rPr lang="cs-CZ" dirty="0" err="1" smtClean="0"/>
              <a:t>ove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6" grpId="0"/>
      <p:bldP spid="27" grpId="0"/>
      <p:bldP spid="29" grpId="0"/>
      <p:bldP spid="30" grpId="0"/>
      <p:bldP spid="45" grpId="0"/>
      <p:bldP spid="46" grpId="0"/>
      <p:bldP spid="51" grpId="0"/>
      <p:bldP spid="52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338555"/>
            <a:ext cx="9144000" cy="3662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52.4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Valentine‘s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Day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9" name="Obdélník 8"/>
          <p:cNvSpPr/>
          <p:nvPr/>
        </p:nvSpPr>
        <p:spPr>
          <a:xfrm>
            <a:off x="221523" y="794520"/>
            <a:ext cx="5594829" cy="391628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144000" tIns="72000" rIns="144000" bIns="7200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Valentine's Day is one of the most famous holidays in the world.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19932" y="1291288"/>
            <a:ext cx="2781879" cy="391628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144000" tIns="72000" rIns="144000" bIns="72000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E</a:t>
            </a:r>
            <a:r>
              <a:rPr lang="en-US" sz="1600" dirty="0" err="1" smtClean="0">
                <a:solidFill>
                  <a:schemeClr val="tx1"/>
                </a:solidFill>
              </a:rPr>
              <a:t>xpress</a:t>
            </a:r>
            <a:r>
              <a:rPr lang="cs-CZ" sz="1600" dirty="0" err="1" smtClean="0">
                <a:solidFill>
                  <a:schemeClr val="tx1"/>
                </a:solidFill>
              </a:rPr>
              <a:t>ing</a:t>
            </a:r>
            <a:r>
              <a:rPr lang="en-US" sz="1600" dirty="0" smtClean="0">
                <a:solidFill>
                  <a:schemeClr val="tx1"/>
                </a:solidFill>
              </a:rPr>
              <a:t> love to each other</a:t>
            </a:r>
            <a:r>
              <a:rPr lang="cs-CZ" sz="1600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799692" y="1768305"/>
            <a:ext cx="4392488" cy="36085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sending Valentine’s cards with romantic messages</a:t>
            </a:r>
            <a:endParaRPr lang="cs-CZ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400092" y="1322066"/>
            <a:ext cx="1584176" cy="36085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giving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red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roses</a:t>
            </a:r>
            <a:endParaRPr lang="cs-CZ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362508" y="1291257"/>
            <a:ext cx="1800200" cy="36085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buying chocolates</a:t>
            </a:r>
            <a:endParaRPr lang="cs-CZ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19932" y="2431556"/>
            <a:ext cx="8704136" cy="391628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Valentine’s Day used to be an American and European thing, but now it has gone all over the world</a:t>
            </a:r>
            <a:r>
              <a:rPr lang="cs-CZ" sz="16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78469" y="3057804"/>
            <a:ext cx="2808312" cy="391628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cs-CZ" sz="1600" dirty="0" err="1" smtClean="0">
                <a:solidFill>
                  <a:schemeClr val="tx1"/>
                </a:solidFill>
              </a:rPr>
              <a:t>Who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was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Saint</a:t>
            </a:r>
            <a:r>
              <a:rPr lang="cs-CZ" sz="1600" dirty="0" smtClean="0">
                <a:solidFill>
                  <a:schemeClr val="tx1"/>
                </a:solidFill>
              </a:rPr>
              <a:t> Valentine ?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556359" y="3562848"/>
            <a:ext cx="5583010" cy="39162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cs-CZ" sz="1600" dirty="0" err="1" smtClean="0">
                <a:solidFill>
                  <a:schemeClr val="tx1"/>
                </a:solidFill>
              </a:rPr>
              <a:t>Catholic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bishop</a:t>
            </a:r>
            <a:r>
              <a:rPr lang="cs-CZ" sz="1600" dirty="0" smtClean="0">
                <a:solidFill>
                  <a:schemeClr val="tx1"/>
                </a:solidFill>
              </a:rPr>
              <a:t>, he </a:t>
            </a:r>
            <a:r>
              <a:rPr lang="cs-CZ" sz="1600" dirty="0" err="1" smtClean="0">
                <a:solidFill>
                  <a:schemeClr val="tx1"/>
                </a:solidFill>
              </a:rPr>
              <a:t>was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killed</a:t>
            </a:r>
            <a:r>
              <a:rPr lang="cs-CZ" sz="1600" dirty="0" smtClean="0">
                <a:solidFill>
                  <a:schemeClr val="tx1"/>
                </a:solidFill>
              </a:rPr>
              <a:t> by </a:t>
            </a:r>
            <a:r>
              <a:rPr lang="cs-CZ" sz="1600" dirty="0" err="1" smtClean="0">
                <a:solidFill>
                  <a:schemeClr val="tx1"/>
                </a:solidFill>
              </a:rPr>
              <a:t>Claudius</a:t>
            </a:r>
            <a:r>
              <a:rPr lang="cs-CZ" sz="1600" dirty="0" smtClean="0">
                <a:solidFill>
                  <a:schemeClr val="tx1"/>
                </a:solidFill>
              </a:rPr>
              <a:t> II., </a:t>
            </a:r>
            <a:r>
              <a:rPr lang="cs-CZ" sz="1600" dirty="0" err="1" smtClean="0">
                <a:solidFill>
                  <a:schemeClr val="tx1"/>
                </a:solidFill>
              </a:rPr>
              <a:t>ruler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of</a:t>
            </a:r>
            <a:r>
              <a:rPr lang="cs-CZ" sz="1600" dirty="0" smtClean="0">
                <a:solidFill>
                  <a:schemeClr val="tx1"/>
                </a:solidFill>
              </a:rPr>
              <a:t> Rome.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39552" y="4709104"/>
            <a:ext cx="5976664" cy="39162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cs-CZ" sz="1600" dirty="0" err="1" smtClean="0">
                <a:solidFill>
                  <a:schemeClr val="tx1"/>
                </a:solidFill>
              </a:rPr>
              <a:t>But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Valentine defied the rulers and secretly </a:t>
            </a:r>
            <a:r>
              <a:rPr lang="cs-CZ" sz="1600" dirty="0" err="1" smtClean="0">
                <a:solidFill>
                  <a:schemeClr val="tx1"/>
                </a:solidFill>
              </a:rPr>
              <a:t>wedded</a:t>
            </a:r>
            <a:r>
              <a:rPr lang="en-US" sz="1600" dirty="0" smtClean="0">
                <a:solidFill>
                  <a:schemeClr val="tx1"/>
                </a:solidFill>
              </a:rPr>
              <a:t> young couples.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39552" y="4313990"/>
            <a:ext cx="8280920" cy="39162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He feared that </a:t>
            </a:r>
            <a:r>
              <a:rPr lang="cs-CZ" sz="1600" dirty="0" err="1" smtClean="0">
                <a:solidFill>
                  <a:schemeClr val="tx1"/>
                </a:solidFill>
              </a:rPr>
              <a:t>soldiers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would like to stay at home with their families and </a:t>
            </a:r>
            <a:r>
              <a:rPr lang="cs-CZ" sz="1600" dirty="0" err="1" smtClean="0">
                <a:solidFill>
                  <a:schemeClr val="tx1"/>
                </a:solidFill>
              </a:rPr>
              <a:t>wouldn´t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go into battle.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39551" y="3955815"/>
            <a:ext cx="5832649" cy="39162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44000" tIns="72000" rIns="144000" bIns="72000">
            <a:spAutoFit/>
          </a:bodyPr>
          <a:lstStyle/>
          <a:p>
            <a:r>
              <a:rPr lang="cs-CZ" sz="1400" dirty="0" err="1" smtClean="0">
                <a:solidFill>
                  <a:schemeClr val="tx1"/>
                </a:solidFill>
                <a:latin typeface="Comic Sans MS" pitchFamily="66" charset="0"/>
              </a:rPr>
              <a:t>Claudius</a:t>
            </a:r>
            <a:r>
              <a:rPr lang="cs-CZ" sz="1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prohibit</a:t>
            </a:r>
            <a:r>
              <a:rPr lang="cs-CZ" sz="1400" dirty="0" err="1" smtClean="0">
                <a:solidFill>
                  <a:schemeClr val="tx1"/>
                </a:solidFill>
                <a:latin typeface="Comic Sans MS" pitchFamily="66" charset="0"/>
              </a:rPr>
              <a:t>ed</a:t>
            </a:r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 his </a:t>
            </a:r>
            <a:r>
              <a:rPr lang="en-US" sz="1600" dirty="0" smtClean="0">
                <a:solidFill>
                  <a:schemeClr val="tx1"/>
                </a:solidFill>
              </a:rPr>
              <a:t>soldiers</a:t>
            </a:r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 to</a:t>
            </a:r>
            <a:r>
              <a:rPr lang="cs-CZ" sz="1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  <a:latin typeface="Comic Sans MS" pitchFamily="66" charset="0"/>
              </a:rPr>
              <a:t>get</a:t>
            </a:r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mic Sans MS" pitchFamily="66" charset="0"/>
              </a:rPr>
              <a:t>marr</a:t>
            </a:r>
            <a:r>
              <a:rPr lang="cs-CZ" sz="1400" dirty="0" err="1" smtClean="0">
                <a:solidFill>
                  <a:schemeClr val="tx1"/>
                </a:solidFill>
                <a:latin typeface="Comic Sans MS" pitchFamily="66" charset="0"/>
              </a:rPr>
              <a:t>ied</a:t>
            </a:r>
            <a:r>
              <a:rPr lang="en-US" sz="1400" dirty="0" smtClean="0">
                <a:solidFill>
                  <a:schemeClr val="tx1"/>
                </a:solidFill>
                <a:latin typeface="Comic Sans MS" pitchFamily="66" charset="0"/>
              </a:rPr>
              <a:t> or just betrothed.</a:t>
            </a:r>
            <a:endParaRPr lang="cs-CZ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Jitka Šolcová\AppData\Local\Microsoft\Windows\Temporary Internet Files\Content.IE5\O5N8LHBD\MC9004124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839" y="1186148"/>
            <a:ext cx="1400817" cy="94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689" y="1761660"/>
            <a:ext cx="861194" cy="49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C:\Users\Jitka Šolcová\AppData\Local\Microsoft\Windows\Temporary Internet Files\Content.IE5\O5N8LHBD\MC90043484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286" y="940066"/>
            <a:ext cx="818821" cy="66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7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1162" y="338555"/>
            <a:ext cx="9144000" cy="31220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52.5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3131840" y="1113588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2699792" y="1113588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2267744" y="1113588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1835696" y="1113588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</a:p>
        </p:txBody>
      </p:sp>
      <p:sp>
        <p:nvSpPr>
          <p:cNvPr id="54" name="Obdélník 53"/>
          <p:cNvSpPr/>
          <p:nvPr/>
        </p:nvSpPr>
        <p:spPr>
          <a:xfrm>
            <a:off x="1403648" y="1815666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L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3131840" y="1815666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2699792" y="1815666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59" name="Obdélník 58"/>
          <p:cNvSpPr/>
          <p:nvPr/>
        </p:nvSpPr>
        <p:spPr>
          <a:xfrm>
            <a:off x="2267744" y="1815666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1835696" y="1815666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61" name="Obdélník 60"/>
          <p:cNvSpPr/>
          <p:nvPr/>
        </p:nvSpPr>
        <p:spPr>
          <a:xfrm>
            <a:off x="971600" y="2517744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3131840" y="2517744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2699792" y="2517744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2267744" y="2517744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6" name="Obdélník 65"/>
          <p:cNvSpPr/>
          <p:nvPr/>
        </p:nvSpPr>
        <p:spPr>
          <a:xfrm>
            <a:off x="1835696" y="2517744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1403648" y="2517744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</a:p>
        </p:txBody>
      </p:sp>
      <p:sp>
        <p:nvSpPr>
          <p:cNvPr id="77" name="Obdélník 76"/>
          <p:cNvSpPr/>
          <p:nvPr/>
        </p:nvSpPr>
        <p:spPr>
          <a:xfrm>
            <a:off x="3131840" y="3921900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2699792" y="3921900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79" name="Obdélník 78"/>
          <p:cNvSpPr/>
          <p:nvPr/>
        </p:nvSpPr>
        <p:spPr>
          <a:xfrm>
            <a:off x="2267744" y="3921900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80" name="Obdélník 79"/>
          <p:cNvSpPr/>
          <p:nvPr/>
        </p:nvSpPr>
        <p:spPr>
          <a:xfrm>
            <a:off x="1835696" y="3921900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81" name="Obdélník 80"/>
          <p:cNvSpPr/>
          <p:nvPr/>
        </p:nvSpPr>
        <p:spPr>
          <a:xfrm>
            <a:off x="1403648" y="3921900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83" name="Obdélník 82"/>
          <p:cNvSpPr/>
          <p:nvPr/>
        </p:nvSpPr>
        <p:spPr>
          <a:xfrm>
            <a:off x="3131840" y="4623978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84" name="Obdélník 83"/>
          <p:cNvSpPr/>
          <p:nvPr/>
        </p:nvSpPr>
        <p:spPr>
          <a:xfrm>
            <a:off x="2699792" y="4623978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85" name="Obdélník 84"/>
          <p:cNvSpPr/>
          <p:nvPr/>
        </p:nvSpPr>
        <p:spPr>
          <a:xfrm>
            <a:off x="2267744" y="4623978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I</a:t>
            </a:r>
          </a:p>
        </p:txBody>
      </p:sp>
      <p:cxnSp>
        <p:nvCxnSpPr>
          <p:cNvPr id="91" name="Přímá spojovací čára 90"/>
          <p:cNvCxnSpPr/>
          <p:nvPr/>
        </p:nvCxnSpPr>
        <p:spPr>
          <a:xfrm>
            <a:off x="3563888" y="1329612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>
            <a:off x="3563888" y="4137924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>
            <a:off x="3563888" y="3435846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>
            <a:off x="3563888" y="2733768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>
            <a:off x="3563888" y="2031690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>
            <a:off x="3563888" y="4840002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bdélník 96"/>
          <p:cNvSpPr/>
          <p:nvPr/>
        </p:nvSpPr>
        <p:spPr>
          <a:xfrm>
            <a:off x="83677" y="744256"/>
            <a:ext cx="585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Write the </a:t>
            </a:r>
            <a:r>
              <a:rPr lang="en-US" sz="1600" dirty="0" smtClean="0"/>
              <a:t>correct</a:t>
            </a:r>
            <a:r>
              <a:rPr lang="en-US" dirty="0" smtClean="0"/>
              <a:t> form of the word</a:t>
            </a:r>
            <a:r>
              <a:rPr lang="cs-CZ" dirty="0" smtClean="0"/>
              <a:t> </a:t>
            </a:r>
            <a:r>
              <a:rPr lang="en-US" dirty="0" smtClean="0"/>
              <a:t>and join with the picture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55" name="Obdélník 54"/>
          <p:cNvSpPr/>
          <p:nvPr/>
        </p:nvSpPr>
        <p:spPr>
          <a:xfrm>
            <a:off x="971600" y="1815666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539552" y="2517744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L</a:t>
            </a:r>
          </a:p>
        </p:txBody>
      </p:sp>
      <p:sp>
        <p:nvSpPr>
          <p:cNvPr id="109" name="Obdélník 108"/>
          <p:cNvSpPr/>
          <p:nvPr/>
        </p:nvSpPr>
        <p:spPr>
          <a:xfrm>
            <a:off x="107504" y="2517744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111" name="Obdélník 110"/>
          <p:cNvSpPr/>
          <p:nvPr/>
        </p:nvSpPr>
        <p:spPr>
          <a:xfrm>
            <a:off x="3131840" y="3219822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</a:p>
        </p:txBody>
      </p:sp>
      <p:sp>
        <p:nvSpPr>
          <p:cNvPr id="112" name="Obdélník 111"/>
          <p:cNvSpPr/>
          <p:nvPr/>
        </p:nvSpPr>
        <p:spPr>
          <a:xfrm>
            <a:off x="2699792" y="3219822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13" name="Obdélník 112"/>
          <p:cNvSpPr/>
          <p:nvPr/>
        </p:nvSpPr>
        <p:spPr>
          <a:xfrm>
            <a:off x="2267744" y="3219822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114" name="Obdélník 113"/>
          <p:cNvSpPr/>
          <p:nvPr/>
        </p:nvSpPr>
        <p:spPr>
          <a:xfrm>
            <a:off x="1835696" y="3219822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115" name="Obdélník 114"/>
          <p:cNvSpPr/>
          <p:nvPr/>
        </p:nvSpPr>
        <p:spPr>
          <a:xfrm>
            <a:off x="1403648" y="3219822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126" name="Obdélník 125"/>
          <p:cNvSpPr/>
          <p:nvPr/>
        </p:nvSpPr>
        <p:spPr>
          <a:xfrm>
            <a:off x="1835696" y="4623978"/>
            <a:ext cx="360040" cy="338554"/>
          </a:xfrm>
          <a:prstGeom prst="rect">
            <a:avLst/>
          </a:prstGeom>
          <a:solidFill>
            <a:srgbClr val="FF99CC"/>
          </a:solidFill>
          <a:ln w="5715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Comic Sans MS" pitchFamily="66" charset="0"/>
              </a:rPr>
              <a:t>F</a:t>
            </a:r>
          </a:p>
        </p:txBody>
      </p:sp>
      <p:pic>
        <p:nvPicPr>
          <p:cNvPr id="5125" name="Picture 5" descr="C:\Users\Aninka\AppData\Local\Microsoft\Windows\Temporary Internet Files\Content.IE5\N7WFHQVW\MC9002377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653648"/>
            <a:ext cx="1152128" cy="1475883"/>
          </a:xfrm>
          <a:prstGeom prst="rect">
            <a:avLst/>
          </a:prstGeom>
          <a:noFill/>
        </p:spPr>
      </p:pic>
      <p:pic>
        <p:nvPicPr>
          <p:cNvPr id="5130" name="Picture 10" descr="C:\Users\Aninka\AppData\Local\Microsoft\Windows\Temporary Internet Files\Content.IE5\BXFEJW64\MC90040819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19522"/>
            <a:ext cx="1512168" cy="1007680"/>
          </a:xfrm>
          <a:prstGeom prst="rect">
            <a:avLst/>
          </a:prstGeom>
          <a:noFill/>
        </p:spPr>
      </p:pic>
      <p:pic>
        <p:nvPicPr>
          <p:cNvPr id="5131" name="Picture 11" descr="C:\Users\Aninka\AppData\Local\Microsoft\Windows\Temporary Internet Files\Content.IE5\N7WFHQVW\MC900234344[2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625756"/>
            <a:ext cx="1629954" cy="860591"/>
          </a:xfrm>
          <a:prstGeom prst="rect">
            <a:avLst/>
          </a:prstGeom>
          <a:noFill/>
        </p:spPr>
      </p:pic>
      <p:pic>
        <p:nvPicPr>
          <p:cNvPr id="5132" name="Picture 12" descr="C:\Users\Aninka\AppData\Local\Microsoft\Windows\Temporary Internet Files\Content.IE5\AW7ENFRG\MC900384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7" y="3111810"/>
            <a:ext cx="1388961" cy="1214416"/>
          </a:xfrm>
          <a:prstGeom prst="rect">
            <a:avLst/>
          </a:prstGeom>
          <a:noFill/>
        </p:spPr>
      </p:pic>
      <p:pic>
        <p:nvPicPr>
          <p:cNvPr id="5134" name="Picture 14" descr="C:\Users\Aninka\AppData\Local\Microsoft\Windows\Temporary Internet Files\Content.IE5\BXFEJW64\MC90041093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3651870"/>
            <a:ext cx="1866642" cy="1383618"/>
          </a:xfrm>
          <a:prstGeom prst="rect">
            <a:avLst/>
          </a:prstGeom>
          <a:noFill/>
        </p:spPr>
      </p:pic>
      <p:pic>
        <p:nvPicPr>
          <p:cNvPr id="5135" name="Picture 15" descr="C:\Users\Aninka\AppData\Local\Microsoft\Windows\Temporary Internet Files\Content.IE5\N7WFHQVW\MC900345890[2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9" y="1491630"/>
            <a:ext cx="1561671" cy="10129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982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341018"/>
            <a:ext cx="9144000" cy="3662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52.6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graphicFrame>
        <p:nvGraphicFramePr>
          <p:cNvPr id="30" name="Tabulka 29"/>
          <p:cNvGraphicFramePr>
            <a:graphicFrameLocks noGrp="1"/>
          </p:cNvGraphicFramePr>
          <p:nvPr/>
        </p:nvGraphicFramePr>
        <p:xfrm>
          <a:off x="3491881" y="1113588"/>
          <a:ext cx="4464495" cy="3767880"/>
        </p:xfrm>
        <a:graphic>
          <a:graphicData uri="http://schemas.openxmlformats.org/drawingml/2006/table">
            <a:tbl>
              <a:tblPr/>
              <a:tblGrid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  <a:gridCol w="297633"/>
              </a:tblGrid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L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X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F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B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Q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G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F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Y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M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Y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F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L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G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B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G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L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B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Y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W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G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L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L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B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W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L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Q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F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W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X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Y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X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Z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Q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C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O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P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H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R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G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G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K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G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B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D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S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J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  <a:tr h="214020">
                <a:tc>
                  <a:txBody>
                    <a:bodyPr/>
                    <a:lstStyle/>
                    <a:p>
                      <a:pPr algn="ctr"/>
                      <a:r>
                        <a:rPr lang="cs-CZ" sz="1100" b="1" smtClean="0">
                          <a:latin typeface="+mj-lt"/>
                        </a:rPr>
                        <a:t>B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B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U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Y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L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B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V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A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L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T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I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N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+mj-lt"/>
                        </a:rPr>
                        <a:t>E</a:t>
                      </a:r>
                      <a:endParaRPr lang="cs-CZ" sz="1100" b="1" dirty="0">
                        <a:latin typeface="+mj-lt"/>
                      </a:endParaRPr>
                    </a:p>
                  </a:txBody>
                  <a:tcPr marL="108000" marR="108000" marT="27000" marB="27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  <p:sp>
        <p:nvSpPr>
          <p:cNvPr id="35" name="Obdélník 34"/>
          <p:cNvSpPr/>
          <p:nvPr/>
        </p:nvSpPr>
        <p:spPr>
          <a:xfrm>
            <a:off x="1475656" y="1167594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SRDCE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475656" y="4143924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POLIBEK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1475656" y="1539635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AMOR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1475656" y="4515966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VALENTÝN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1475656" y="3771883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DÁREK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1475656" y="1911677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RŮŽE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1475656" y="2283718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BONBONIERA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1475656" y="2655759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LÁSKA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1475656" y="3027800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PŘÁNÍČKO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1475656" y="3399842"/>
            <a:ext cx="1368152" cy="330072"/>
          </a:xfrm>
          <a:prstGeom prst="rect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Comic Sans MS" pitchFamily="66" charset="0"/>
              </a:rPr>
              <a:t>MEDVÍDEK</a:t>
            </a:r>
            <a:endParaRPr lang="cs-CZ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61804" y="770793"/>
            <a:ext cx="36471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err="1" smtClean="0"/>
              <a:t>Find</a:t>
            </a:r>
            <a:r>
              <a:rPr lang="cs-CZ" sz="1600" dirty="0" smtClean="0"/>
              <a:t> </a:t>
            </a:r>
            <a:r>
              <a:rPr lang="cs-CZ" sz="1600" dirty="0" err="1" smtClean="0"/>
              <a:t>words</a:t>
            </a:r>
            <a:r>
              <a:rPr lang="cs-CZ" sz="1600" dirty="0" smtClean="0"/>
              <a:t> in </a:t>
            </a:r>
            <a:r>
              <a:rPr lang="cs-CZ" sz="1600" dirty="0" err="1" smtClean="0"/>
              <a:t>that</a:t>
            </a:r>
            <a:r>
              <a:rPr lang="cs-CZ" sz="1600" dirty="0" smtClean="0"/>
              <a:t> box (in </a:t>
            </a:r>
            <a:r>
              <a:rPr lang="cs-CZ" sz="1600" dirty="0" err="1"/>
              <a:t>E</a:t>
            </a:r>
            <a:r>
              <a:rPr lang="cs-CZ" sz="1600" dirty="0" err="1" smtClean="0"/>
              <a:t>nglish</a:t>
            </a:r>
            <a:r>
              <a:rPr lang="cs-CZ" sz="1600" dirty="0" smtClean="0"/>
              <a:t> </a:t>
            </a:r>
            <a:r>
              <a:rPr lang="cs-CZ" sz="1600" dirty="0" err="1" smtClean="0"/>
              <a:t>form</a:t>
            </a:r>
            <a:r>
              <a:rPr lang="cs-CZ" sz="1600" dirty="0" smtClean="0"/>
              <a:t>!).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674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369333"/>
            <a:ext cx="2659296" cy="3662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52.7  Song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pic>
        <p:nvPicPr>
          <p:cNvPr id="4098" name="Picture 2" descr="http://cf2.imgobject.com/t/p/original/6spJh3MSQg64Nh5CQbmUBAOLrkY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126" b="17958"/>
          <a:stretch>
            <a:fillRect/>
          </a:stretch>
        </p:blipFill>
        <p:spPr bwMode="auto">
          <a:xfrm>
            <a:off x="202974" y="1923678"/>
            <a:ext cx="2479784" cy="2268252"/>
          </a:xfrm>
          <a:prstGeom prst="rect">
            <a:avLst/>
          </a:prstGeom>
          <a:noFill/>
        </p:spPr>
      </p:pic>
      <p:sp>
        <p:nvSpPr>
          <p:cNvPr id="37" name="Obdélník 36"/>
          <p:cNvSpPr/>
          <p:nvPr/>
        </p:nvSpPr>
        <p:spPr>
          <a:xfrm>
            <a:off x="202974" y="4664225"/>
            <a:ext cx="259228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 err="1" smtClean="0">
                <a:hlinkClick r:id="rId3"/>
              </a:rPr>
              <a:t>Dirty</a:t>
            </a:r>
            <a:r>
              <a:rPr lang="cs-CZ" dirty="0" smtClean="0">
                <a:hlinkClick r:id="rId3"/>
              </a:rPr>
              <a:t> Dancing song!</a:t>
            </a:r>
            <a:endParaRPr lang="cs-CZ" dirty="0"/>
          </a:p>
        </p:txBody>
      </p:sp>
      <p:sp>
        <p:nvSpPr>
          <p:cNvPr id="38" name="Obdélník 37"/>
          <p:cNvSpPr/>
          <p:nvPr/>
        </p:nvSpPr>
        <p:spPr>
          <a:xfrm>
            <a:off x="179512" y="789553"/>
            <a:ext cx="2479784" cy="82251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44000" tIns="72000" rIns="144000" bIns="72000">
            <a:spAutoFit/>
          </a:bodyPr>
          <a:lstStyle/>
          <a:p>
            <a:pPr algn="ctr"/>
            <a:r>
              <a:rPr lang="cs-CZ" sz="2200" dirty="0" err="1" smtClean="0">
                <a:solidFill>
                  <a:schemeClr val="tx1"/>
                </a:solidFill>
              </a:rPr>
              <a:t>Dirty</a:t>
            </a:r>
            <a:r>
              <a:rPr lang="cs-CZ" sz="2200" dirty="0" smtClean="0">
                <a:solidFill>
                  <a:schemeClr val="tx1"/>
                </a:solidFill>
              </a:rPr>
              <a:t> Dancing</a:t>
            </a:r>
          </a:p>
          <a:p>
            <a:pPr algn="ctr"/>
            <a:r>
              <a:rPr lang="cs-CZ" sz="2200" dirty="0" smtClean="0">
                <a:solidFill>
                  <a:schemeClr val="tx1"/>
                </a:solidFill>
              </a:rPr>
              <a:t>„</a:t>
            </a:r>
            <a:r>
              <a:rPr lang="cs-CZ" sz="2200" dirty="0" err="1" smtClean="0">
                <a:solidFill>
                  <a:schemeClr val="tx1"/>
                </a:solidFill>
              </a:rPr>
              <a:t>Time</a:t>
            </a:r>
            <a:r>
              <a:rPr lang="cs-CZ" sz="2200" dirty="0" smtClean="0">
                <a:solidFill>
                  <a:schemeClr val="tx1"/>
                </a:solidFill>
              </a:rPr>
              <a:t> </a:t>
            </a:r>
            <a:r>
              <a:rPr lang="cs-CZ" sz="2200" dirty="0" err="1" smtClean="0">
                <a:solidFill>
                  <a:schemeClr val="tx1"/>
                </a:solidFill>
              </a:rPr>
              <a:t>of</a:t>
            </a:r>
            <a:r>
              <a:rPr lang="cs-CZ" sz="2200" dirty="0" smtClean="0">
                <a:solidFill>
                  <a:schemeClr val="tx1"/>
                </a:solidFill>
              </a:rPr>
              <a:t> my </a:t>
            </a:r>
            <a:r>
              <a:rPr lang="cs-CZ" sz="2200" dirty="0" err="1" smtClean="0">
                <a:solidFill>
                  <a:schemeClr val="tx1"/>
                </a:solidFill>
              </a:rPr>
              <a:t>life</a:t>
            </a:r>
            <a:r>
              <a:rPr lang="cs-CZ" sz="2200" dirty="0" smtClean="0">
                <a:solidFill>
                  <a:schemeClr val="tx1"/>
                </a:solidFill>
              </a:rPr>
              <a:t>“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078088" y="419345"/>
            <a:ext cx="2646040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Boy: Now I've had the time of me life</a:t>
            </a:r>
            <a:br>
              <a:rPr lang="en-US" sz="1050" dirty="0"/>
            </a:br>
            <a:r>
              <a:rPr lang="en-US" sz="1050" dirty="0"/>
              <a:t>No I never felt like this before</a:t>
            </a:r>
            <a:br>
              <a:rPr lang="en-US" sz="1050" dirty="0"/>
            </a:br>
            <a:r>
              <a:rPr lang="en-US" sz="1050" dirty="0"/>
              <a:t>Yes I swear it's the truth and I owe it all to you</a:t>
            </a:r>
            <a:br>
              <a:rPr lang="en-US" sz="1050" dirty="0"/>
            </a:br>
            <a:r>
              <a:rPr lang="en-US" sz="1050" dirty="0" err="1" smtClean="0"/>
              <a:t>Girl</a:t>
            </a:r>
            <a:r>
              <a:rPr lang="en-US" sz="1050" dirty="0" err="1"/>
              <a:t>:'Cause</a:t>
            </a:r>
            <a:r>
              <a:rPr lang="en-US" sz="1050" dirty="0"/>
              <a:t> I've had the time of me life</a:t>
            </a:r>
            <a:br>
              <a:rPr lang="en-US" sz="1050" dirty="0"/>
            </a:br>
            <a:r>
              <a:rPr lang="en-US" sz="1050" dirty="0"/>
              <a:t>and I owe it all to you</a:t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I've been waiting for so long</a:t>
            </a:r>
            <a:br>
              <a:rPr lang="en-US" sz="1050" dirty="0"/>
            </a:br>
            <a:r>
              <a:rPr lang="en-US" sz="1050" dirty="0"/>
              <a:t>Now I've finally found someone</a:t>
            </a:r>
            <a:br>
              <a:rPr lang="en-US" sz="1050" dirty="0"/>
            </a:br>
            <a:r>
              <a:rPr lang="en-US" sz="1050" dirty="0"/>
              <a:t>To stand by me</a:t>
            </a:r>
            <a:br>
              <a:rPr lang="en-US" sz="1050" dirty="0"/>
            </a:br>
            <a:r>
              <a:rPr lang="en-US" sz="1050" dirty="0" smtClean="0"/>
              <a:t>Girl</a:t>
            </a:r>
            <a:r>
              <a:rPr lang="en-US" sz="1050" dirty="0"/>
              <a:t>: We saw the writing on the wall</a:t>
            </a:r>
            <a:br>
              <a:rPr lang="en-US" sz="1050" dirty="0"/>
            </a:br>
            <a:r>
              <a:rPr lang="en-US" sz="1050" dirty="0"/>
              <a:t>As we felt this magical fantasy</a:t>
            </a:r>
            <a:br>
              <a:rPr lang="en-US" sz="1050" dirty="0"/>
            </a:br>
            <a:r>
              <a:rPr lang="en-US" sz="1050" dirty="0" smtClean="0"/>
              <a:t>Both</a:t>
            </a:r>
            <a:r>
              <a:rPr lang="en-US" sz="1050" dirty="0"/>
              <a:t>: Now with passion in our eyes</a:t>
            </a:r>
            <a:br>
              <a:rPr lang="en-US" sz="1050" dirty="0"/>
            </a:br>
            <a:r>
              <a:rPr lang="en-US" sz="1050" dirty="0"/>
              <a:t>There's no way we could disguise it secretly</a:t>
            </a:r>
            <a:br>
              <a:rPr lang="en-US" sz="1050" dirty="0"/>
            </a:br>
            <a:r>
              <a:rPr lang="en-US" sz="1050" dirty="0"/>
              <a:t>So we take each </a:t>
            </a:r>
            <a:r>
              <a:rPr lang="en-US" sz="1050" dirty="0" err="1" smtClean="0"/>
              <a:t>othe</a:t>
            </a:r>
            <a:r>
              <a:rPr lang="cs-CZ" sz="1050" dirty="0" smtClean="0"/>
              <a:t>r</a:t>
            </a:r>
            <a:r>
              <a:rPr lang="en-US" sz="1050" dirty="0" smtClean="0"/>
              <a:t>'s </a:t>
            </a:r>
            <a:r>
              <a:rPr lang="en-US" sz="1050" dirty="0"/>
              <a:t>hand</a:t>
            </a:r>
            <a:br>
              <a:rPr lang="en-US" sz="1050" dirty="0"/>
            </a:br>
            <a:r>
              <a:rPr lang="en-US" sz="1050" dirty="0"/>
              <a:t>'Cause we seem to understand the </a:t>
            </a:r>
            <a:r>
              <a:rPr lang="en-US" sz="1050" dirty="0" err="1" smtClean="0"/>
              <a:t>urgen</a:t>
            </a:r>
            <a:r>
              <a:rPr lang="cs-CZ" sz="1050" dirty="0" smtClean="0"/>
              <a:t>c</a:t>
            </a:r>
            <a:r>
              <a:rPr lang="en-US" sz="1050" dirty="0" smtClean="0"/>
              <a:t>y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Just remember</a:t>
            </a:r>
            <a:br>
              <a:rPr lang="en-US" sz="1050" dirty="0"/>
            </a:br>
            <a:r>
              <a:rPr lang="en-US" sz="1050" dirty="0" smtClean="0"/>
              <a:t>Girl</a:t>
            </a:r>
            <a:r>
              <a:rPr lang="en-US" sz="1050" dirty="0"/>
              <a:t>: You're the one thing</a:t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I can't get enough of</a:t>
            </a:r>
            <a:br>
              <a:rPr lang="en-US" sz="1050" dirty="0"/>
            </a:br>
            <a:r>
              <a:rPr lang="en-US" sz="1050" dirty="0" smtClean="0"/>
              <a:t>Girl</a:t>
            </a:r>
            <a:r>
              <a:rPr lang="en-US" sz="1050" dirty="0"/>
              <a:t>: So I'll tell you something</a:t>
            </a:r>
            <a:br>
              <a:rPr lang="en-US" sz="1050" dirty="0"/>
            </a:br>
            <a:r>
              <a:rPr lang="en-US" sz="1050" dirty="0" smtClean="0"/>
              <a:t>Both</a:t>
            </a:r>
            <a:r>
              <a:rPr lang="en-US" sz="1050" dirty="0"/>
              <a:t>: This could be love because</a:t>
            </a:r>
            <a:br>
              <a:rPr lang="en-US" sz="1050" dirty="0"/>
            </a:br>
            <a:r>
              <a:rPr lang="en-US" sz="1050" dirty="0"/>
              <a:t>I've had the time of me life</a:t>
            </a:r>
            <a:br>
              <a:rPr lang="en-US" sz="1050" dirty="0"/>
            </a:br>
            <a:r>
              <a:rPr lang="en-US" sz="1050" dirty="0"/>
              <a:t>No I never felt this way before</a:t>
            </a:r>
            <a:br>
              <a:rPr lang="en-US" sz="1050" dirty="0"/>
            </a:br>
            <a:r>
              <a:rPr lang="en-US" sz="1050" dirty="0"/>
              <a:t>Yes I swear it's the truth</a:t>
            </a:r>
            <a:br>
              <a:rPr lang="en-US" sz="1050" dirty="0"/>
            </a:br>
            <a:r>
              <a:rPr lang="en-US" sz="1050" dirty="0"/>
              <a:t>And I owe it all to you</a:t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Hey baby</a:t>
            </a:r>
            <a:br>
              <a:rPr lang="en-US" sz="1050" dirty="0"/>
            </a:br>
            <a:r>
              <a:rPr lang="en-US" sz="1050" dirty="0" smtClean="0"/>
              <a:t>Girl</a:t>
            </a:r>
            <a:r>
              <a:rPr lang="en-US" sz="1050" dirty="0"/>
              <a:t>: With my body and soul</a:t>
            </a:r>
            <a:br>
              <a:rPr lang="en-US" sz="1050" dirty="0"/>
            </a:br>
            <a:r>
              <a:rPr lang="en-US" sz="1050" dirty="0"/>
              <a:t>I </a:t>
            </a:r>
            <a:r>
              <a:rPr lang="en-US" sz="1050" dirty="0" err="1" smtClean="0"/>
              <a:t>wa</a:t>
            </a:r>
            <a:r>
              <a:rPr lang="cs-CZ" sz="1050" dirty="0" smtClean="0"/>
              <a:t>n</a:t>
            </a:r>
            <a:r>
              <a:rPr lang="en-US" sz="1050" dirty="0" smtClean="0"/>
              <a:t>t </a:t>
            </a:r>
            <a:r>
              <a:rPr lang="en-US" sz="1050" dirty="0"/>
              <a:t>you more than you'll ever know</a:t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So we'll just let it go</a:t>
            </a:r>
            <a:br>
              <a:rPr lang="en-US" sz="1050" dirty="0"/>
            </a:br>
            <a:r>
              <a:rPr lang="en-US" sz="1050" dirty="0"/>
              <a:t>Don't be afraid to lose </a:t>
            </a:r>
            <a:r>
              <a:rPr lang="en-US" sz="1050" dirty="0" smtClean="0"/>
              <a:t>control</a:t>
            </a:r>
            <a:endParaRPr lang="cs-CZ" sz="1050" dirty="0"/>
          </a:p>
        </p:txBody>
      </p:sp>
      <p:sp>
        <p:nvSpPr>
          <p:cNvPr id="5" name="Obdélník 4"/>
          <p:cNvSpPr/>
          <p:nvPr/>
        </p:nvSpPr>
        <p:spPr>
          <a:xfrm>
            <a:off x="5724128" y="419345"/>
            <a:ext cx="2430016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Girl: Yes I know </a:t>
            </a:r>
            <a:r>
              <a:rPr lang="en-US" sz="1050" dirty="0" smtClean="0"/>
              <a:t>what</a:t>
            </a:r>
            <a:r>
              <a:rPr lang="cs-CZ" sz="1050" dirty="0" smtClean="0"/>
              <a:t>´</a:t>
            </a:r>
            <a:r>
              <a:rPr lang="en-US" sz="1050" dirty="0" smtClean="0"/>
              <a:t>s </a:t>
            </a:r>
            <a:r>
              <a:rPr lang="en-US" sz="1050" dirty="0"/>
              <a:t>on your mind</a:t>
            </a:r>
            <a:br>
              <a:rPr lang="en-US" sz="1050" dirty="0"/>
            </a:br>
            <a:r>
              <a:rPr lang="en-US" sz="1050" dirty="0"/>
              <a:t>When you say: "Stay with me tonight."</a:t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Just remember</a:t>
            </a:r>
            <a:br>
              <a:rPr lang="en-US" sz="1050" dirty="0"/>
            </a:br>
            <a:r>
              <a:rPr lang="en-US" sz="1050" dirty="0"/>
              <a:t>You're the one thing</a:t>
            </a:r>
            <a:br>
              <a:rPr lang="en-US" sz="1050" dirty="0"/>
            </a:br>
            <a:r>
              <a:rPr lang="en-US" sz="1050" dirty="0" smtClean="0"/>
              <a:t>Girl</a:t>
            </a:r>
            <a:r>
              <a:rPr lang="en-US" sz="1050" dirty="0"/>
              <a:t>: I can't get enough of</a:t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So I'll tell you something</a:t>
            </a:r>
            <a:br>
              <a:rPr lang="en-US" sz="1050" dirty="0"/>
            </a:br>
            <a:r>
              <a:rPr lang="en-US" sz="1050" dirty="0" smtClean="0"/>
              <a:t>Both</a:t>
            </a:r>
            <a:r>
              <a:rPr lang="en-US" sz="1050" dirty="0"/>
              <a:t>: This could be love because</a:t>
            </a:r>
            <a:br>
              <a:rPr lang="en-US" sz="1050" dirty="0"/>
            </a:br>
            <a:r>
              <a:rPr lang="en-US" sz="1050" dirty="0"/>
              <a:t>'Cause I've had the time of me life</a:t>
            </a:r>
            <a:br>
              <a:rPr lang="en-US" sz="1050" dirty="0"/>
            </a:br>
            <a:r>
              <a:rPr lang="en-US" sz="1050" dirty="0"/>
              <a:t>No I've never felt this way before</a:t>
            </a:r>
            <a:br>
              <a:rPr lang="en-US" sz="1050" dirty="0"/>
            </a:br>
            <a:r>
              <a:rPr lang="en-US" sz="1050" dirty="0"/>
              <a:t>Yes I swear it's the truth</a:t>
            </a:r>
            <a:br>
              <a:rPr lang="en-US" sz="1050" dirty="0"/>
            </a:br>
            <a:r>
              <a:rPr lang="en-US" sz="1050" dirty="0"/>
              <a:t>And I owe it all to you</a:t>
            </a:r>
            <a:br>
              <a:rPr lang="en-US" sz="1050" dirty="0"/>
            </a:br>
            <a:r>
              <a:rPr lang="en-US" sz="1050" dirty="0" smtClean="0"/>
              <a:t>'Cause </a:t>
            </a:r>
            <a:r>
              <a:rPr lang="en-US" sz="1050" dirty="0"/>
              <a:t>I've had the time of me life</a:t>
            </a:r>
            <a:br>
              <a:rPr lang="en-US" sz="1050" dirty="0"/>
            </a:br>
            <a:r>
              <a:rPr lang="en-US" sz="1050" dirty="0"/>
              <a:t>And I've </a:t>
            </a:r>
            <a:r>
              <a:rPr lang="en-US" sz="1050" dirty="0" smtClean="0"/>
              <a:t>sear</a:t>
            </a:r>
            <a:r>
              <a:rPr lang="cs-CZ" sz="1050" dirty="0" smtClean="0"/>
              <a:t>c</a:t>
            </a:r>
            <a:r>
              <a:rPr lang="en-US" sz="1050" dirty="0" err="1" smtClean="0"/>
              <a:t>hed</a:t>
            </a:r>
            <a:r>
              <a:rPr lang="en-US" sz="1050" dirty="0" smtClean="0"/>
              <a:t> </a:t>
            </a:r>
            <a:r>
              <a:rPr lang="en-US" sz="1050" dirty="0"/>
              <a:t>trough every open door</a:t>
            </a:r>
            <a:br>
              <a:rPr lang="en-US" sz="1050" dirty="0"/>
            </a:br>
            <a:r>
              <a:rPr lang="en-US" sz="1050" dirty="0"/>
              <a:t>Till I found the truth and I owe it all to you</a:t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Now I've had the time of mi life</a:t>
            </a:r>
            <a:br>
              <a:rPr lang="en-US" sz="1050" dirty="0"/>
            </a:br>
            <a:r>
              <a:rPr lang="en-US" sz="1050" dirty="0"/>
              <a:t>No I never felt this way before</a:t>
            </a:r>
            <a:br>
              <a:rPr lang="en-US" sz="1050" dirty="0"/>
            </a:br>
            <a:r>
              <a:rPr lang="en-US" sz="1050" dirty="0" smtClean="0"/>
              <a:t>Girl</a:t>
            </a:r>
            <a:r>
              <a:rPr lang="en-US" sz="1050" dirty="0"/>
              <a:t>: Never Felt this way</a:t>
            </a:r>
            <a:br>
              <a:rPr lang="en-US" sz="1050" dirty="0"/>
            </a:br>
            <a:r>
              <a:rPr lang="en-US" sz="1050" dirty="0" smtClean="0"/>
              <a:t>Boy</a:t>
            </a:r>
            <a:r>
              <a:rPr lang="en-US" sz="1050" dirty="0"/>
              <a:t>: Yes I swear it's the truth and I owe it all to you</a:t>
            </a:r>
            <a:br>
              <a:rPr lang="en-US" sz="1050" dirty="0"/>
            </a:br>
            <a:r>
              <a:rPr lang="en-US" sz="1050" dirty="0" smtClean="0"/>
              <a:t>Both</a:t>
            </a:r>
            <a:r>
              <a:rPr lang="en-US" sz="1050" dirty="0"/>
              <a:t>: 'Cause I had the time of me life</a:t>
            </a:r>
            <a:br>
              <a:rPr lang="en-US" sz="1050" dirty="0"/>
            </a:br>
            <a:r>
              <a:rPr lang="en-US" sz="1050" dirty="0"/>
              <a:t>No I've never </a:t>
            </a:r>
            <a:r>
              <a:rPr lang="en-US" sz="1050" dirty="0" smtClean="0"/>
              <a:t>felt </a:t>
            </a:r>
            <a:r>
              <a:rPr lang="en-US" sz="1050" dirty="0"/>
              <a:t>this way before</a:t>
            </a:r>
            <a:br>
              <a:rPr lang="en-US" sz="1050" dirty="0"/>
            </a:br>
            <a:r>
              <a:rPr lang="en-US" sz="1050" dirty="0"/>
              <a:t>Yes I swear it's the truth</a:t>
            </a:r>
            <a:br>
              <a:rPr lang="en-US" sz="1050" dirty="0"/>
            </a:br>
            <a:r>
              <a:rPr lang="en-US" sz="1050" dirty="0"/>
              <a:t>And I owe it all to you</a:t>
            </a:r>
            <a:br>
              <a:rPr lang="en-US" sz="1050" dirty="0"/>
            </a:br>
            <a:r>
              <a:rPr lang="en-US" sz="1050" dirty="0" smtClean="0"/>
              <a:t>'Cause </a:t>
            </a:r>
            <a:r>
              <a:rPr lang="en-US" sz="1050" dirty="0"/>
              <a:t>I've had the time of me life</a:t>
            </a:r>
            <a:br>
              <a:rPr lang="en-US" sz="1050" dirty="0"/>
            </a:br>
            <a:r>
              <a:rPr lang="en-US" sz="1050" dirty="0"/>
              <a:t>And I've </a:t>
            </a:r>
            <a:r>
              <a:rPr lang="en-US" sz="1050" dirty="0" smtClean="0"/>
              <a:t>sear</a:t>
            </a:r>
            <a:r>
              <a:rPr lang="cs-CZ" sz="1050" dirty="0" smtClean="0"/>
              <a:t>c</a:t>
            </a:r>
            <a:r>
              <a:rPr lang="en-US" sz="1050" dirty="0" err="1" smtClean="0"/>
              <a:t>hed</a:t>
            </a:r>
            <a:r>
              <a:rPr lang="en-US" sz="1050" dirty="0" smtClean="0"/>
              <a:t> </a:t>
            </a:r>
            <a:r>
              <a:rPr lang="en-US" sz="1050" dirty="0"/>
              <a:t>trough every open door</a:t>
            </a:r>
            <a:br>
              <a:rPr lang="en-US" sz="1050" dirty="0"/>
            </a:br>
            <a:r>
              <a:rPr lang="en-US" sz="1050" dirty="0"/>
              <a:t>Till I found the truth and I owe it all to you...</a:t>
            </a:r>
            <a:br>
              <a:rPr lang="en-US" sz="1050" dirty="0"/>
            </a:br>
            <a:r>
              <a:rPr lang="en-US" sz="1050" dirty="0"/>
              <a:t>(And I owe it all to you)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369333"/>
            <a:ext cx="9144000" cy="4202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52.8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Revision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test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3528" y="847523"/>
            <a:ext cx="3024336" cy="1745844"/>
          </a:xfrm>
          <a:prstGeom prst="rect">
            <a:avLst/>
          </a:prstGeom>
          <a:solidFill>
            <a:srgbClr val="FF99CC"/>
          </a:solidFill>
          <a:ln w="38100">
            <a:solidFill>
              <a:srgbClr val="FF3399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1.Which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bird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is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a symbol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of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Valentine‘s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Day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parrot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dove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turkey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chicken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TextovéPole 5">
            <a:hlinkClick r:id="" action="ppaction://noaction" highlightClick="1"/>
          </p:cNvPr>
          <p:cNvSpPr txBox="1"/>
          <p:nvPr/>
        </p:nvSpPr>
        <p:spPr>
          <a:xfrm>
            <a:off x="7524034" y="1750560"/>
            <a:ext cx="1471562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err="1" smtClean="0"/>
              <a:t>Correct</a:t>
            </a:r>
            <a:r>
              <a:rPr lang="cs-CZ" b="1" dirty="0" smtClean="0"/>
              <a:t> </a:t>
            </a:r>
            <a:r>
              <a:rPr lang="cs-CZ" b="1" dirty="0" err="1" smtClean="0"/>
              <a:t>answers</a:t>
            </a:r>
            <a:r>
              <a:rPr lang="cs-CZ" b="1" dirty="0" smtClean="0"/>
              <a:t>:</a:t>
            </a:r>
          </a:p>
          <a:p>
            <a:r>
              <a:rPr lang="cs-CZ" b="1" dirty="0" smtClean="0"/>
              <a:t>1. b</a:t>
            </a:r>
          </a:p>
          <a:p>
            <a:r>
              <a:rPr lang="cs-CZ" b="1" dirty="0" smtClean="0"/>
              <a:t>2. c</a:t>
            </a:r>
          </a:p>
          <a:p>
            <a:r>
              <a:rPr lang="cs-CZ" b="1" dirty="0" smtClean="0"/>
              <a:t>3. b</a:t>
            </a:r>
          </a:p>
          <a:p>
            <a:r>
              <a:rPr lang="cs-CZ" b="1" dirty="0" smtClean="0"/>
              <a:t>4. c</a:t>
            </a:r>
          </a:p>
        </p:txBody>
      </p:sp>
      <p:sp>
        <p:nvSpPr>
          <p:cNvPr id="7" name="Obdélník 6"/>
          <p:cNvSpPr/>
          <p:nvPr/>
        </p:nvSpPr>
        <p:spPr>
          <a:xfrm>
            <a:off x="3491880" y="2758372"/>
            <a:ext cx="3888432" cy="1745844"/>
          </a:xfrm>
          <a:prstGeom prst="rect">
            <a:avLst/>
          </a:prstGeom>
          <a:solidFill>
            <a:srgbClr val="FF99CC"/>
          </a:solidFill>
          <a:ln w="38100">
            <a:solidFill>
              <a:srgbClr val="FF3399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4.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Which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of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these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things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is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NOT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connected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with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Valentine‘s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Day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cs typeface="Times New Roman" pitchFamily="18" charset="0"/>
              </a:rPr>
              <a:t>?</a:t>
            </a:r>
            <a:endParaRPr lang="cs-CZ" sz="1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sending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romantic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messages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sending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cards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Trick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or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Treat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giving</a:t>
            </a: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gifts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491880" y="823701"/>
            <a:ext cx="3888432" cy="1745844"/>
          </a:xfrm>
          <a:prstGeom prst="rect">
            <a:avLst/>
          </a:prstGeom>
          <a:solidFill>
            <a:srgbClr val="FF99CC"/>
          </a:solidFill>
          <a:ln w="38100">
            <a:solidFill>
              <a:srgbClr val="FF3399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2. </a:t>
            </a:r>
            <a:r>
              <a:rPr lang="cs-CZ" sz="1600" b="1" dirty="0" err="1" smtClean="0">
                <a:solidFill>
                  <a:schemeClr val="tx1"/>
                </a:solidFill>
              </a:rPr>
              <a:t>Valentyne‘s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Day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is</a:t>
            </a:r>
            <a:r>
              <a:rPr lang="cs-CZ" sz="1600" b="1" dirty="0" smtClean="0">
                <a:solidFill>
                  <a:schemeClr val="tx1"/>
                </a:solidFill>
              </a:rPr>
              <a:t> the </a:t>
            </a:r>
            <a:r>
              <a:rPr lang="cs-CZ" sz="1600" b="1" dirty="0" err="1" smtClean="0">
                <a:solidFill>
                  <a:schemeClr val="tx1"/>
                </a:solidFill>
              </a:rPr>
              <a:t>day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when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lovers</a:t>
            </a:r>
            <a:r>
              <a:rPr lang="cs-CZ" sz="1600" b="1" dirty="0" smtClean="0">
                <a:solidFill>
                  <a:schemeClr val="tx1"/>
                </a:solidFill>
              </a:rPr>
              <a:t> express </a:t>
            </a:r>
            <a:r>
              <a:rPr lang="cs-CZ" sz="1600" b="1" dirty="0" err="1" smtClean="0">
                <a:solidFill>
                  <a:schemeClr val="tx1"/>
                </a:solidFill>
              </a:rPr>
              <a:t>their</a:t>
            </a:r>
            <a:r>
              <a:rPr lang="cs-CZ" sz="1600" b="1" dirty="0" smtClean="0">
                <a:solidFill>
                  <a:schemeClr val="tx1"/>
                </a:solidFill>
              </a:rPr>
              <a:t> ...</a:t>
            </a:r>
            <a:endParaRPr lang="cs-CZ" sz="1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hate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happiness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love</a:t>
            </a:r>
          </a:p>
          <a:p>
            <a:pPr marL="342900" indent="-342900">
              <a:buAutoNum type="alphaLcParenR"/>
            </a:pP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sadness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3528" y="2759773"/>
            <a:ext cx="3024336" cy="1745844"/>
          </a:xfrm>
          <a:prstGeom prst="rect">
            <a:avLst/>
          </a:prstGeom>
          <a:solidFill>
            <a:srgbClr val="FF99CC"/>
          </a:solidFill>
          <a:ln w="38100">
            <a:solidFill>
              <a:srgbClr val="FF3399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3.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When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is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Valentine‘s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Day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  <a:cs typeface="Times New Roman" pitchFamily="18" charset="0"/>
              </a:rPr>
              <a:t>celebrated</a:t>
            </a:r>
            <a:r>
              <a:rPr lang="cs-CZ" sz="1600" b="1" dirty="0" smtClean="0">
                <a:solidFill>
                  <a:schemeClr val="tx1"/>
                </a:solidFill>
                <a:cs typeface="Times New Roman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14th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April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14th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February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14th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October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600" dirty="0" smtClean="0">
                <a:solidFill>
                  <a:schemeClr val="tx1"/>
                </a:solidFill>
                <a:cs typeface="Times New Roman" pitchFamily="18" charset="0"/>
              </a:rPr>
              <a:t>14th </a:t>
            </a:r>
            <a:r>
              <a:rPr lang="cs-CZ" sz="1600" dirty="0" err="1" smtClean="0">
                <a:solidFill>
                  <a:schemeClr val="tx1"/>
                </a:solidFill>
                <a:cs typeface="Times New Roman" pitchFamily="18" charset="0"/>
              </a:rPr>
              <a:t>November</a:t>
            </a:r>
            <a:endParaRPr lang="cs-CZ" sz="16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030" name="Picture 6" descr="C:\Users\Jitka Šolcová\AppData\Local\Microsoft\Windows\Temporary Internet Files\Content.IE5\ABY3TM39\MC9003487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114201"/>
            <a:ext cx="767677" cy="62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Jitka Šolcová\AppData\Local\Microsoft\Windows\Temporary Internet Files\Content.IE5\E206SJ79\MC900406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28" y="1797938"/>
            <a:ext cx="846584" cy="74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Jitka Šolcová\AppData\Local\Microsoft\Windows\Temporary Internet Files\Content.IE5\E206SJ79\MC900406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574" y="3689078"/>
            <a:ext cx="757064" cy="74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11510"/>
            <a:ext cx="9144000" cy="4202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52.9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citace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2625756"/>
            <a:ext cx="4464496" cy="16033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512" y="1275606"/>
            <a:ext cx="7776864" cy="66607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smtClean="0">
                <a:hlinkClick r:id="rId2"/>
              </a:rPr>
              <a:t>http://cf2.imgobject.com/t/p/original/6spJh3MSQg64Nh5CQbmUBAOLrkY.jpg</a:t>
            </a:r>
            <a:r>
              <a:rPr lang="cs-CZ" sz="1600" dirty="0" smtClean="0"/>
              <a:t> (slide7)</a:t>
            </a:r>
          </a:p>
          <a:p>
            <a:pPr marL="0" indent="0">
              <a:buNone/>
            </a:pPr>
            <a:r>
              <a:rPr lang="cs-CZ" sz="1600" dirty="0" smtClean="0"/>
              <a:t>Obrázky z databáze klipart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048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1320</TotalTime>
  <Words>871</Words>
  <Application>Microsoft Office PowerPoint</Application>
  <PresentationFormat>Předvádění na obrazovce (16:9)</PresentationFormat>
  <Paragraphs>397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165</cp:revision>
  <dcterms:created xsi:type="dcterms:W3CDTF">2010-12-26T08:22:04Z</dcterms:created>
  <dcterms:modified xsi:type="dcterms:W3CDTF">2013-06-01T19:32:54Z</dcterms:modified>
</cp:coreProperties>
</file>