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2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 varScale="1">
        <p:scale>
          <a:sx n="68" d="100"/>
          <a:sy n="68" d="100"/>
        </p:scale>
        <p:origin x="-14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A548A-490A-439C-BA1A-E2675E02FB08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0D628-6EA6-4529-907B-5510D9516D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7647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0D628-6EA6-4529-907B-5510D9516DB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745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0D628-6EA6-4529-907B-5510D9516DB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1102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11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38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17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9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12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82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09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73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16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18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9CEF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75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nict.cz/?page_id=389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ickr.com/" TargetMode="External"/><Relationship Id="rId13" Type="http://schemas.openxmlformats.org/officeDocument/2006/relationships/hyperlink" Target="http://i.usatoday.net/communitymanager/_photos/dispatches/2010/09/20/wirewalkerx-large.jpg" TargetMode="External"/><Relationship Id="rId3" Type="http://schemas.openxmlformats.org/officeDocument/2006/relationships/hyperlink" Target="http://www.stingrayswimclub.com/Home.jsp?team=pnssrsc" TargetMode="External"/><Relationship Id="rId7" Type="http://schemas.openxmlformats.org/officeDocument/2006/relationships/hyperlink" Target="http://www.clker.com/" TargetMode="External"/><Relationship Id="rId12" Type="http://schemas.openxmlformats.org/officeDocument/2006/relationships/hyperlink" Target="http://www.mimibazar.cz/rodinne_foto.php?id=3473539&amp;user=0&amp;order=0&amp;typ=3" TargetMode="External"/><Relationship Id="rId2" Type="http://schemas.openxmlformats.org/officeDocument/2006/relationships/hyperlink" Target="http://www.healthinsurancesolutions.co.uk/londo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otorcycle888.blogspot.com/2011/10/motocross-maniac.html" TargetMode="External"/><Relationship Id="rId11" Type="http://schemas.openxmlformats.org/officeDocument/2006/relationships/hyperlink" Target="http://dum.rvp.cz/materialy/sports-games.html" TargetMode="External"/><Relationship Id="rId5" Type="http://schemas.openxmlformats.org/officeDocument/2006/relationships/hyperlink" Target="http://upload.wikimedia.org/wikipedia/commons/thumb/9/94/Buzo.jpg/300px-Buzo.jpg" TargetMode="External"/><Relationship Id="rId10" Type="http://schemas.openxmlformats.org/officeDocument/2006/relationships/hyperlink" Target="http://dum.rvp.cz/materialy/sports-2.html" TargetMode="External"/><Relationship Id="rId4" Type="http://schemas.openxmlformats.org/officeDocument/2006/relationships/hyperlink" Target="http://www.free-extras.com/search/1/ncaa+basketball.htm" TargetMode="External"/><Relationship Id="rId9" Type="http://schemas.openxmlformats.org/officeDocument/2006/relationships/hyperlink" Target="http://www.alextoys.cz/hracky/pokladnicka-kasicka-prasatko-stest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0" y="492443"/>
            <a:ext cx="7772400" cy="10081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5.1 </a:t>
            </a:r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Free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hobbies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present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simple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tense)</a:t>
            </a:r>
          </a:p>
          <a:p>
            <a:pPr marL="457200" indent="-457200" algn="l">
              <a:buAutoNum type="arabicPeriod"/>
            </a:pP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4545558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6159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2023" y="6242447"/>
            <a:ext cx="9144000" cy="615553"/>
            <a:chOff x="0" y="6242447"/>
            <a:chExt cx="9144000" cy="615553"/>
          </a:xfrm>
        </p:grpSpPr>
        <p:sp>
          <p:nvSpPr>
            <p:cNvPr id="8" name="TextovéPole 4"/>
            <p:cNvSpPr txBox="1"/>
            <p:nvPr/>
          </p:nvSpPr>
          <p:spPr>
            <a:xfrm>
              <a:off x="0" y="6242447"/>
              <a:ext cx="9144000" cy="61555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cs-CZ" sz="1200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Autor: </a:t>
              </a:r>
              <a:r>
                <a:rPr lang="cs-CZ" sz="12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Mgr. Jitka Šolcová</a:t>
              </a:r>
            </a:p>
            <a:p>
              <a:endParaRPr lang="cs-CZ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7725" y="6242447"/>
              <a:ext cx="3316275" cy="60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66" y="1188521"/>
            <a:ext cx="4300882" cy="258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026" y="4077072"/>
            <a:ext cx="231457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802174"/>
            <a:ext cx="23622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>
            <a:hlinkClick r:id="rId6"/>
          </p:cNvPr>
          <p:cNvSpPr/>
          <p:nvPr/>
        </p:nvSpPr>
        <p:spPr>
          <a:xfrm>
            <a:off x="5381545" y="5454134"/>
            <a:ext cx="347941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http://www.enict.cz/?page_id=389</a:t>
            </a:r>
          </a:p>
        </p:txBody>
      </p:sp>
    </p:spTree>
    <p:extLst>
      <p:ext uri="{BB962C8B-B14F-4D97-AF65-F5344CB8AC3E}">
        <p14:creationId xmlns:p14="http://schemas.microsoft.com/office/powerpoint/2010/main" val="23948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.10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Anotace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364016"/>
              </p:ext>
            </p:extLst>
          </p:nvPr>
        </p:nvGraphicFramePr>
        <p:xfrm>
          <a:off x="935596" y="2348880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Jitka Šolcová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Free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time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, hobby,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sports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games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present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simple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tense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zaměřená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na volnočasové aktivity a použití přítomného času prostého.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8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álný popisek 6"/>
          <p:cNvSpPr/>
          <p:nvPr/>
        </p:nvSpPr>
        <p:spPr>
          <a:xfrm>
            <a:off x="3779911" y="1572647"/>
            <a:ext cx="3096344" cy="1332098"/>
          </a:xfrm>
          <a:prstGeom prst="wedgeEllipseCallout">
            <a:avLst>
              <a:gd name="adj1" fmla="val -68329"/>
              <a:gd name="adj2" fmla="val -19850"/>
            </a:avLst>
          </a:prstGeom>
          <a:solidFill>
            <a:srgbClr val="FED2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95936" y="191553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play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football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I´m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playing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football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álný popisek 9"/>
          <p:cNvSpPr/>
          <p:nvPr/>
        </p:nvSpPr>
        <p:spPr>
          <a:xfrm>
            <a:off x="3360688" y="5229200"/>
            <a:ext cx="3371552" cy="1368152"/>
          </a:xfrm>
          <a:prstGeom prst="wedgeEllipseCallout">
            <a:avLst>
              <a:gd name="adj1" fmla="val -62658"/>
              <a:gd name="adj2" fmla="val -23165"/>
            </a:avLst>
          </a:prstGeom>
          <a:solidFill>
            <a:srgbClr val="FED2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álný popisek 8"/>
          <p:cNvSpPr/>
          <p:nvPr/>
        </p:nvSpPr>
        <p:spPr>
          <a:xfrm>
            <a:off x="1619672" y="3165191"/>
            <a:ext cx="3185492" cy="1441214"/>
          </a:xfrm>
          <a:prstGeom prst="wedgeEllipseCallout">
            <a:avLst>
              <a:gd name="adj1" fmla="val 60053"/>
              <a:gd name="adj2" fmla="val -18805"/>
            </a:avLst>
          </a:prstGeom>
          <a:solidFill>
            <a:srgbClr val="FED2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0" y="492443"/>
            <a:ext cx="84582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5.2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already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87" y="4986979"/>
            <a:ext cx="2209802" cy="161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495" y="3165191"/>
            <a:ext cx="2105025" cy="168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62" y="1422069"/>
            <a:ext cx="2476327" cy="168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3779911" y="5522886"/>
            <a:ext cx="3629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play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guitar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My hobby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music.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620672" y="1052736"/>
            <a:ext cx="18473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149083" y="3501008"/>
            <a:ext cx="2448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playing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baskatball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My hobby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basketball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979712" y="1021378"/>
            <a:ext cx="6462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…..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ow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to talk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hobbies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5.3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Present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simple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- USE and FORM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355976" y="3475045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7504" y="966787"/>
            <a:ext cx="892899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Use: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use the Present simple to talk about likes and dislikes, e.g. I like football. She 	 doesn´t 	like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gymna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tics.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also use the Present simple to talk about permanent situations and things that 	 don´t change, e.g. I live in London. He doesn´t read Harry Potter books.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	In the Present simple, the verb is the same for all persons (I, you, we, they) EXCEPT 	for the third person singular (she, he, it), you add 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( E.g. She read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book. 	He watch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TV. She do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homework.)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 rot="10800000" flipV="1">
            <a:off x="2195736" y="3621625"/>
            <a:ext cx="5256584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play football.		We play football.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 play football.		You play football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He/She/It play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football.	They play football.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103919" y="4575733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the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negative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we put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 not/don´t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front of the verb EXCEPT in the third person singular, we add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does not/doesn´t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(E.g. He doesn´t play football.)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use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form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questions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EXCEPT for the third person. In the third person singular, we add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.( E.g. Does she play tennis? Do you like beer?)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short answers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we use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do/does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without the main verb.( E.g. Do you play tennis?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Yes, I do. x  No, I don´t.)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5733"/>
            <a:ext cx="1103919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473514"/>
            <a:ext cx="1103919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5238"/>
            <a:ext cx="113721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20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.4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do in your free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láček 11"/>
          <p:cNvSpPr/>
          <p:nvPr/>
        </p:nvSpPr>
        <p:spPr>
          <a:xfrm>
            <a:off x="4427984" y="620688"/>
            <a:ext cx="4536504" cy="3568374"/>
          </a:xfrm>
          <a:prstGeom prst="cloudCallout">
            <a:avLst>
              <a:gd name="adj1" fmla="val -67827"/>
              <a:gd name="adj2" fmla="val 14391"/>
            </a:avLst>
          </a:prstGeom>
          <a:solidFill>
            <a:srgbClr val="FED2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Hi. My name´s Georgina and I´m 13.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collect postcards. I´ve got 359, I think. They´re from everywhere – America, Italy, France, Japan, Argentina, China, Turkey and India. I like animals.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my free time I do gymnastics and ride horses.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211960" y="4460169"/>
            <a:ext cx="3528392" cy="21714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Reading comprehension: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does Georgina collect?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Does she like horses?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does she do in her free time?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Does she play volleyball?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08742"/>
            <a:ext cx="3312368" cy="414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0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.5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Exercises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211960" y="1484784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39" y="2368944"/>
            <a:ext cx="901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953" y="2481767"/>
            <a:ext cx="1143000" cy="128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755" y="2820227"/>
            <a:ext cx="79057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279" y="1808773"/>
            <a:ext cx="10001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786" y="3125828"/>
            <a:ext cx="89535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83" y="559730"/>
            <a:ext cx="1123950" cy="144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941" y="3030578"/>
            <a:ext cx="13049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936" y="764062"/>
            <a:ext cx="7715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208" y="2481767"/>
            <a:ext cx="7239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986" y="1001303"/>
            <a:ext cx="10382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07504" y="980728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Write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names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sports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arenR"/>
            </a:pP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a sport and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a game?</a:t>
            </a:r>
          </a:p>
          <a:p>
            <a:pPr marL="342900" indent="-342900">
              <a:buAutoNum type="arabicParenR"/>
            </a:pP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Say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your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sport.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17767" y="4544253"/>
            <a:ext cx="90262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4) Complete the text about Ann. Put the verbs in the brackets in the Present simple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Ann Taylor ………..(live) in Paris. She is very good at music. She ……….. (play) in a band. She also ............. (like)sport.  </a:t>
            </a:r>
            <a:r>
              <a:rPr lang="en-US" dirty="0" smtClean="0">
                <a:latin typeface="Times New Roman"/>
                <a:cs typeface="Times New Roman"/>
              </a:rPr>
              <a:t>"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……… (go) swimming  and I ……….(play) tennis and basketball. My sister, Karen, ………… (watch) football in television but she …………..(not play) it. She also ………….(r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d) a lot. I …..……..(not read) a lot but I …………….(listen to) music and I ……….…..(collect) stickers.</a:t>
            </a:r>
            <a:r>
              <a:rPr lang="en-US" dirty="0" smtClean="0">
                <a:latin typeface="Times New Roman"/>
                <a:cs typeface="Times New Roman"/>
              </a:rPr>
              <a:t>"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3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.6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difficult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536" y="1412776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Divide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eight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sports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categories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cs-CZ" dirty="0"/>
          </a:p>
        </p:txBody>
      </p:sp>
      <p:sp>
        <p:nvSpPr>
          <p:cNvPr id="6" name="Vývojový diagram: postup 5"/>
          <p:cNvSpPr/>
          <p:nvPr/>
        </p:nvSpPr>
        <p:spPr>
          <a:xfrm>
            <a:off x="539552" y="3032956"/>
            <a:ext cx="2304256" cy="9361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Land </a:t>
            </a:r>
            <a:r>
              <a:rPr lang="cs-CZ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sports</a:t>
            </a:r>
            <a:endParaRPr lang="cs-CZ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Vývojový diagram: postup 8"/>
          <p:cNvSpPr/>
          <p:nvPr/>
        </p:nvSpPr>
        <p:spPr>
          <a:xfrm>
            <a:off x="6391732" y="3047155"/>
            <a:ext cx="2304256" cy="9361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Air </a:t>
            </a:r>
            <a:r>
              <a:rPr lang="cs-CZ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sports</a:t>
            </a:r>
            <a:endParaRPr lang="cs-CZ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Vývojový diagram: postup 7"/>
          <p:cNvSpPr/>
          <p:nvPr/>
        </p:nvSpPr>
        <p:spPr>
          <a:xfrm>
            <a:off x="3506986" y="3403206"/>
            <a:ext cx="2304256" cy="106889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Water</a:t>
            </a:r>
            <a:r>
              <a:rPr lang="cs-C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sports</a:t>
            </a:r>
            <a:endParaRPr lang="cs-CZ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39552" y="191683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diving	high wire		surfing		bungee jumping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diving	rock climbing	snowboarding	motocross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4752336"/>
            <a:ext cx="2247354" cy="198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48637"/>
            <a:ext cx="2179771" cy="205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45" y="4559018"/>
            <a:ext cx="2274664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4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92443"/>
            <a:ext cx="457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5.7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CLIL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2500" b="1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et´s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play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03781"/>
            <a:ext cx="7488832" cy="573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0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5.8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Test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30954" y="1196752"/>
            <a:ext cx="4008998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brother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………….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tickers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collect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collects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don´t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collect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does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collect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30954" y="3075056"/>
            <a:ext cx="4153014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dirty="0" smtClean="0">
                <a:latin typeface="Times New Roman"/>
                <a:cs typeface="Times New Roman"/>
              </a:rPr>
              <a:t>"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live in London?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Yes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……….</a:t>
            </a:r>
            <a:r>
              <a:rPr lang="cs-CZ" dirty="0" smtClean="0">
                <a:latin typeface="Times New Roman"/>
                <a:cs typeface="Times New Roman"/>
              </a:rPr>
              <a:t>"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a)  I live.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b)  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c)  I do.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d)   -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824028" y="1209975"/>
            <a:ext cx="3924436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……………..do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a) are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they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b) do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they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they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	d) are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841224" y="3091831"/>
            <a:ext cx="3907239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4. My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brother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plays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…………….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athletics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drums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swimming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cycling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732240" y="5085184"/>
            <a:ext cx="2016224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answers</a:t>
            </a:r>
            <a:r>
              <a:rPr lang="cs-C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	</a:t>
            </a:r>
          </a:p>
          <a:p>
            <a:r>
              <a:rPr lang="cs-C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1. b)</a:t>
            </a:r>
          </a:p>
          <a:p>
            <a:r>
              <a:rPr lang="cs-C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2. c)</a:t>
            </a:r>
          </a:p>
          <a:p>
            <a:r>
              <a:rPr lang="cs-C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3. </a:t>
            </a:r>
            <a:r>
              <a:rPr lang="cs-CZ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4. b) 	</a:t>
            </a:r>
            <a:endParaRPr lang="cs-CZ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62123"/>
            <a:ext cx="1584176" cy="143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227" y="4986576"/>
            <a:ext cx="1296144" cy="130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917" y="5162123"/>
            <a:ext cx="1253671" cy="132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02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.9  Zdroje, citace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07504" y="1136064"/>
            <a:ext cx="8856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2"/>
              </a:rPr>
              <a:t>http://www.healthinsurancesolutions.co.uk/london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3"/>
              </a:rPr>
              <a:t>http://www.stingrayswimclub.com/Home.jsp?team=pnssrsc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4"/>
              </a:rPr>
              <a:t>http://www.free-extras.com/search/1/ncaa+basketball.htm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5"/>
              </a:rPr>
              <a:t>http://upload.wikimedia.org/wikipedia/commons/thumb/9/94/Buzo.jpg/300px-Buzo.jpg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6"/>
              </a:rPr>
              <a:t>http://motorcycle888.blogspot.com/2011/10/motocross-maniac.html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7"/>
              </a:rPr>
              <a:t>http://www.clker.com/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8"/>
              </a:rPr>
              <a:t>http://www.flickr.com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9"/>
              </a:rPr>
              <a:t>http://www.alextoys.cz/hracky/pokladnicka-kasicka-prasatko-stesti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10"/>
              </a:rPr>
              <a:t>http://dum.rvp.cz/materialy/sports-2.html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11"/>
              </a:rPr>
              <a:t>http://dum.rvp.cz/materialy/sports-games.html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12"/>
              </a:rPr>
              <a:t>http://www.mimibazar.cz/rodinne_foto.php?id=3473539&amp;user=0&amp;order=0&amp;typ=3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13"/>
              </a:rPr>
              <a:t>http://i.usatoday.net/communitymanager/_photos/dispatches/2010/09/20/wirewalkerx-large.jpg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u="sng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6609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732</Words>
  <Application>Microsoft Office PowerPoint</Application>
  <PresentationFormat>Předvádění na obrazovce (4:3)</PresentationFormat>
  <Paragraphs>115</Paragraphs>
  <Slides>10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Wernerova</dc:creator>
  <cp:lastModifiedBy>hercogova</cp:lastModifiedBy>
  <cp:revision>79</cp:revision>
  <dcterms:created xsi:type="dcterms:W3CDTF">2010-12-26T08:22:04Z</dcterms:created>
  <dcterms:modified xsi:type="dcterms:W3CDTF">2012-02-05T20:10:22Z</dcterms:modified>
</cp:coreProperties>
</file>