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61" r:id="rId6"/>
    <p:sldId id="264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90" d="100"/>
          <a:sy n="90" d="100"/>
        </p:scale>
        <p:origin x="-810" y="-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1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9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2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2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09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73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16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1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A9CEF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53F1-3C67-4276-A44F-A3B6F45F0AB2}" type="datetimeFigureOut">
              <a:rPr lang="cs-CZ" smtClean="0"/>
              <a:pPr/>
              <a:t>2.7.2013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5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png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4.wm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hyperlink" Target="http://www.youtube.com/watch?v=JsyEX9iIN-I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.edu/csc/files/2011/10/boo.jpg" TargetMode="External"/><Relationship Id="rId7" Type="http://schemas.openxmlformats.org/officeDocument/2006/relationships/hyperlink" Target="http://dealbreaker.com/uploads/2012/03/bats-halloween-clipart.png" TargetMode="External"/><Relationship Id="rId2" Type="http://schemas.openxmlformats.org/officeDocument/2006/relationships/hyperlink" Target="http://upload.wikimedia.org/wikipedia/commons/thumb/5/53/Balle-%C3%A0-leunettes_10.jpg/220px-Balle-%C3%A0-leunettes_10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crypted-tbn0.gstatic.com/images?q=tbn:ANd9GcSsyVkoP5Cij072cRQpGHkOqXhIFtbUahMRxQG88HsIRimi4ybnSA" TargetMode="External"/><Relationship Id="rId5" Type="http://schemas.openxmlformats.org/officeDocument/2006/relationships/hyperlink" Target="http://www.monkeydot.co.uk/ClipArt/Halloween/Skeleton%201.png" TargetMode="External"/><Relationship Id="rId4" Type="http://schemas.openxmlformats.org/officeDocument/2006/relationships/hyperlink" Target="http://classroomclipart.com/images/gallery/Clipart/Halloween/halloween_monster_mask_26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static.freepik.com/free-photo/vector-cute-halloween-illustration_53-15081.jpg"/>
          <p:cNvPicPr>
            <a:picLocks noChangeAspect="1" noChangeArrowheads="1"/>
          </p:cNvPicPr>
          <p:nvPr/>
        </p:nvPicPr>
        <p:blipFill>
          <a:blip r:embed="rId2" cstate="print"/>
          <a:srcRect t="3131" b="20262"/>
          <a:stretch>
            <a:fillRect/>
          </a:stretch>
        </p:blipFill>
        <p:spPr bwMode="auto">
          <a:xfrm>
            <a:off x="0" y="357504"/>
            <a:ext cx="9144000" cy="433892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2024" y="461666"/>
            <a:ext cx="9141977" cy="48605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49.1 Halloween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499992" y="2625756"/>
            <a:ext cx="4464496" cy="16033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</a:t>
            </a:r>
          </a:p>
          <a:p>
            <a:endParaRPr lang="cs-CZ" sz="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61597" y="243325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2023" y="4681829"/>
            <a:ext cx="9144000" cy="479764"/>
            <a:chOff x="0" y="6242447"/>
            <a:chExt cx="9144000" cy="639686"/>
          </a:xfrm>
        </p:grpSpPr>
        <p:sp>
          <p:nvSpPr>
            <p:cNvPr id="8" name="TextovéPole 4"/>
            <p:cNvSpPr txBox="1"/>
            <p:nvPr/>
          </p:nvSpPr>
          <p:spPr>
            <a:xfrm>
              <a:off x="0" y="6266579"/>
              <a:ext cx="9144000" cy="615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 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Mgr. Jitka Šolcová</a:t>
              </a:r>
            </a:p>
            <a:p>
              <a:endPara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7725" y="6242447"/>
              <a:ext cx="3316275" cy="60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948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5346"/>
            <a:ext cx="9144000" cy="4202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49.10  Anotace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</a:t>
            </a:r>
          </a:p>
          <a:p>
            <a:endParaRPr lang="cs-CZ" sz="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164642"/>
              </p:ext>
            </p:extLst>
          </p:nvPr>
        </p:nvGraphicFramePr>
        <p:xfrm>
          <a:off x="1115616" y="1439612"/>
          <a:ext cx="7056784" cy="300434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50652"/>
                <a:gridCol w="5206132"/>
              </a:tblGrid>
              <a:tr h="518201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Mgr.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Jitka Šolcová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525398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sz="1400" baseline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525398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6. ročník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525398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Halloween, </a:t>
                      </a:r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pumpkin</a:t>
                      </a: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trick</a:t>
                      </a: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or</a:t>
                      </a: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treat</a:t>
                      </a: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909952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zaměřená na </a:t>
                      </a:r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Halloween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8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0" y="461666"/>
            <a:ext cx="8458200" cy="4742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49.2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</a:t>
            </a:r>
          </a:p>
          <a:p>
            <a:endParaRPr lang="cs-CZ" sz="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899592" y="968410"/>
            <a:ext cx="2587568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1600" dirty="0" err="1" smtClean="0">
                <a:solidFill>
                  <a:schemeClr val="tx1"/>
                </a:solidFill>
                <a:latin typeface="+mj-lt"/>
              </a:rPr>
              <a:t>What</a:t>
            </a:r>
            <a:r>
              <a:rPr lang="cs-CZ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</a:rPr>
              <a:t>happens</a:t>
            </a:r>
            <a:r>
              <a:rPr lang="cs-CZ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</a:rPr>
              <a:t>at</a:t>
            </a:r>
            <a:r>
              <a:rPr lang="cs-CZ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</a:rPr>
              <a:t>Halloween</a:t>
            </a:r>
            <a:r>
              <a:rPr lang="cs-CZ" sz="1600" dirty="0" smtClean="0">
                <a:solidFill>
                  <a:schemeClr val="tx1"/>
                </a:solidFill>
                <a:latin typeface="+mj-lt"/>
              </a:rPr>
              <a:t>?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755576" y="2420534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</a:t>
            </a:r>
            <a:r>
              <a:rPr lang="en-US" dirty="0" err="1" smtClean="0"/>
              <a:t>ostume</a:t>
            </a:r>
            <a:r>
              <a:rPr lang="en-US" dirty="0" smtClean="0"/>
              <a:t> parties</a:t>
            </a:r>
            <a:endParaRPr lang="cs-CZ" dirty="0" smtClean="0"/>
          </a:p>
        </p:txBody>
      </p:sp>
      <p:sp>
        <p:nvSpPr>
          <p:cNvPr id="35" name="Obdélník 34"/>
          <p:cNvSpPr/>
          <p:nvPr/>
        </p:nvSpPr>
        <p:spPr>
          <a:xfrm>
            <a:off x="755577" y="1491630"/>
            <a:ext cx="3797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+mj-lt"/>
              </a:rPr>
              <a:t>C</a:t>
            </a:r>
            <a:r>
              <a:rPr lang="en-US" dirty="0" err="1" smtClean="0">
                <a:latin typeface="+mj-lt"/>
              </a:rPr>
              <a:t>arving</a:t>
            </a:r>
            <a:r>
              <a:rPr lang="en-US" dirty="0" smtClean="0">
                <a:latin typeface="+mj-lt"/>
              </a:rPr>
              <a:t> pumpkins into jack-o'-lanterns</a:t>
            </a:r>
            <a:endParaRPr lang="cs-CZ" dirty="0">
              <a:latin typeface="+mj-lt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755576" y="1977684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laying pranks</a:t>
            </a:r>
            <a:endParaRPr lang="cs-CZ" dirty="0" smtClean="0">
              <a:latin typeface="+mj-lt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755576" y="2884985"/>
            <a:ext cx="3888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T</a:t>
            </a:r>
            <a:r>
              <a:rPr lang="en-US" dirty="0" err="1" smtClean="0"/>
              <a:t>elling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smtClean="0"/>
              <a:t>scary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smtClean="0"/>
              <a:t>stories</a:t>
            </a:r>
            <a:endParaRPr lang="cs-CZ" dirty="0" smtClean="0"/>
          </a:p>
        </p:txBody>
      </p:sp>
      <p:sp>
        <p:nvSpPr>
          <p:cNvPr id="38" name="Obdélník 37"/>
          <p:cNvSpPr/>
          <p:nvPr/>
        </p:nvSpPr>
        <p:spPr>
          <a:xfrm>
            <a:off x="755576" y="3349437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+mj-lt"/>
              </a:rPr>
              <a:t>W</a:t>
            </a:r>
            <a:r>
              <a:rPr lang="en-US" dirty="0" err="1" smtClean="0">
                <a:latin typeface="+mj-lt"/>
              </a:rPr>
              <a:t>atching</a:t>
            </a:r>
            <a:r>
              <a:rPr lang="en-US" dirty="0" smtClean="0">
                <a:solidFill>
                  <a:prstClr val="black"/>
                </a:solidFill>
                <a:latin typeface="+mj-lt"/>
              </a:rPr>
              <a:t> </a:t>
            </a:r>
            <a:r>
              <a:rPr lang="en-US" dirty="0" smtClean="0">
                <a:latin typeface="+mj-lt"/>
              </a:rPr>
              <a:t>horror</a:t>
            </a:r>
            <a:r>
              <a:rPr lang="en-US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dirty="0" smtClean="0">
                <a:latin typeface="+mj-lt"/>
              </a:rPr>
              <a:t>films</a:t>
            </a:r>
            <a:endParaRPr lang="cs-CZ" dirty="0" smtClean="0">
              <a:latin typeface="+mj-lt"/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755576" y="3813888"/>
            <a:ext cx="3744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Trick-or-treating</a:t>
            </a:r>
            <a:endParaRPr lang="cs-CZ" dirty="0" smtClean="0"/>
          </a:p>
        </p:txBody>
      </p:sp>
      <p:pic>
        <p:nvPicPr>
          <p:cNvPr id="9218" name="Picture 2" descr="http://upload.wikimedia.org/wikipedia/commons/thumb/5/53/Balle-%C3%A0-leunettes_10.jpg/220px-Balle-%C3%A0-leunettes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899655"/>
            <a:ext cx="2232248" cy="1890211"/>
          </a:xfrm>
          <a:prstGeom prst="rect">
            <a:avLst/>
          </a:prstGeom>
          <a:noFill/>
        </p:spPr>
      </p:pic>
      <p:pic>
        <p:nvPicPr>
          <p:cNvPr id="9220" name="Picture 4" descr="http://0.tqn.com/d/freebies/1/0/v/_/halloween-costumes-kid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2312492"/>
            <a:ext cx="3168352" cy="23762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29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77344"/>
            <a:ext cx="9144000" cy="3662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49.3 New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2625756"/>
            <a:ext cx="4464496" cy="16033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jazyk</a:t>
            </a:r>
          </a:p>
          <a:p>
            <a:endParaRPr lang="cs-CZ" sz="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483769" y="68154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+mj-lt"/>
              </a:rPr>
              <a:t>Ghost</a:t>
            </a:r>
            <a:endParaRPr lang="cs-CZ" dirty="0">
              <a:latin typeface="+mj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012161" y="57352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+mj-lt"/>
              </a:rPr>
              <a:t>Hat</a:t>
            </a:r>
            <a:endParaRPr lang="cs-CZ" dirty="0" smtClean="0">
              <a:latin typeface="+mj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7452321" y="3975906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Bell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23528" y="2085696"/>
            <a:ext cx="255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+mj-lt"/>
              </a:rPr>
              <a:t>Pumpkin</a:t>
            </a:r>
            <a:r>
              <a:rPr lang="cs-CZ" dirty="0" smtClean="0">
                <a:latin typeface="+mj-lt"/>
              </a:rPr>
              <a:t> (Jack-o-</a:t>
            </a:r>
            <a:r>
              <a:rPr lang="cs-CZ" dirty="0" err="1" smtClean="0">
                <a:latin typeface="+mj-lt"/>
              </a:rPr>
              <a:t>lantern</a:t>
            </a:r>
            <a:r>
              <a:rPr lang="cs-CZ" dirty="0" smtClean="0">
                <a:latin typeface="+mj-lt"/>
              </a:rPr>
              <a:t>)</a:t>
            </a:r>
            <a:endParaRPr lang="cs-CZ" dirty="0">
              <a:latin typeface="+mj-lt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899593" y="3273828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+mj-lt"/>
              </a:rPr>
              <a:t>Candle</a:t>
            </a:r>
            <a:endParaRPr lang="cs-CZ" dirty="0">
              <a:latin typeface="+mj-lt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771801" y="39219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+mj-lt"/>
              </a:rPr>
              <a:t>Bat</a:t>
            </a:r>
            <a:endParaRPr lang="cs-CZ" dirty="0">
              <a:latin typeface="+mj-lt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6975038" y="4644599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>
                <a:latin typeface="+mj-lt"/>
                <a:cs typeface="Times New Roman" pitchFamily="18" charset="0"/>
              </a:rPr>
              <a:t>Mask</a:t>
            </a:r>
            <a:endParaRPr lang="cs-CZ" dirty="0">
              <a:latin typeface="+mj-lt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851920" y="429994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+mj-lt"/>
              </a:rPr>
              <a:t>Cat</a:t>
            </a:r>
            <a:endParaRPr lang="cs-CZ" dirty="0">
              <a:latin typeface="+mj-lt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1691680" y="2679762"/>
            <a:ext cx="739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+mj-lt"/>
              </a:rPr>
              <a:t>Witch</a:t>
            </a:r>
            <a:endParaRPr lang="cs-CZ" dirty="0">
              <a:latin typeface="+mj-lt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5436097" y="3543858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+mj-lt"/>
              </a:rPr>
              <a:t>Skeleton</a:t>
            </a:r>
            <a:endParaRPr lang="cs-CZ" dirty="0">
              <a:latin typeface="+mj-lt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4139953" y="284178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+mj-lt"/>
              </a:rPr>
              <a:t>Spider</a:t>
            </a:r>
            <a:endParaRPr lang="cs-CZ" dirty="0">
              <a:latin typeface="+mj-lt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8244409" y="294979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+mj-lt"/>
              </a:rPr>
              <a:t>Net</a:t>
            </a:r>
            <a:endParaRPr lang="cs-CZ" dirty="0">
              <a:latin typeface="+mj-lt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7884369" y="181566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+mj-lt"/>
              </a:rPr>
              <a:t>Sweets</a:t>
            </a:r>
            <a:endParaRPr lang="cs-CZ" dirty="0">
              <a:latin typeface="+mj-lt"/>
            </a:endParaRPr>
          </a:p>
        </p:txBody>
      </p:sp>
      <p:pic>
        <p:nvPicPr>
          <p:cNvPr id="8194" name="Picture 2" descr="C:\Users\Aninka\AppData\Local\Microsoft\Windows\Temporary Internet Files\Content.IE5\AW7ENFRG\MC90043620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789552"/>
            <a:ext cx="1828572" cy="1371429"/>
          </a:xfrm>
          <a:prstGeom prst="rect">
            <a:avLst/>
          </a:prstGeom>
          <a:noFill/>
        </p:spPr>
      </p:pic>
      <p:pic>
        <p:nvPicPr>
          <p:cNvPr id="8197" name="Picture 5" descr="C:\Users\Aninka\AppData\Local\Microsoft\Windows\Temporary Internet Files\Content.IE5\N7WFHQVW\MC9004098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65517"/>
            <a:ext cx="1816100" cy="1326356"/>
          </a:xfrm>
          <a:prstGeom prst="rect">
            <a:avLst/>
          </a:prstGeom>
          <a:noFill/>
        </p:spPr>
      </p:pic>
      <p:pic>
        <p:nvPicPr>
          <p:cNvPr id="8200" name="Picture 8" descr="C:\Users\Aninka\AppData\Local\Microsoft\Windows\Temporary Internet Files\Content.IE5\BXFEJW64\MC90023779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3" y="519522"/>
            <a:ext cx="1542345" cy="1242138"/>
          </a:xfrm>
          <a:prstGeom prst="rect">
            <a:avLst/>
          </a:prstGeom>
          <a:noFill/>
        </p:spPr>
      </p:pic>
      <p:pic>
        <p:nvPicPr>
          <p:cNvPr id="8201" name="Picture 9" descr="C:\Users\Aninka\AppData\Local\Microsoft\Windows\Temporary Internet Files\Content.IE5\N7WFHQVW\MC90035409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720" y="4137924"/>
            <a:ext cx="1744734" cy="887180"/>
          </a:xfrm>
          <a:prstGeom prst="rect">
            <a:avLst/>
          </a:prstGeom>
          <a:noFill/>
        </p:spPr>
      </p:pic>
      <p:pic>
        <p:nvPicPr>
          <p:cNvPr id="8203" name="Picture 11" descr="https://encrypted-tbn2.gstatic.com/images?q=tbn:ANd9GcQiSgjzz-29dXnsHU810e7zI1ReFj1FWfCOb9yt2wwmYDWG4-qm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2571750"/>
            <a:ext cx="1008112" cy="1068119"/>
          </a:xfrm>
          <a:prstGeom prst="rect">
            <a:avLst/>
          </a:prstGeom>
          <a:noFill/>
        </p:spPr>
      </p:pic>
      <p:pic>
        <p:nvPicPr>
          <p:cNvPr id="8204" name="Picture 12" descr="C:\Users\Aninka\AppData\Local\Microsoft\Windows\Temporary Internet Files\Content.IE5\N7WFHQVW\MC90041370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95736" y="2571750"/>
            <a:ext cx="1816930" cy="1183805"/>
          </a:xfrm>
          <a:prstGeom prst="rect">
            <a:avLst/>
          </a:prstGeom>
          <a:noFill/>
        </p:spPr>
      </p:pic>
      <p:pic>
        <p:nvPicPr>
          <p:cNvPr id="8205" name="Picture 13" descr="C:\Users\Aninka\AppData\Local\Microsoft\Windows\Temporary Internet Files\Content.IE5\AW7ENFRG\MC900331581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4048" y="789553"/>
            <a:ext cx="1584176" cy="1027280"/>
          </a:xfrm>
          <a:prstGeom prst="rect">
            <a:avLst/>
          </a:prstGeom>
          <a:noFill/>
        </p:spPr>
      </p:pic>
      <p:pic>
        <p:nvPicPr>
          <p:cNvPr id="8206" name="Picture 14" descr="C:\Users\Aninka\AppData\Local\Microsoft\Windows\Temporary Internet Files\Content.IE5\N7WFHQVW\MC900398569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0" y="3705876"/>
            <a:ext cx="1138256" cy="1168031"/>
          </a:xfrm>
          <a:prstGeom prst="rect">
            <a:avLst/>
          </a:prstGeom>
          <a:noFill/>
        </p:spPr>
      </p:pic>
      <p:pic>
        <p:nvPicPr>
          <p:cNvPr id="8207" name="Picture 15" descr="C:\Users\Aninka\AppData\Local\Microsoft\Windows\Temporary Internet Files\Content.IE5\BXFEJW64\MC900436321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2247714"/>
            <a:ext cx="1498476" cy="1123857"/>
          </a:xfrm>
          <a:prstGeom prst="rect">
            <a:avLst/>
          </a:prstGeom>
          <a:noFill/>
        </p:spPr>
      </p:pic>
      <p:pic>
        <p:nvPicPr>
          <p:cNvPr id="8208" name="Picture 16" descr="C:\Users\Aninka\AppData\Local\Microsoft\Windows\Temporary Internet Files\Content.IE5\N7WFHQVW\MC900436682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23928" y="1707654"/>
            <a:ext cx="1141590" cy="1080120"/>
          </a:xfrm>
          <a:prstGeom prst="rect">
            <a:avLst/>
          </a:prstGeom>
          <a:noFill/>
        </p:spPr>
      </p:pic>
      <p:pic>
        <p:nvPicPr>
          <p:cNvPr id="8210" name="Picture 18" descr="C:\Users\Aninka\AppData\Local\Microsoft\Windows\Temporary Internet Files\Content.IE5\AW7ENFRG\MC900217144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20273" y="3543858"/>
            <a:ext cx="1808683" cy="1239241"/>
          </a:xfrm>
          <a:prstGeom prst="rect">
            <a:avLst/>
          </a:prstGeom>
          <a:noFill/>
        </p:spPr>
      </p:pic>
      <p:pic>
        <p:nvPicPr>
          <p:cNvPr id="8211" name="Picture 19" descr="C:\Users\Aninka\AppData\Local\Microsoft\Windows\Temporary Internet Files\Content.IE5\N7WFHQVW\MC900412704[1].wmf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DBF0F5"/>
              </a:clrFrom>
              <a:clrTo>
                <a:srgbClr val="DBF0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2031690"/>
            <a:ext cx="1471812" cy="1451005"/>
          </a:xfrm>
          <a:prstGeom prst="rect">
            <a:avLst/>
          </a:prstGeom>
          <a:noFill/>
        </p:spPr>
      </p:pic>
      <p:pic>
        <p:nvPicPr>
          <p:cNvPr id="8213" name="Picture 21" descr="C:\Users\Aninka\AppData\Local\Microsoft\Windows\Temporary Internet Files\Content.IE5\BXFEJW64\MC900436210[1]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3568" y="3867894"/>
            <a:ext cx="1135928" cy="1005576"/>
          </a:xfrm>
          <a:prstGeom prst="rect">
            <a:avLst/>
          </a:prstGeom>
          <a:noFill/>
        </p:spPr>
      </p:pic>
      <p:sp>
        <p:nvSpPr>
          <p:cNvPr id="52" name="TextovéPole 51"/>
          <p:cNvSpPr txBox="1"/>
          <p:nvPr/>
        </p:nvSpPr>
        <p:spPr>
          <a:xfrm>
            <a:off x="251521" y="4569972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Broom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82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45" grpId="0"/>
      <p:bldP spid="46" grpId="0"/>
      <p:bldP spid="51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78974"/>
            <a:ext cx="9144000" cy="4723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49.4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Something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Halloween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jazyk</a:t>
            </a:r>
          </a:p>
          <a:p>
            <a:endParaRPr lang="cs-CZ" sz="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461312" y="4228884"/>
            <a:ext cx="5444824" cy="64633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dirty="0" err="1" smtClean="0">
                <a:solidFill>
                  <a:schemeClr val="tx1"/>
                </a:solidFill>
                <a:latin typeface="+mj-lt"/>
              </a:rPr>
              <a:t>Typical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f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ood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of Halloween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-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popular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b="1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offee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apples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and anything made from 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pumpkin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  <a:endParaRPr lang="cs-CZ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475319" y="951299"/>
            <a:ext cx="4799584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dirty="0" err="1" smtClean="0">
                <a:solidFill>
                  <a:schemeClr val="tx1"/>
                </a:solidFill>
                <a:latin typeface="+mj-lt"/>
              </a:rPr>
              <a:t>Traditional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celebration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, most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famous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in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b="1" dirty="0" smtClean="0">
                <a:solidFill>
                  <a:schemeClr val="tx1"/>
                </a:solidFill>
                <a:latin typeface="+mj-lt"/>
              </a:rPr>
              <a:t>USA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. </a:t>
            </a:r>
            <a:endParaRPr lang="cs-CZ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461312" y="2232668"/>
            <a:ext cx="5444824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dirty="0" err="1" smtClean="0">
                <a:solidFill>
                  <a:schemeClr val="tx1"/>
                </a:solidFill>
                <a:latin typeface="+mj-lt"/>
              </a:rPr>
              <a:t>Halloween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s celebrated on 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October the 31st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every year.</a:t>
            </a:r>
            <a:endParaRPr lang="cs-CZ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450460" y="2715766"/>
            <a:ext cx="8064896" cy="127727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One of the biggest Halloween activities is 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trick-or-treating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r>
              <a:rPr lang="cs-CZ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hildren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in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costumes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knock on doors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with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the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question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„Trick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or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Treat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?“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and ask for a small gift. If they don’t get anything, they’ll play a 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trick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on the person who opens the door.</a:t>
            </a:r>
            <a:endParaRPr lang="cs-CZ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61312" y="1419622"/>
            <a:ext cx="8503176" cy="64633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Halloween has 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many 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symbols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-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orange pumpkins and fires and black witches, </a:t>
            </a:r>
            <a:endParaRPr lang="cs-CZ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cats and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other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costumes 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…</a:t>
            </a:r>
            <a:endParaRPr lang="cs-CZ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Jitka Šolcová\AppData\Local\Microsoft\Windows\Temporary Internet Files\Content.IE5\E206SJ79\MC9004105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136" y="3646200"/>
            <a:ext cx="2973625" cy="144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itka Šolcová\AppData\Local\Microsoft\Windows\Temporary Internet Files\Content.IE5\E206SJ79\MC90042839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338" y="733232"/>
            <a:ext cx="933971" cy="129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07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77344"/>
            <a:ext cx="9144000" cy="3662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49.5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Exercises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jazyk</a:t>
            </a:r>
          </a:p>
          <a:p>
            <a:endParaRPr lang="cs-CZ" sz="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2843808" y="897564"/>
          <a:ext cx="6120684" cy="2537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0057"/>
                <a:gridCol w="510057"/>
                <a:gridCol w="510057"/>
                <a:gridCol w="510057"/>
                <a:gridCol w="510057"/>
                <a:gridCol w="510057"/>
                <a:gridCol w="510057"/>
                <a:gridCol w="510057"/>
                <a:gridCol w="510057"/>
                <a:gridCol w="510057"/>
                <a:gridCol w="510057"/>
                <a:gridCol w="510057"/>
              </a:tblGrid>
              <a:tr h="27813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 smtClean="0"/>
                        <a:t>1.</a:t>
                      </a:r>
                      <a:endParaRPr lang="cs-CZ" sz="1100" dirty="0"/>
                    </a:p>
                  </a:txBody>
                  <a:tcPr marT="34290" marB="3429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T="34290" marB="3429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marT="34290" marB="3429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marT="34290" marB="3429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 marT="34290" marB="3429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</a:p>
                  </a:txBody>
                  <a:tcPr marT="34290" marB="3429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</a:p>
                  </a:txBody>
                  <a:tcPr marT="34290" marB="3429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</a:p>
                  </a:txBody>
                  <a:tcPr marT="34290" marB="3429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</a:p>
                  </a:txBody>
                  <a:tcPr marT="34290" marB="3429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T="34290" marB="3429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146" name="Picture 2" descr="http://www.bu.edu/csc/files/2011/10/boo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3470108"/>
            <a:ext cx="2051720" cy="1566174"/>
          </a:xfrm>
          <a:prstGeom prst="rect">
            <a:avLst/>
          </a:prstGeom>
          <a:noFill/>
        </p:spPr>
      </p:pic>
      <p:sp>
        <p:nvSpPr>
          <p:cNvPr id="20" name="Obdélník 19"/>
          <p:cNvSpPr/>
          <p:nvPr/>
        </p:nvSpPr>
        <p:spPr>
          <a:xfrm>
            <a:off x="350001" y="897564"/>
            <a:ext cx="2971391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1. </a:t>
            </a:r>
            <a:r>
              <a:rPr lang="cs-CZ" sz="1600" dirty="0" err="1" smtClean="0">
                <a:solidFill>
                  <a:schemeClr val="tx1"/>
                </a:solidFill>
              </a:rPr>
              <a:t>You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find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it</a:t>
            </a:r>
            <a:r>
              <a:rPr lang="cs-CZ" sz="1600" dirty="0" smtClean="0">
                <a:solidFill>
                  <a:schemeClr val="tx1"/>
                </a:solidFill>
              </a:rPr>
              <a:t> on the </a:t>
            </a:r>
            <a:r>
              <a:rPr lang="cs-CZ" sz="1600" dirty="0" err="1" smtClean="0">
                <a:solidFill>
                  <a:schemeClr val="tx1"/>
                </a:solidFill>
              </a:rPr>
              <a:t>witch</a:t>
            </a:r>
            <a:r>
              <a:rPr lang="cs-CZ" sz="1600" dirty="0" smtClean="0">
                <a:solidFill>
                  <a:schemeClr val="tx1"/>
                </a:solidFill>
              </a:rPr>
              <a:t>‘s </a:t>
            </a:r>
            <a:r>
              <a:rPr lang="cs-CZ" sz="1600" dirty="0" err="1" smtClean="0">
                <a:solidFill>
                  <a:schemeClr val="tx1"/>
                </a:solidFill>
              </a:rPr>
              <a:t>head</a:t>
            </a:r>
            <a:r>
              <a:rPr lang="cs-CZ" sz="1600" dirty="0" smtClean="0">
                <a:solidFill>
                  <a:schemeClr val="tx1"/>
                </a:solidFill>
              </a:rPr>
              <a:t>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065369" y="4083918"/>
            <a:ext cx="2034403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7. House </a:t>
            </a:r>
            <a:r>
              <a:rPr lang="cs-CZ" sz="1600" dirty="0" err="1" smtClean="0">
                <a:solidFill>
                  <a:schemeClr val="tx1"/>
                </a:solidFill>
              </a:rPr>
              <a:t>of</a:t>
            </a:r>
            <a:r>
              <a:rPr lang="cs-CZ" sz="1600" dirty="0" smtClean="0">
                <a:solidFill>
                  <a:schemeClr val="tx1"/>
                </a:solidFill>
              </a:rPr>
              <a:t> the </a:t>
            </a:r>
            <a:r>
              <a:rPr lang="cs-CZ" sz="1600" dirty="0" err="1" smtClean="0">
                <a:solidFill>
                  <a:schemeClr val="tx1"/>
                </a:solidFill>
              </a:rPr>
              <a:t>spider</a:t>
            </a:r>
            <a:r>
              <a:rPr lang="cs-CZ" sz="1600" dirty="0" smtClean="0">
                <a:solidFill>
                  <a:schemeClr val="tx1"/>
                </a:solidFill>
              </a:rPr>
              <a:t>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1835696" y="4623978"/>
            <a:ext cx="2860078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8. </a:t>
            </a:r>
            <a:r>
              <a:rPr lang="cs-CZ" sz="1600" dirty="0" err="1" smtClean="0">
                <a:solidFill>
                  <a:schemeClr val="tx1"/>
                </a:solidFill>
              </a:rPr>
              <a:t>Children</a:t>
            </a:r>
            <a:r>
              <a:rPr lang="cs-CZ" sz="1600" dirty="0" smtClean="0">
                <a:solidFill>
                  <a:schemeClr val="tx1"/>
                </a:solidFill>
              </a:rPr>
              <a:t> visit </a:t>
            </a:r>
            <a:r>
              <a:rPr lang="cs-CZ" sz="1600" dirty="0" err="1" smtClean="0">
                <a:solidFill>
                  <a:schemeClr val="tx1"/>
                </a:solidFill>
              </a:rPr>
              <a:t>houses</a:t>
            </a:r>
            <a:r>
              <a:rPr lang="cs-CZ" sz="1600" dirty="0" smtClean="0">
                <a:solidFill>
                  <a:schemeClr val="tx1"/>
                </a:solidFill>
              </a:rPr>
              <a:t> to </a:t>
            </a:r>
            <a:r>
              <a:rPr lang="cs-CZ" sz="1600" dirty="0" err="1" smtClean="0">
                <a:solidFill>
                  <a:schemeClr val="tx1"/>
                </a:solidFill>
              </a:rPr>
              <a:t>get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it</a:t>
            </a:r>
            <a:r>
              <a:rPr lang="cs-CZ" sz="1600" dirty="0" smtClean="0">
                <a:solidFill>
                  <a:schemeClr val="tx1"/>
                </a:solidFill>
              </a:rPr>
              <a:t>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325516" y="2698832"/>
            <a:ext cx="2739853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+mj-lt"/>
              </a:rPr>
              <a:t>4.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</a:rPr>
              <a:t>Something</a:t>
            </a:r>
            <a:r>
              <a:rPr lang="cs-CZ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</a:rPr>
              <a:t>that</a:t>
            </a:r>
            <a:r>
              <a:rPr lang="cs-CZ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</a:rPr>
              <a:t>brings</a:t>
            </a:r>
            <a:r>
              <a:rPr lang="cs-CZ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</a:rPr>
              <a:t>light</a:t>
            </a:r>
            <a:r>
              <a:rPr lang="cs-CZ" sz="1600" dirty="0" smtClean="0">
                <a:solidFill>
                  <a:schemeClr val="tx1"/>
                </a:solidFill>
                <a:latin typeface="+mj-lt"/>
              </a:rPr>
              <a:t>. </a:t>
            </a:r>
            <a:endParaRPr lang="cs-CZ" sz="160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33" name="Skupina 32"/>
          <p:cNvGrpSpPr/>
          <p:nvPr/>
        </p:nvGrpSpPr>
        <p:grpSpPr>
          <a:xfrm>
            <a:off x="323528" y="1491631"/>
            <a:ext cx="1512168" cy="917232"/>
            <a:chOff x="755576" y="1844824"/>
            <a:chExt cx="1512168" cy="1764586"/>
          </a:xfrm>
        </p:grpSpPr>
        <p:sp>
          <p:nvSpPr>
            <p:cNvPr id="22" name="Obdélník 21"/>
            <p:cNvSpPr/>
            <p:nvPr/>
          </p:nvSpPr>
          <p:spPr>
            <a:xfrm>
              <a:off x="755576" y="1844824"/>
              <a:ext cx="1512168" cy="176458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cs-CZ" sz="1600" dirty="0" smtClean="0">
                  <a:solidFill>
                    <a:schemeClr val="tx1"/>
                  </a:solidFill>
                  <a:latin typeface="+mj-lt"/>
                </a:rPr>
                <a:t>2.</a:t>
              </a: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r>
                <a:rPr lang="cs-CZ" sz="1600" dirty="0" smtClean="0">
                  <a:solidFill>
                    <a:schemeClr val="tx1"/>
                  </a:solidFill>
                  <a:latin typeface="+mj-lt"/>
                </a:rPr>
                <a:t> </a:t>
              </a:r>
              <a:endParaRPr lang="cs-CZ" sz="1600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6148" name="Picture 4" descr="http://classroomclipart.com/images/gallery/Clipart/Halloween/halloween_monster_mask_26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99592" y="2060848"/>
              <a:ext cx="1152128" cy="1039219"/>
            </a:xfrm>
            <a:prstGeom prst="rect">
              <a:avLst/>
            </a:prstGeom>
            <a:noFill/>
          </p:spPr>
        </p:pic>
      </p:grpSp>
      <p:grpSp>
        <p:nvGrpSpPr>
          <p:cNvPr id="34" name="Skupina 33"/>
          <p:cNvGrpSpPr/>
          <p:nvPr/>
        </p:nvGrpSpPr>
        <p:grpSpPr>
          <a:xfrm>
            <a:off x="2204826" y="1490761"/>
            <a:ext cx="1296144" cy="918102"/>
            <a:chOff x="2555776" y="1988840"/>
            <a:chExt cx="1296144" cy="1764586"/>
          </a:xfrm>
        </p:grpSpPr>
        <p:sp>
          <p:nvSpPr>
            <p:cNvPr id="27" name="Obdélník 26"/>
            <p:cNvSpPr/>
            <p:nvPr/>
          </p:nvSpPr>
          <p:spPr>
            <a:xfrm>
              <a:off x="2555776" y="1988840"/>
              <a:ext cx="1296144" cy="176458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cs-CZ" sz="1600" dirty="0" smtClean="0">
                  <a:solidFill>
                    <a:schemeClr val="tx1"/>
                  </a:solidFill>
                  <a:latin typeface="+mj-lt"/>
                </a:rPr>
                <a:t>3.</a:t>
              </a: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6150" name="Picture 6" descr="http://www.monkeydot.co.uk/ClipArt/Halloween/Skeleton%201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99792" y="2132856"/>
              <a:ext cx="1086042" cy="1080120"/>
            </a:xfrm>
            <a:prstGeom prst="rect">
              <a:avLst/>
            </a:prstGeom>
            <a:noFill/>
          </p:spPr>
        </p:pic>
      </p:grpSp>
      <p:grpSp>
        <p:nvGrpSpPr>
          <p:cNvPr id="32" name="Skupina 31"/>
          <p:cNvGrpSpPr/>
          <p:nvPr/>
        </p:nvGrpSpPr>
        <p:grpSpPr>
          <a:xfrm>
            <a:off x="1726386" y="3158616"/>
            <a:ext cx="1080120" cy="1175103"/>
            <a:chOff x="755576" y="4149080"/>
            <a:chExt cx="1296144" cy="1436290"/>
          </a:xfrm>
        </p:grpSpPr>
        <p:sp>
          <p:nvSpPr>
            <p:cNvPr id="29" name="Obdélník 28"/>
            <p:cNvSpPr/>
            <p:nvPr/>
          </p:nvSpPr>
          <p:spPr>
            <a:xfrm>
              <a:off x="755576" y="4149080"/>
              <a:ext cx="1296144" cy="143629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cs-CZ" sz="1600" dirty="0" smtClean="0">
                  <a:solidFill>
                    <a:schemeClr val="tx1"/>
                  </a:solidFill>
                  <a:latin typeface="+mj-lt"/>
                </a:rPr>
                <a:t>5.</a:t>
              </a: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6152" name="Picture 8" descr="C:\Users\Aninka\AppData\Local\Microsoft\Windows\Temporary Internet Files\Content.IE5\N7WFHQVW\MC900232171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43608" y="4221088"/>
              <a:ext cx="986296" cy="936104"/>
            </a:xfrm>
            <a:prstGeom prst="rect">
              <a:avLst/>
            </a:prstGeom>
            <a:noFill/>
          </p:spPr>
        </p:pic>
      </p:grpSp>
      <p:grpSp>
        <p:nvGrpSpPr>
          <p:cNvPr id="42" name="Skupina 41"/>
          <p:cNvGrpSpPr/>
          <p:nvPr/>
        </p:nvGrpSpPr>
        <p:grpSpPr>
          <a:xfrm>
            <a:off x="354991" y="3206373"/>
            <a:ext cx="1080120" cy="1510718"/>
            <a:chOff x="323528" y="4725144"/>
            <a:chExt cx="1080120" cy="2421175"/>
          </a:xfrm>
        </p:grpSpPr>
        <p:sp>
          <p:nvSpPr>
            <p:cNvPr id="36" name="Obdélník 35"/>
            <p:cNvSpPr/>
            <p:nvPr/>
          </p:nvSpPr>
          <p:spPr>
            <a:xfrm>
              <a:off x="323528" y="4725144"/>
              <a:ext cx="1080120" cy="24211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cs-CZ" sz="1600" dirty="0" smtClean="0">
                  <a:solidFill>
                    <a:schemeClr val="tx1"/>
                  </a:solidFill>
                  <a:latin typeface="+mj-lt"/>
                </a:rPr>
                <a:t>6.</a:t>
              </a: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6153" name="Picture 9" descr="C:\Users\Aninka\AppData\Local\Microsoft\Windows\Temporary Internet Files\Content.IE5\AW7ENFRG\MC900428397[1].wmf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67544" y="4797152"/>
              <a:ext cx="877179" cy="1614367"/>
            </a:xfrm>
            <a:prstGeom prst="rect">
              <a:avLst/>
            </a:prstGeom>
            <a:noFill/>
          </p:spPr>
        </p:pic>
      </p:grpSp>
      <p:grpSp>
        <p:nvGrpSpPr>
          <p:cNvPr id="44" name="Skupina 43"/>
          <p:cNvGrpSpPr/>
          <p:nvPr/>
        </p:nvGrpSpPr>
        <p:grpSpPr>
          <a:xfrm>
            <a:off x="5292080" y="3774404"/>
            <a:ext cx="1224136" cy="942687"/>
            <a:chOff x="4860032" y="4869160"/>
            <a:chExt cx="1296144" cy="1436290"/>
          </a:xfrm>
        </p:grpSpPr>
        <p:sp>
          <p:nvSpPr>
            <p:cNvPr id="40" name="Obdélník 39"/>
            <p:cNvSpPr/>
            <p:nvPr/>
          </p:nvSpPr>
          <p:spPr>
            <a:xfrm>
              <a:off x="4860032" y="4869160"/>
              <a:ext cx="1296144" cy="143629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cs-CZ" sz="1600" dirty="0" smtClean="0">
                  <a:solidFill>
                    <a:schemeClr val="tx1"/>
                  </a:solidFill>
                  <a:latin typeface="+mj-lt"/>
                </a:rPr>
                <a:t>9.</a:t>
              </a: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  <a:p>
              <a:endParaRPr lang="cs-CZ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6154" name="Picture 10" descr="C:\Program Files (x86)\Microsoft Office\MEDIA\CAGCAT10\j0305493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32040" y="4941168"/>
              <a:ext cx="1108600" cy="909836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1674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76304"/>
            <a:ext cx="9144000" cy="4392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49.6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Something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difficult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2625756"/>
            <a:ext cx="4464496" cy="16033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jazyk</a:t>
            </a:r>
          </a:p>
          <a:p>
            <a:endParaRPr lang="cs-CZ" sz="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251520" y="1275607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</a:p>
        </p:txBody>
      </p:sp>
      <p:sp>
        <p:nvSpPr>
          <p:cNvPr id="48" name="Obdélník 47"/>
          <p:cNvSpPr/>
          <p:nvPr/>
        </p:nvSpPr>
        <p:spPr>
          <a:xfrm>
            <a:off x="2825038" y="1282042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K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2396877" y="1282042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1962189" y="1272776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U</a:t>
            </a:r>
          </a:p>
        </p:txBody>
      </p:sp>
      <p:sp>
        <p:nvSpPr>
          <p:cNvPr id="51" name="Obdélník 50"/>
          <p:cNvSpPr/>
          <p:nvPr/>
        </p:nvSpPr>
        <p:spPr>
          <a:xfrm>
            <a:off x="1547664" y="1272776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</a:p>
        </p:txBody>
      </p:sp>
      <p:sp>
        <p:nvSpPr>
          <p:cNvPr id="52" name="Obdélník 51"/>
          <p:cNvSpPr/>
          <p:nvPr/>
        </p:nvSpPr>
        <p:spPr>
          <a:xfrm>
            <a:off x="1118850" y="1272776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M</a:t>
            </a:r>
          </a:p>
        </p:txBody>
      </p:sp>
      <p:sp>
        <p:nvSpPr>
          <p:cNvPr id="53" name="Obdélník 52"/>
          <p:cNvSpPr/>
          <p:nvPr/>
        </p:nvSpPr>
        <p:spPr>
          <a:xfrm>
            <a:off x="696551" y="1272776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54" name="Obdélník 53"/>
          <p:cNvSpPr/>
          <p:nvPr/>
        </p:nvSpPr>
        <p:spPr>
          <a:xfrm>
            <a:off x="1115616" y="1815666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H</a:t>
            </a:r>
          </a:p>
        </p:txBody>
      </p:sp>
      <p:sp>
        <p:nvSpPr>
          <p:cNvPr id="57" name="Obdélník 56"/>
          <p:cNvSpPr/>
          <p:nvPr/>
        </p:nvSpPr>
        <p:spPr>
          <a:xfrm>
            <a:off x="2843808" y="1815666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58" name="Obdélník 57"/>
          <p:cNvSpPr/>
          <p:nvPr/>
        </p:nvSpPr>
        <p:spPr>
          <a:xfrm>
            <a:off x="2411760" y="1815666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59" name="Obdélník 58"/>
          <p:cNvSpPr/>
          <p:nvPr/>
        </p:nvSpPr>
        <p:spPr>
          <a:xfrm>
            <a:off x="1979712" y="1815666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60" name="Obdélník 59"/>
          <p:cNvSpPr/>
          <p:nvPr/>
        </p:nvSpPr>
        <p:spPr>
          <a:xfrm>
            <a:off x="1547664" y="1815666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O</a:t>
            </a:r>
          </a:p>
        </p:txBody>
      </p:sp>
      <p:sp>
        <p:nvSpPr>
          <p:cNvPr id="61" name="Obdélník 60"/>
          <p:cNvSpPr/>
          <p:nvPr/>
        </p:nvSpPr>
        <p:spPr>
          <a:xfrm>
            <a:off x="683568" y="2517744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</a:p>
        </p:txBody>
      </p:sp>
      <p:sp>
        <p:nvSpPr>
          <p:cNvPr id="63" name="Obdélník 62"/>
          <p:cNvSpPr/>
          <p:nvPr/>
        </p:nvSpPr>
        <p:spPr>
          <a:xfrm>
            <a:off x="2843808" y="2517744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64" name="Obdélník 63"/>
          <p:cNvSpPr/>
          <p:nvPr/>
        </p:nvSpPr>
        <p:spPr>
          <a:xfrm>
            <a:off x="2411760" y="2517744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65" name="Obdélník 64"/>
          <p:cNvSpPr/>
          <p:nvPr/>
        </p:nvSpPr>
        <p:spPr>
          <a:xfrm>
            <a:off x="1979712" y="2517744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66" name="Obdélník 65"/>
          <p:cNvSpPr/>
          <p:nvPr/>
        </p:nvSpPr>
        <p:spPr>
          <a:xfrm>
            <a:off x="1547664" y="2517744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67" name="Obdélník 66"/>
          <p:cNvSpPr/>
          <p:nvPr/>
        </p:nvSpPr>
        <p:spPr>
          <a:xfrm>
            <a:off x="1115616" y="2517744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251520" y="3187417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O</a:t>
            </a:r>
          </a:p>
        </p:txBody>
      </p:sp>
      <p:sp>
        <p:nvSpPr>
          <p:cNvPr id="69" name="Obdélník 68"/>
          <p:cNvSpPr/>
          <p:nvPr/>
        </p:nvSpPr>
        <p:spPr>
          <a:xfrm>
            <a:off x="2843808" y="3187417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70" name="Obdélník 69"/>
          <p:cNvSpPr/>
          <p:nvPr/>
        </p:nvSpPr>
        <p:spPr>
          <a:xfrm>
            <a:off x="2411760" y="3187417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U</a:t>
            </a:r>
          </a:p>
        </p:txBody>
      </p:sp>
      <p:sp>
        <p:nvSpPr>
          <p:cNvPr id="71" name="Obdélník 70"/>
          <p:cNvSpPr/>
          <p:nvPr/>
        </p:nvSpPr>
        <p:spPr>
          <a:xfrm>
            <a:off x="1979712" y="3187417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72" name="Obdélník 71"/>
          <p:cNvSpPr/>
          <p:nvPr/>
        </p:nvSpPr>
        <p:spPr>
          <a:xfrm>
            <a:off x="1547664" y="3187417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73" name="Obdélník 72"/>
          <p:cNvSpPr/>
          <p:nvPr/>
        </p:nvSpPr>
        <p:spPr>
          <a:xfrm>
            <a:off x="1115616" y="3187417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M</a:t>
            </a:r>
          </a:p>
        </p:txBody>
      </p:sp>
      <p:sp>
        <p:nvSpPr>
          <p:cNvPr id="74" name="Obdélník 73"/>
          <p:cNvSpPr/>
          <p:nvPr/>
        </p:nvSpPr>
        <p:spPr>
          <a:xfrm>
            <a:off x="683568" y="3187417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75" name="Obdélník 74"/>
          <p:cNvSpPr/>
          <p:nvPr/>
        </p:nvSpPr>
        <p:spPr>
          <a:xfrm>
            <a:off x="683568" y="3921900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W</a:t>
            </a:r>
          </a:p>
        </p:txBody>
      </p:sp>
      <p:sp>
        <p:nvSpPr>
          <p:cNvPr id="77" name="Obdélník 76"/>
          <p:cNvSpPr/>
          <p:nvPr/>
        </p:nvSpPr>
        <p:spPr>
          <a:xfrm>
            <a:off x="2843808" y="3921900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78" name="Obdélník 77"/>
          <p:cNvSpPr/>
          <p:nvPr/>
        </p:nvSpPr>
        <p:spPr>
          <a:xfrm>
            <a:off x="2411760" y="3921900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79" name="Obdélník 78"/>
          <p:cNvSpPr/>
          <p:nvPr/>
        </p:nvSpPr>
        <p:spPr>
          <a:xfrm>
            <a:off x="1979712" y="3921900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80" name="Obdélník 79"/>
          <p:cNvSpPr/>
          <p:nvPr/>
        </p:nvSpPr>
        <p:spPr>
          <a:xfrm>
            <a:off x="1547664" y="3921900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81" name="Obdélník 80"/>
          <p:cNvSpPr/>
          <p:nvPr/>
        </p:nvSpPr>
        <p:spPr>
          <a:xfrm>
            <a:off x="1115616" y="3921900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83" name="Obdélník 82"/>
          <p:cNvSpPr/>
          <p:nvPr/>
        </p:nvSpPr>
        <p:spPr>
          <a:xfrm>
            <a:off x="2843808" y="4569972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84" name="Obdélník 83"/>
          <p:cNvSpPr/>
          <p:nvPr/>
        </p:nvSpPr>
        <p:spPr>
          <a:xfrm>
            <a:off x="2411760" y="4569972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85" name="Obdélník 84"/>
          <p:cNvSpPr/>
          <p:nvPr/>
        </p:nvSpPr>
        <p:spPr>
          <a:xfrm>
            <a:off x="1979712" y="4569972"/>
            <a:ext cx="360040" cy="338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cxnSp>
        <p:nvCxnSpPr>
          <p:cNvPr id="91" name="Přímá spojovací čára 90"/>
          <p:cNvCxnSpPr/>
          <p:nvPr/>
        </p:nvCxnSpPr>
        <p:spPr>
          <a:xfrm>
            <a:off x="3275856" y="1541850"/>
            <a:ext cx="23042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>
            <a:off x="3275856" y="4137924"/>
            <a:ext cx="23042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>
            <a:off x="3275856" y="3435846"/>
            <a:ext cx="23042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>
            <a:off x="3275856" y="2733768"/>
            <a:ext cx="23042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>
            <a:off x="3275856" y="2031690"/>
            <a:ext cx="23042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95"/>
          <p:cNvCxnSpPr/>
          <p:nvPr/>
        </p:nvCxnSpPr>
        <p:spPr>
          <a:xfrm>
            <a:off x="3275856" y="4840002"/>
            <a:ext cx="23042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1" name="Picture 1" descr="C:\Users\Aninka\AppData\Local\Microsoft\Windows\Temporary Internet Files\Content.IE5\AW7ENFRG\MC9003054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6351" y="1984943"/>
            <a:ext cx="1367436" cy="470971"/>
          </a:xfrm>
          <a:prstGeom prst="rect">
            <a:avLst/>
          </a:prstGeom>
          <a:noFill/>
        </p:spPr>
      </p:pic>
      <p:pic>
        <p:nvPicPr>
          <p:cNvPr id="5122" name="Picture 2" descr="C:\Users\Aninka\AppData\Local\Microsoft\Windows\Temporary Internet Files\Content.IE5\BXFEJW64\MC9004137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7941" y="4423369"/>
            <a:ext cx="1152128" cy="631760"/>
          </a:xfrm>
          <a:prstGeom prst="rect">
            <a:avLst/>
          </a:prstGeom>
          <a:noFill/>
        </p:spPr>
      </p:pic>
      <p:pic>
        <p:nvPicPr>
          <p:cNvPr id="5123" name="Picture 3" descr="C:\Users\Aninka\AppData\Local\Microsoft\Windows\Temporary Internet Files\Content.IE5\BXFEJW64\MC90043639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43760" y="640111"/>
            <a:ext cx="1202318" cy="901739"/>
          </a:xfrm>
          <a:prstGeom prst="rect">
            <a:avLst/>
          </a:prstGeom>
          <a:noFill/>
        </p:spPr>
      </p:pic>
      <p:pic>
        <p:nvPicPr>
          <p:cNvPr id="5124" name="Picture 4" descr="C:\Users\Aninka\AppData\Local\Microsoft\Windows\Temporary Internet Files\Content.IE5\N7WFHQVW\MC900336121[2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1343" y="1282042"/>
            <a:ext cx="1008112" cy="779015"/>
          </a:xfrm>
          <a:prstGeom prst="rect">
            <a:avLst/>
          </a:prstGeom>
          <a:noFill/>
        </p:spPr>
      </p:pic>
      <p:pic>
        <p:nvPicPr>
          <p:cNvPr id="5127" name="Picture 7" descr="C:\Users\Aninka\AppData\Local\Microsoft\Windows\Temporary Internet Files\Content.IE5\BXFEJW64\MC900234224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06525" y="2625756"/>
            <a:ext cx="1296144" cy="764201"/>
          </a:xfrm>
          <a:prstGeom prst="rect">
            <a:avLst/>
          </a:prstGeom>
          <a:noFill/>
        </p:spPr>
      </p:pic>
      <p:pic>
        <p:nvPicPr>
          <p:cNvPr id="5128" name="Picture 8" descr="C:\Users\Aninka\AppData\Local\Microsoft\Windows\Temporary Internet Files\Content.IE5\N7WFHQVW\MC900435093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4654" y="3557337"/>
            <a:ext cx="921424" cy="769506"/>
          </a:xfrm>
          <a:prstGeom prst="rect">
            <a:avLst/>
          </a:prstGeom>
          <a:noFill/>
        </p:spPr>
      </p:pic>
      <p:sp>
        <p:nvSpPr>
          <p:cNvPr id="97" name="Obdélník 96"/>
          <p:cNvSpPr/>
          <p:nvPr/>
        </p:nvSpPr>
        <p:spPr>
          <a:xfrm>
            <a:off x="114881" y="906719"/>
            <a:ext cx="4593758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dirty="0" smtClean="0"/>
              <a:t>Write the correct form of the word, and join with the picture</a:t>
            </a:r>
            <a:r>
              <a:rPr lang="cs-CZ" sz="1400" dirty="0" smtClean="0"/>
              <a:t>.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69982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77344"/>
            <a:ext cx="2267744" cy="3662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49.7  Song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572000" y="2787774"/>
            <a:ext cx="4824536" cy="19273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jazyk</a:t>
            </a:r>
          </a:p>
          <a:p>
            <a:endParaRPr lang="cs-CZ" sz="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707904" y="434519"/>
            <a:ext cx="4968552" cy="4708981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ctr"/>
            <a:r>
              <a:rPr lang="en-US" sz="1200" dirty="0" smtClean="0">
                <a:latin typeface="+mj-lt"/>
              </a:rPr>
              <a:t>Halloween, Halloween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Creepy, crawly Halloween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Trick or treat all in fun,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October 31st has come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/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Halloween, Halloween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Spooky, kooky Halloween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Kids in costumes, what a sight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On Halloween tonight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/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Big black cats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Vampire bats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Ghosts and goblins out tonight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Causing quite a fright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/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Halloween, Halloween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Painted faces, what a scene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Door to door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They trick or treat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For something sweet to eat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/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Halloween, Halloween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Celebrating Halloween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Jack-o'-lanterns all aglow</a:t>
            </a:r>
            <a:br>
              <a:rPr lang="en-US" sz="1200" dirty="0" smtClean="0">
                <a:latin typeface="+mj-lt"/>
              </a:rPr>
            </a:br>
            <a:r>
              <a:rPr lang="en-US" sz="1200" dirty="0" smtClean="0">
                <a:latin typeface="+mj-lt"/>
              </a:rPr>
              <a:t>So the ancient stories go</a:t>
            </a:r>
            <a:endParaRPr lang="cs-CZ" sz="1200" dirty="0" smtClean="0">
              <a:latin typeface="+mj-lt"/>
            </a:endParaRPr>
          </a:p>
          <a:p>
            <a:pPr algn="ctr"/>
            <a:r>
              <a:rPr lang="en-US" sz="1200" dirty="0"/>
              <a:t>Halloween, Halloween</a:t>
            </a:r>
            <a:br>
              <a:rPr lang="en-US" sz="1200" dirty="0"/>
            </a:br>
            <a:r>
              <a:rPr lang="en-US" sz="1200" dirty="0"/>
              <a:t>Celtics started Halloween</a:t>
            </a:r>
            <a:br>
              <a:rPr lang="en-US" sz="1200" dirty="0"/>
            </a:br>
            <a:r>
              <a:rPr lang="en-US" sz="1200" dirty="0"/>
              <a:t>They celebrated harvest time</a:t>
            </a:r>
            <a:br>
              <a:rPr lang="en-US" sz="1200" dirty="0"/>
            </a:br>
            <a:r>
              <a:rPr lang="en-US" sz="1200" dirty="0"/>
              <a:t>With gifts of food and wine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Candles glow</a:t>
            </a:r>
            <a:br>
              <a:rPr lang="en-US" sz="1200" dirty="0"/>
            </a:br>
            <a:r>
              <a:rPr lang="en-US" sz="1200" dirty="0"/>
              <a:t>Spirits go</a:t>
            </a:r>
            <a:br>
              <a:rPr lang="en-US" sz="1200" dirty="0"/>
            </a:br>
            <a:r>
              <a:rPr lang="en-US" sz="1200" dirty="0"/>
              <a:t>Bringing luck and fortune too</a:t>
            </a:r>
            <a:br>
              <a:rPr lang="en-US" sz="1200" dirty="0"/>
            </a:br>
            <a:r>
              <a:rPr lang="en-US" sz="1200" dirty="0"/>
              <a:t>This is what they knew</a:t>
            </a:r>
            <a:br>
              <a:rPr lang="en-US" sz="1200" dirty="0"/>
            </a:br>
            <a:r>
              <a:rPr lang="en-US" sz="1200" dirty="0"/>
              <a:t>Halloween, Halloween</a:t>
            </a:r>
            <a:br>
              <a:rPr lang="en-US" sz="1200" dirty="0"/>
            </a:br>
            <a:r>
              <a:rPr lang="en-US" sz="1200" dirty="0"/>
              <a:t>Now they call it Halloween</a:t>
            </a:r>
            <a:br>
              <a:rPr lang="en-US" sz="1200" dirty="0"/>
            </a:br>
            <a:r>
              <a:rPr lang="en-US" sz="1200" dirty="0"/>
              <a:t>Skulls and bones</a:t>
            </a:r>
            <a:br>
              <a:rPr lang="en-US" sz="1200" dirty="0"/>
            </a:br>
            <a:r>
              <a:rPr lang="en-US" sz="1200" dirty="0"/>
              <a:t>Create the scene</a:t>
            </a:r>
            <a:br>
              <a:rPr lang="en-US" sz="1200" dirty="0"/>
            </a:br>
            <a:r>
              <a:rPr lang="en-US" sz="1200" dirty="0"/>
              <a:t>Very scary Halloween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err="1"/>
              <a:t>Halloween</a:t>
            </a:r>
            <a:r>
              <a:rPr lang="en-US" sz="1200" dirty="0"/>
              <a:t>, Halloween</a:t>
            </a:r>
            <a:br>
              <a:rPr lang="en-US" sz="1200" dirty="0"/>
            </a:br>
            <a:r>
              <a:rPr lang="en-US" sz="1200" dirty="0"/>
              <a:t>Let's have fun on Halloween</a:t>
            </a:r>
            <a:br>
              <a:rPr lang="en-US" sz="1200" dirty="0"/>
            </a:br>
            <a:r>
              <a:rPr lang="en-US" sz="1200" dirty="0"/>
              <a:t>Witches fly</a:t>
            </a:r>
            <a:br>
              <a:rPr lang="en-US" sz="1200" dirty="0"/>
            </a:br>
            <a:r>
              <a:rPr lang="en-US" sz="1200" dirty="0"/>
              <a:t>And children scream</a:t>
            </a:r>
            <a:br>
              <a:rPr lang="en-US" sz="1200" dirty="0"/>
            </a:br>
            <a:r>
              <a:rPr lang="en-US" sz="1200" dirty="0"/>
              <a:t>Tonight on Halloween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Witches fly</a:t>
            </a:r>
            <a:br>
              <a:rPr lang="en-US" sz="1200" dirty="0"/>
            </a:br>
            <a:r>
              <a:rPr lang="en-US" sz="1200" dirty="0"/>
              <a:t>And children scream</a:t>
            </a:r>
            <a:br>
              <a:rPr lang="en-US" sz="1200" dirty="0"/>
            </a:br>
            <a:r>
              <a:rPr lang="en-US" sz="1200" dirty="0"/>
              <a:t>Tonight on Halloween!</a:t>
            </a:r>
            <a:endParaRPr lang="cs-CZ" sz="1200" dirty="0"/>
          </a:p>
          <a:p>
            <a:pPr algn="ctr"/>
            <a:endParaRPr lang="cs-CZ" sz="1200" dirty="0">
              <a:latin typeface="+mj-lt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796136" y="41300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/>
            </a:r>
            <a:br>
              <a:rPr lang="en-US" sz="1200" dirty="0" smtClean="0"/>
            </a:br>
            <a:endParaRPr lang="cs-CZ" sz="1200" dirty="0" smtClean="0"/>
          </a:p>
        </p:txBody>
      </p:sp>
      <p:sp>
        <p:nvSpPr>
          <p:cNvPr id="20" name="Obdélník 19"/>
          <p:cNvSpPr/>
          <p:nvPr/>
        </p:nvSpPr>
        <p:spPr>
          <a:xfrm>
            <a:off x="701503" y="4530488"/>
            <a:ext cx="252028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dirty="0" err="1" smtClean="0">
                <a:hlinkClick r:id="rId2"/>
              </a:rPr>
              <a:t>Halloween</a:t>
            </a:r>
            <a:r>
              <a:rPr lang="cs-CZ" dirty="0" smtClean="0">
                <a:hlinkClick r:id="rId2"/>
              </a:rPr>
              <a:t> song!</a:t>
            </a:r>
            <a:endParaRPr lang="cs-CZ" dirty="0"/>
          </a:p>
        </p:txBody>
      </p:sp>
      <p:pic>
        <p:nvPicPr>
          <p:cNvPr id="4098" name="Picture 2" descr="http://dealbreaker.com/uploads/2012/03/bats-halloween-clipar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923678"/>
            <a:ext cx="2973561" cy="2472409"/>
          </a:xfrm>
          <a:prstGeom prst="rect">
            <a:avLst/>
          </a:prstGeom>
          <a:noFill/>
        </p:spPr>
      </p:pic>
      <p:pic>
        <p:nvPicPr>
          <p:cNvPr id="4100" name="Picture 4" descr="https://encrypted-tbn0.gstatic.com/images?q=tbn:ANd9GcSsyVkoP5Cij072cRQpGHkOqXhIFtbUahMRxQG88HsIRimi4ybnS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519522"/>
            <a:ext cx="2181474" cy="13458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040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5346"/>
            <a:ext cx="9144000" cy="4202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49.8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Revision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test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2625756"/>
            <a:ext cx="4464496" cy="16033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</a:t>
            </a:r>
          </a:p>
          <a:p>
            <a:endParaRPr lang="cs-CZ" sz="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42385" y="1118508"/>
            <a:ext cx="3413477" cy="17458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14400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1) A </a:t>
            </a:r>
            <a:r>
              <a:rPr lang="cs-CZ" sz="16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witch</a:t>
            </a:r>
            <a:r>
              <a:rPr lang="cs-CZ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flies</a:t>
            </a:r>
            <a:r>
              <a:rPr lang="cs-CZ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on a:</a:t>
            </a: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cat</a:t>
            </a:r>
            <a:endParaRPr lang="cs-CZ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hat</a:t>
            </a:r>
            <a:endParaRPr lang="cs-CZ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broom</a:t>
            </a:r>
            <a:endParaRPr lang="cs-CZ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c</a:t>
            </a:r>
            <a:r>
              <a:rPr lang="cs-CZ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ar</a:t>
            </a:r>
          </a:p>
          <a:p>
            <a:pPr marL="342900" indent="-342900">
              <a:buAutoNum type="alphaLcParenR"/>
            </a:pPr>
            <a:endParaRPr lang="cs-CZ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TextovéPole 5">
            <a:hlinkClick r:id="" action="ppaction://noaction" highlightClick="1"/>
          </p:cNvPr>
          <p:cNvSpPr txBox="1"/>
          <p:nvPr/>
        </p:nvSpPr>
        <p:spPr>
          <a:xfrm>
            <a:off x="7467930" y="3119231"/>
            <a:ext cx="1522951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 err="1" smtClean="0">
                <a:latin typeface="+mj-lt"/>
              </a:rPr>
              <a:t>Correct</a:t>
            </a:r>
            <a:r>
              <a:rPr lang="cs-CZ" sz="1600" b="1" dirty="0" smtClean="0">
                <a:latin typeface="+mj-lt"/>
              </a:rPr>
              <a:t> </a:t>
            </a:r>
            <a:r>
              <a:rPr lang="cs-CZ" sz="1600" b="1" dirty="0" err="1" smtClean="0">
                <a:latin typeface="+mj-lt"/>
              </a:rPr>
              <a:t>answers</a:t>
            </a:r>
            <a:r>
              <a:rPr lang="cs-CZ" sz="1600" b="1" dirty="0" smtClean="0">
                <a:latin typeface="+mj-lt"/>
              </a:rPr>
              <a:t>:</a:t>
            </a:r>
          </a:p>
          <a:p>
            <a:r>
              <a:rPr lang="cs-CZ" sz="1600" b="1" dirty="0" smtClean="0">
                <a:latin typeface="+mj-lt"/>
              </a:rPr>
              <a:t>1) c</a:t>
            </a:r>
          </a:p>
          <a:p>
            <a:r>
              <a:rPr lang="cs-CZ" sz="1600" b="1" dirty="0" smtClean="0">
                <a:latin typeface="+mj-lt"/>
              </a:rPr>
              <a:t>2) b</a:t>
            </a:r>
          </a:p>
          <a:p>
            <a:r>
              <a:rPr lang="cs-CZ" sz="1600" b="1" dirty="0" smtClean="0">
                <a:latin typeface="+mj-lt"/>
              </a:rPr>
              <a:t>3) </a:t>
            </a:r>
            <a:r>
              <a:rPr lang="cs-CZ" sz="1600" b="1" dirty="0">
                <a:latin typeface="+mj-lt"/>
              </a:rPr>
              <a:t>c</a:t>
            </a:r>
            <a:endParaRPr lang="cs-CZ" sz="1600" b="1" dirty="0" smtClean="0">
              <a:latin typeface="+mj-lt"/>
            </a:endParaRPr>
          </a:p>
          <a:p>
            <a:r>
              <a:rPr lang="cs-CZ" sz="1600" b="1" dirty="0" smtClean="0">
                <a:latin typeface="+mj-lt"/>
              </a:rPr>
              <a:t>4) </a:t>
            </a:r>
            <a:r>
              <a:rPr lang="cs-CZ" sz="1600" b="1" dirty="0">
                <a:latin typeface="+mj-lt"/>
              </a:rPr>
              <a:t>b</a:t>
            </a:r>
            <a:endParaRPr lang="cs-CZ" sz="1600" b="1" dirty="0" smtClean="0">
              <a:latin typeface="+mj-lt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044434" y="1141863"/>
            <a:ext cx="4248472" cy="17458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14400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1600" b="1" dirty="0">
                <a:solidFill>
                  <a:schemeClr val="tx1"/>
                </a:solidFill>
                <a:cs typeface="Times New Roman" pitchFamily="18" charset="0"/>
              </a:rPr>
              <a:t>3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) </a:t>
            </a:r>
            <a:r>
              <a:rPr lang="en-US" sz="1600" b="1" dirty="0" smtClean="0">
                <a:solidFill>
                  <a:schemeClr val="tx1"/>
                </a:solidFill>
                <a:cs typeface="Times New Roman" pitchFamily="18" charset="0"/>
              </a:rPr>
              <a:t>What do children say when the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1600" b="1" dirty="0" smtClean="0">
                <a:solidFill>
                  <a:schemeClr val="tx1"/>
                </a:solidFill>
                <a:cs typeface="Times New Roman" pitchFamily="18" charset="0"/>
              </a:rPr>
              <a:t> knock at the door on Halloween?</a:t>
            </a:r>
            <a:endParaRPr lang="cs-CZ" sz="16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Trick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or</a:t>
            </a: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 Beat</a:t>
            </a: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Trick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or</a:t>
            </a: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 Money</a:t>
            </a: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Trick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or</a:t>
            </a: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Treat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Trick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or</a:t>
            </a: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Nothing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99479" y="3031138"/>
            <a:ext cx="3456384" cy="17458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14400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2) 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What are the special </a:t>
            </a:r>
            <a:r>
              <a:rPr lang="en-US" sz="16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colours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of Halloween</a:t>
            </a:r>
            <a:r>
              <a:rPr lang="cs-CZ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purple</a:t>
            </a:r>
            <a:r>
              <a:rPr lang="cs-CZ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and</a:t>
            </a:r>
            <a:r>
              <a:rPr lang="cs-CZ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orange</a:t>
            </a:r>
            <a:endParaRPr lang="cs-CZ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black</a:t>
            </a:r>
            <a:r>
              <a:rPr lang="cs-CZ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and</a:t>
            </a:r>
            <a:r>
              <a:rPr lang="cs-CZ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orange</a:t>
            </a:r>
            <a:endParaRPr lang="cs-CZ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white</a:t>
            </a:r>
            <a:r>
              <a:rPr lang="cs-CZ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and</a:t>
            </a:r>
            <a:r>
              <a:rPr lang="cs-CZ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orange</a:t>
            </a:r>
            <a:endParaRPr lang="cs-CZ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white</a:t>
            </a:r>
            <a:r>
              <a:rPr lang="cs-CZ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and</a:t>
            </a:r>
            <a:r>
              <a:rPr lang="cs-CZ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black</a:t>
            </a:r>
            <a:endParaRPr lang="cs-CZ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044434" y="2995619"/>
            <a:ext cx="3233101" cy="17458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14400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4</a:t>
            </a:r>
            <a:r>
              <a:rPr lang="cs-CZ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)</a:t>
            </a:r>
            <a:r>
              <a:rPr lang="cs-CZ" sz="16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When</a:t>
            </a:r>
            <a:r>
              <a:rPr lang="cs-CZ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is</a:t>
            </a:r>
            <a:r>
              <a:rPr lang="cs-CZ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Halloween </a:t>
            </a:r>
            <a:r>
              <a:rPr lang="cs-CZ" sz="16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celebrated</a:t>
            </a:r>
            <a:r>
              <a:rPr lang="cs-CZ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13th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October</a:t>
            </a:r>
            <a:endParaRPr lang="cs-CZ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31st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October</a:t>
            </a:r>
            <a:endParaRPr lang="cs-CZ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31st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April</a:t>
            </a:r>
            <a:endParaRPr lang="cs-CZ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1st </a:t>
            </a:r>
            <a:r>
              <a:rPr lang="cs-CZ" sz="1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November</a:t>
            </a:r>
            <a:endParaRPr lang="cs-CZ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endParaRPr lang="cs-CZ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135" y="1563638"/>
            <a:ext cx="1011237" cy="73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010" y="1826724"/>
            <a:ext cx="154305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C:\Users\Jitka Šolcová\AppData\Local\Microsoft\Windows\Temporary Internet Files\Content.IE5\KQHUOX1I\MC90039856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973" y="3711883"/>
            <a:ext cx="691267" cy="862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Jitka Šolcová\AppData\Local\Microsoft\Windows\Temporary Internet Files\Content.IE5\O5N8LHBD\MC90005335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471" y="3626455"/>
            <a:ext cx="1104691" cy="103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Jitka Šolcová\AppData\Local\Microsoft\Windows\Temporary Internet Files\Content.IE5\KQHUOX1I\MC90032947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05533">
            <a:off x="8120622" y="3581822"/>
            <a:ext cx="1031624" cy="64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02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5346"/>
            <a:ext cx="9144000" cy="4202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49.9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, citace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2625756"/>
            <a:ext cx="4464496" cy="16033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</a:t>
            </a:r>
          </a:p>
          <a:p>
            <a:endParaRPr lang="cs-CZ" sz="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7748" y="915566"/>
            <a:ext cx="8964488" cy="28983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smtClean="0">
                <a:hlinkClick r:id="rId2"/>
              </a:rPr>
              <a:t>http://upload.wikimedia.org/wikipedia/commons/thumb/5/53/Balle-%C3%A0-leunettes_10.jpg/220px-Balle-%C3%A0-leunettes_10.jpg</a:t>
            </a:r>
            <a:r>
              <a:rPr lang="cs-CZ" sz="1600" dirty="0" smtClean="0"/>
              <a:t> (</a:t>
            </a:r>
            <a:r>
              <a:rPr lang="cs-CZ" sz="1600" dirty="0" err="1" smtClean="0"/>
              <a:t>slide</a:t>
            </a:r>
            <a:r>
              <a:rPr lang="cs-CZ" sz="1600" dirty="0" smtClean="0"/>
              <a:t> 2) </a:t>
            </a:r>
          </a:p>
          <a:p>
            <a:pPr marL="0" indent="0">
              <a:buNone/>
            </a:pPr>
            <a:r>
              <a:rPr lang="cs-CZ" sz="1600" dirty="0" smtClean="0">
                <a:hlinkClick r:id="rId3"/>
              </a:rPr>
              <a:t>http://www.bu.edu/csc/files/2011/10/boo.jpg</a:t>
            </a:r>
            <a:r>
              <a:rPr lang="cs-CZ" sz="1600" dirty="0" smtClean="0"/>
              <a:t> (</a:t>
            </a:r>
            <a:r>
              <a:rPr lang="cs-CZ" sz="1600" dirty="0" err="1" smtClean="0"/>
              <a:t>slide</a:t>
            </a:r>
            <a:r>
              <a:rPr lang="cs-CZ" sz="1600" dirty="0" smtClean="0"/>
              <a:t> 5)</a:t>
            </a:r>
          </a:p>
          <a:p>
            <a:pPr marL="0" indent="0">
              <a:buNone/>
            </a:pPr>
            <a:r>
              <a:rPr lang="cs-CZ" sz="1600" dirty="0" smtClean="0">
                <a:hlinkClick r:id="rId4"/>
              </a:rPr>
              <a:t>http://classroomclipart.com/images/gallery/Clipart/Halloween/halloween_monster_mask_26.jpg</a:t>
            </a:r>
            <a:r>
              <a:rPr lang="cs-CZ" sz="1600" dirty="0" smtClean="0"/>
              <a:t> (</a:t>
            </a:r>
            <a:r>
              <a:rPr lang="cs-CZ" sz="1600" dirty="0" err="1" smtClean="0"/>
              <a:t>slide</a:t>
            </a:r>
            <a:r>
              <a:rPr lang="cs-CZ" sz="1600" dirty="0" smtClean="0"/>
              <a:t> 5)</a:t>
            </a:r>
          </a:p>
          <a:p>
            <a:pPr marL="0" indent="0">
              <a:buNone/>
            </a:pPr>
            <a:r>
              <a:rPr lang="cs-CZ" sz="1600" dirty="0" smtClean="0">
                <a:hlinkClick r:id="rId5"/>
              </a:rPr>
              <a:t>http://www.monkeydot.co.uk/ClipArt/Halloween/Skeleton%201.png</a:t>
            </a:r>
            <a:r>
              <a:rPr lang="cs-CZ" sz="1600" dirty="0" smtClean="0"/>
              <a:t> (</a:t>
            </a:r>
            <a:r>
              <a:rPr lang="cs-CZ" sz="1600" dirty="0" err="1" smtClean="0"/>
              <a:t>slide</a:t>
            </a:r>
            <a:r>
              <a:rPr lang="cs-CZ" sz="1600" dirty="0" smtClean="0"/>
              <a:t> 5)</a:t>
            </a:r>
          </a:p>
          <a:p>
            <a:pPr marL="0" indent="0">
              <a:buNone/>
            </a:pPr>
            <a:r>
              <a:rPr lang="cs-CZ" sz="1600" dirty="0" smtClean="0">
                <a:hlinkClick r:id="rId6"/>
              </a:rPr>
              <a:t>https://encrypted-tbn0.gstatic.com/images?q=tbn:ANd9GcSsyVkoP5Cij072cRQpGHkOqXhIFtbUahMRxQG88HsIRimi4ybnSA</a:t>
            </a:r>
            <a:r>
              <a:rPr lang="cs-CZ" sz="1600" dirty="0" smtClean="0"/>
              <a:t> (</a:t>
            </a:r>
            <a:r>
              <a:rPr lang="cs-CZ" sz="1600" dirty="0" err="1" smtClean="0"/>
              <a:t>slide</a:t>
            </a:r>
            <a:r>
              <a:rPr lang="cs-CZ" sz="1600" dirty="0" smtClean="0"/>
              <a:t> 7)</a:t>
            </a:r>
          </a:p>
          <a:p>
            <a:pPr marL="0" indent="0">
              <a:buNone/>
            </a:pPr>
            <a:r>
              <a:rPr lang="cs-CZ" sz="1600" dirty="0" smtClean="0">
                <a:hlinkClick r:id="rId7"/>
              </a:rPr>
              <a:t>http://dealbreaker.com/uploads/2012/03/bats-halloween-clipart.png</a:t>
            </a:r>
            <a:r>
              <a:rPr lang="cs-CZ" sz="1600" dirty="0" smtClean="0"/>
              <a:t> (</a:t>
            </a:r>
            <a:r>
              <a:rPr lang="cs-CZ" sz="1600" dirty="0" err="1" smtClean="0"/>
              <a:t>slide</a:t>
            </a:r>
            <a:r>
              <a:rPr lang="cs-CZ" sz="1600" dirty="0" smtClean="0"/>
              <a:t> 7)</a:t>
            </a:r>
          </a:p>
          <a:p>
            <a:pPr marL="0" indent="0">
              <a:buNone/>
            </a:pPr>
            <a:r>
              <a:rPr lang="cs-CZ" sz="1600" dirty="0" smtClean="0"/>
              <a:t>Obrázky z databáze klipart</a:t>
            </a: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048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634</Words>
  <Application>Microsoft Office PowerPoint</Application>
  <PresentationFormat>Předvádění na obrazovce (16:9)</PresentationFormat>
  <Paragraphs>160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Wernerova</dc:creator>
  <cp:lastModifiedBy>krivankova</cp:lastModifiedBy>
  <cp:revision>116</cp:revision>
  <dcterms:created xsi:type="dcterms:W3CDTF">2010-12-26T08:22:04Z</dcterms:created>
  <dcterms:modified xsi:type="dcterms:W3CDTF">2013-07-02T18:13:27Z</dcterms:modified>
</cp:coreProperties>
</file>