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F3CC"/>
    <a:srgbClr val="660033"/>
    <a:srgbClr val="FF0066"/>
    <a:srgbClr val="CC00FF"/>
    <a:srgbClr val="FF66CC"/>
    <a:srgbClr val="FF99FF"/>
    <a:srgbClr val="CC3300"/>
    <a:srgbClr val="ACEFF6"/>
    <a:srgbClr val="FF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49911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3938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29417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531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93312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80953F1-3C67-4276-A44F-A3B6F45F0AB2}" type="datetimeFigureOut">
              <a:rPr lang="cs-CZ" smtClean="0"/>
              <a:t>15.10.2012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06582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80953F1-3C67-4276-A44F-A3B6F45F0AB2}" type="datetimeFigureOut">
              <a:rPr lang="cs-CZ" smtClean="0"/>
              <a:t>15.10.2012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42909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80953F1-3C67-4276-A44F-A3B6F45F0AB2}" type="datetimeFigureOut">
              <a:rPr lang="cs-CZ" smtClean="0"/>
              <a:t>15.10.2012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10473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0953F1-3C67-4276-A44F-A3B6F45F0AB2}" type="datetimeFigureOut">
              <a:rPr lang="cs-CZ" smtClean="0"/>
              <a:t>15.10.2012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84516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15.10.2012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752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15.10.2012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961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A9CEF"/>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953F1-3C67-4276-A44F-A3B6F45F0AB2}" type="datetimeFigureOut">
              <a:rPr lang="cs-CZ" smtClean="0"/>
              <a:t>15.10.2012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8722A-A736-4B8E-9B1B-EC8089DF5E6B}" type="slidenum">
              <a:rPr lang="cs-CZ" smtClean="0"/>
              <a:t>‹#›</a:t>
            </a:fld>
            <a:endParaRPr lang="cs-CZ"/>
          </a:p>
        </p:txBody>
      </p:sp>
    </p:spTree>
    <p:extLst>
      <p:ext uri="{BB962C8B-B14F-4D97-AF65-F5344CB8AC3E}">
        <p14:creationId xmlns:p14="http://schemas.microsoft.com/office/powerpoint/2010/main" val="4229752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0" y="492443"/>
            <a:ext cx="9144000" cy="100811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47.1 Basic </a:t>
            </a:r>
            <a:r>
              <a:rPr lang="cs-CZ" sz="2500" b="1" dirty="0" err="1" smtClean="0">
                <a:latin typeface="Times New Roman" pitchFamily="18" charset="0"/>
                <a:cs typeface="Times New Roman" pitchFamily="18" charset="0"/>
              </a:rPr>
              <a:t>English</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language</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concepts</a:t>
            </a:r>
            <a:r>
              <a:rPr lang="cs-CZ" sz="2500" b="1" dirty="0">
                <a:latin typeface="Times New Roman" pitchFamily="18" charset="0"/>
                <a:cs typeface="Times New Roman" pitchFamily="18" charset="0"/>
              </a:rPr>
              <a:t> </a:t>
            </a:r>
            <a:r>
              <a:rPr lang="cs-CZ" sz="2500" b="1" dirty="0" smtClean="0">
                <a:latin typeface="Times New Roman" pitchFamily="18" charset="0"/>
                <a:cs typeface="Times New Roman" pitchFamily="18" charset="0"/>
              </a:rPr>
              <a:t>- Základní pojmy z AJ</a:t>
            </a:r>
            <a:endParaRPr lang="cs-CZ" sz="2500" dirty="0">
              <a:latin typeface="Times New Roman" pitchFamily="18" charset="0"/>
              <a:cs typeface="Times New Roman" pitchFamily="18" charset="0"/>
            </a:endParaRPr>
          </a:p>
        </p:txBody>
      </p:sp>
      <p:sp>
        <p:nvSpPr>
          <p:cNvPr id="5"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smtClean="0">
              <a:latin typeface="Times New Roman" pitchFamily="18" charset="0"/>
              <a:cs typeface="Times New Roman" pitchFamily="18" charset="0"/>
            </a:endParaRPr>
          </a:p>
          <a:p>
            <a:endParaRPr lang="cs-CZ" sz="1800" dirty="0">
              <a:latin typeface="Times New Roman" pitchFamily="18" charset="0"/>
              <a:cs typeface="Times New Roman" pitchFamily="18" charset="0"/>
            </a:endParaRPr>
          </a:p>
        </p:txBody>
      </p:sp>
      <p:sp>
        <p:nvSpPr>
          <p:cNvPr id="6" name="TextovéPole 5"/>
          <p:cNvSpPr txBox="1"/>
          <p:nvPr/>
        </p:nvSpPr>
        <p:spPr>
          <a:xfrm>
            <a:off x="0" y="0"/>
            <a:ext cx="9144000" cy="492443"/>
          </a:xfrm>
          <a:prstGeom prst="rect">
            <a:avLst/>
          </a:prstGeom>
          <a:solidFill>
            <a:schemeClr val="accent6">
              <a:lumMod val="40000"/>
              <a:lumOff val="60000"/>
            </a:schemeClr>
          </a:solidFill>
          <a:ln>
            <a:noFill/>
          </a:ln>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smtClean="0">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3" name="Obdélník 2"/>
          <p:cNvSpPr/>
          <p:nvPr/>
        </p:nvSpPr>
        <p:spPr>
          <a:xfrm>
            <a:off x="2861596" y="3244334"/>
            <a:ext cx="184731" cy="369332"/>
          </a:xfrm>
          <a:prstGeom prst="rect">
            <a:avLst/>
          </a:prstGeom>
        </p:spPr>
        <p:txBody>
          <a:bodyPr wrap="none">
            <a:spAutoFit/>
          </a:bodyPr>
          <a:lstStyle/>
          <a:p>
            <a:endParaRPr lang="cs-CZ" b="1" dirty="0">
              <a:latin typeface="Times New Roman" pitchFamily="18" charset="0"/>
              <a:cs typeface="Times New Roman" pitchFamily="18" charset="0"/>
            </a:endParaRPr>
          </a:p>
        </p:txBody>
      </p:sp>
      <p:grpSp>
        <p:nvGrpSpPr>
          <p:cNvPr id="2" name="Skupina 1"/>
          <p:cNvGrpSpPr/>
          <p:nvPr/>
        </p:nvGrpSpPr>
        <p:grpSpPr>
          <a:xfrm>
            <a:off x="2023" y="6242447"/>
            <a:ext cx="9144000" cy="615553"/>
            <a:chOff x="0" y="6242447"/>
            <a:chExt cx="9144000" cy="615553"/>
          </a:xfrm>
        </p:grpSpPr>
        <p:sp>
          <p:nvSpPr>
            <p:cNvPr id="8" name="TextovéPole 4"/>
            <p:cNvSpPr txBox="1"/>
            <p:nvPr/>
          </p:nvSpPr>
          <p:spPr>
            <a:xfrm>
              <a:off x="0" y="6242447"/>
              <a:ext cx="9144000" cy="61555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cs-CZ" sz="1200" dirty="0" smtClean="0">
                <a:latin typeface="Times New Roman" pitchFamily="18" charset="0"/>
                <a:cs typeface="Times New Roman" pitchFamily="18" charset="0"/>
              </a:endParaRPr>
            </a:p>
            <a:p>
              <a:r>
                <a:rPr lang="cs-CZ" sz="1200" dirty="0" smtClean="0">
                  <a:latin typeface="Times New Roman" pitchFamily="18" charset="0"/>
                  <a:cs typeface="Times New Roman" pitchFamily="18" charset="0"/>
                </a:rPr>
                <a:t>Autor: </a:t>
              </a:r>
              <a:r>
                <a:rPr lang="cs-CZ" sz="1200" b="1" dirty="0" smtClean="0">
                  <a:latin typeface="Times New Roman" pitchFamily="18" charset="0"/>
                  <a:cs typeface="Times New Roman" pitchFamily="18" charset="0"/>
                </a:rPr>
                <a:t>Mgr. Michaela Kaplanová</a:t>
              </a:r>
            </a:p>
            <a:p>
              <a:endParaRPr lang="cs-CZ" sz="1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7725" y="6242447"/>
              <a:ext cx="3316275" cy="60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291" y="2080100"/>
            <a:ext cx="2841813" cy="284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ovéPole 8"/>
          <p:cNvSpPr txBox="1"/>
          <p:nvPr/>
        </p:nvSpPr>
        <p:spPr>
          <a:xfrm>
            <a:off x="6840512" y="5377524"/>
            <a:ext cx="208823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dirty="0" err="1" smtClean="0">
                <a:solidFill>
                  <a:schemeClr val="tx1"/>
                </a:solidFill>
                <a:latin typeface="Times New Roman" pitchFamily="18" charset="0"/>
                <a:cs typeface="Times New Roman" pitchFamily="18" charset="0"/>
              </a:rPr>
              <a:t>Confused</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about</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this</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Read</a:t>
            </a:r>
            <a:r>
              <a:rPr lang="cs-CZ" dirty="0" smtClean="0">
                <a:solidFill>
                  <a:schemeClr val="tx1"/>
                </a:solidFill>
                <a:latin typeface="Times New Roman" pitchFamily="18" charset="0"/>
                <a:cs typeface="Times New Roman" pitchFamily="18" charset="0"/>
              </a:rPr>
              <a:t> on…</a:t>
            </a:r>
            <a:endParaRPr lang="cs-CZ" dirty="0">
              <a:solidFill>
                <a:schemeClr val="tx1"/>
              </a:solidFill>
              <a:latin typeface="Times New Roman" pitchFamily="18" charset="0"/>
              <a:cs typeface="Times New Roman" pitchFamily="18" charset="0"/>
            </a:endParaRPr>
          </a:p>
        </p:txBody>
      </p:sp>
      <p:sp>
        <p:nvSpPr>
          <p:cNvPr id="10" name="Obláček 9"/>
          <p:cNvSpPr/>
          <p:nvPr/>
        </p:nvSpPr>
        <p:spPr>
          <a:xfrm>
            <a:off x="5537699" y="945920"/>
            <a:ext cx="2016224" cy="1327502"/>
          </a:xfrm>
          <a:prstGeom prst="cloudCallout">
            <a:avLst>
              <a:gd name="adj1" fmla="val -36580"/>
              <a:gd name="adj2" fmla="val 92157"/>
            </a:avLst>
          </a:prstGeom>
          <a:solidFill>
            <a:srgbClr val="F474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OBJECT</a:t>
            </a:r>
            <a:endParaRPr lang="cs-CZ" b="1" dirty="0">
              <a:solidFill>
                <a:schemeClr val="tx1"/>
              </a:solidFill>
              <a:latin typeface="Times New Roman" pitchFamily="18" charset="0"/>
              <a:cs typeface="Times New Roman" pitchFamily="18" charset="0"/>
            </a:endParaRPr>
          </a:p>
        </p:txBody>
      </p:sp>
      <p:sp>
        <p:nvSpPr>
          <p:cNvPr id="11" name="Obdélníkový popisek 10"/>
          <p:cNvSpPr/>
          <p:nvPr/>
        </p:nvSpPr>
        <p:spPr>
          <a:xfrm>
            <a:off x="613643" y="2972940"/>
            <a:ext cx="1656184" cy="1296144"/>
          </a:xfrm>
          <a:prstGeom prst="wedgeRectCallout">
            <a:avLst>
              <a:gd name="adj1" fmla="val 90356"/>
              <a:gd name="adj2" fmla="val 371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DIRECT SPEECH</a:t>
            </a:r>
            <a:endParaRPr lang="cs-CZ" b="1" dirty="0">
              <a:solidFill>
                <a:schemeClr val="tx1"/>
              </a:solidFill>
              <a:latin typeface="Times New Roman" pitchFamily="18" charset="0"/>
              <a:cs typeface="Times New Roman" pitchFamily="18" charset="0"/>
            </a:endParaRPr>
          </a:p>
        </p:txBody>
      </p:sp>
      <p:sp>
        <p:nvSpPr>
          <p:cNvPr id="13" name="Zaoblený obdélníkový popisek 12"/>
          <p:cNvSpPr/>
          <p:nvPr/>
        </p:nvSpPr>
        <p:spPr>
          <a:xfrm>
            <a:off x="6665220" y="2308230"/>
            <a:ext cx="2216844" cy="1120770"/>
          </a:xfrm>
          <a:prstGeom prst="wedgeRoundRectCallout">
            <a:avLst>
              <a:gd name="adj1" fmla="val -75830"/>
              <a:gd name="adj2" fmla="val 23973"/>
              <a:gd name="adj3" fmla="val 16667"/>
            </a:avLst>
          </a:prstGeom>
          <a:solidFill>
            <a:srgbClr val="E3F25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CONDITIONAL SENTENCE</a:t>
            </a:r>
            <a:endParaRPr lang="cs-CZ" b="1" dirty="0">
              <a:solidFill>
                <a:schemeClr val="tx1"/>
              </a:solidFill>
              <a:latin typeface="Times New Roman" pitchFamily="18" charset="0"/>
              <a:cs typeface="Times New Roman" pitchFamily="18" charset="0"/>
            </a:endParaRPr>
          </a:p>
        </p:txBody>
      </p:sp>
      <p:sp>
        <p:nvSpPr>
          <p:cNvPr id="14" name="Oválný popisek 13"/>
          <p:cNvSpPr/>
          <p:nvPr/>
        </p:nvSpPr>
        <p:spPr>
          <a:xfrm>
            <a:off x="6444208" y="3813293"/>
            <a:ext cx="2520279" cy="1108620"/>
          </a:xfrm>
          <a:prstGeom prst="wedgeEllipseCallout">
            <a:avLst>
              <a:gd name="adj1" fmla="val -83091"/>
              <a:gd name="adj2" fmla="val -36019"/>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PREPOSITION</a:t>
            </a:r>
            <a:endParaRPr lang="cs-CZ" b="1" dirty="0">
              <a:solidFill>
                <a:schemeClr val="tx1"/>
              </a:solidFill>
              <a:latin typeface="Times New Roman" pitchFamily="18" charset="0"/>
              <a:cs typeface="Times New Roman" pitchFamily="18" charset="0"/>
            </a:endParaRPr>
          </a:p>
        </p:txBody>
      </p:sp>
      <p:sp>
        <p:nvSpPr>
          <p:cNvPr id="17" name="Oválný popisek 16"/>
          <p:cNvSpPr/>
          <p:nvPr/>
        </p:nvSpPr>
        <p:spPr>
          <a:xfrm>
            <a:off x="395536" y="1313084"/>
            <a:ext cx="1872207" cy="1187158"/>
          </a:xfrm>
          <a:prstGeom prst="wedgeEllipseCallout">
            <a:avLst>
              <a:gd name="adj1" fmla="val 77888"/>
              <a:gd name="adj2" fmla="val 52872"/>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PRESENT PERFECT</a:t>
            </a:r>
            <a:endParaRPr lang="cs-CZ" b="1" dirty="0">
              <a:solidFill>
                <a:schemeClr val="tx1"/>
              </a:solidFill>
              <a:latin typeface="Times New Roman" pitchFamily="18" charset="0"/>
              <a:cs typeface="Times New Roman" pitchFamily="18" charset="0"/>
            </a:endParaRPr>
          </a:p>
        </p:txBody>
      </p:sp>
      <p:sp>
        <p:nvSpPr>
          <p:cNvPr id="18" name="Obdélníkový popisek 17"/>
          <p:cNvSpPr/>
          <p:nvPr/>
        </p:nvSpPr>
        <p:spPr>
          <a:xfrm>
            <a:off x="3121730" y="996499"/>
            <a:ext cx="1656184" cy="828092"/>
          </a:xfrm>
          <a:prstGeom prst="wedgeRectCallout">
            <a:avLst>
              <a:gd name="adj1" fmla="val -16232"/>
              <a:gd name="adj2" fmla="val 76218"/>
            </a:avLst>
          </a:prstGeom>
          <a:solidFill>
            <a:srgbClr val="90E9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QUESTION TAG</a:t>
            </a:r>
            <a:endParaRPr lang="cs-CZ" b="1" dirty="0">
              <a:solidFill>
                <a:schemeClr val="tx1"/>
              </a:solidFill>
              <a:latin typeface="Times New Roman" pitchFamily="18" charset="0"/>
              <a:cs typeface="Times New Roman" pitchFamily="18" charset="0"/>
            </a:endParaRPr>
          </a:p>
        </p:txBody>
      </p:sp>
      <p:sp>
        <p:nvSpPr>
          <p:cNvPr id="19" name="Obláček 18"/>
          <p:cNvSpPr/>
          <p:nvPr/>
        </p:nvSpPr>
        <p:spPr>
          <a:xfrm>
            <a:off x="869408" y="4730128"/>
            <a:ext cx="2016224" cy="1327502"/>
          </a:xfrm>
          <a:prstGeom prst="cloudCallout">
            <a:avLst>
              <a:gd name="adj1" fmla="val 70501"/>
              <a:gd name="adj2" fmla="val -49432"/>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ADVERB</a:t>
            </a:r>
            <a:endParaRPr lang="cs-CZ" b="1" dirty="0">
              <a:solidFill>
                <a:schemeClr val="tx1"/>
              </a:solidFill>
              <a:latin typeface="Times New Roman" pitchFamily="18" charset="0"/>
              <a:cs typeface="Times New Roman" pitchFamily="18" charset="0"/>
            </a:endParaRPr>
          </a:p>
        </p:txBody>
      </p:sp>
      <p:sp>
        <p:nvSpPr>
          <p:cNvPr id="20" name="Zaoblený obdélníkový popisek 19"/>
          <p:cNvSpPr/>
          <p:nvPr/>
        </p:nvSpPr>
        <p:spPr>
          <a:xfrm>
            <a:off x="3669492" y="5157192"/>
            <a:ext cx="2216844" cy="866663"/>
          </a:xfrm>
          <a:prstGeom prst="wedgeRoundRectCallout">
            <a:avLst>
              <a:gd name="adj1" fmla="val -10521"/>
              <a:gd name="adj2" fmla="val -98693"/>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PAST CONTINUOUS</a:t>
            </a:r>
            <a:endParaRPr lang="cs-CZ"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9482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47.10 Anotace </a:t>
            </a:r>
            <a:br>
              <a:rPr lang="cs-CZ" sz="2500" b="1" dirty="0" smtClean="0">
                <a:latin typeface="Times New Roman" pitchFamily="18" charset="0"/>
                <a:cs typeface="Times New Roman" pitchFamily="18" charset="0"/>
              </a:rPr>
            </a:br>
            <a:endParaRPr lang="cs-CZ" sz="25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graphicFrame>
        <p:nvGraphicFramePr>
          <p:cNvPr id="5" name="Tabulka 4"/>
          <p:cNvGraphicFramePr>
            <a:graphicFrameLocks noGrp="1"/>
          </p:cNvGraphicFramePr>
          <p:nvPr>
            <p:extLst>
              <p:ext uri="{D42A27DB-BD31-4B8C-83A1-F6EECF244321}">
                <p14:modId xmlns:p14="http://schemas.microsoft.com/office/powerpoint/2010/main" val="751624500"/>
              </p:ext>
            </p:extLst>
          </p:nvPr>
        </p:nvGraphicFramePr>
        <p:xfrm>
          <a:off x="935596" y="2348880"/>
          <a:ext cx="7272808" cy="32499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a:t>
                      </a:r>
                      <a:r>
                        <a:rPr lang="cs-CZ" baseline="0" dirty="0" smtClean="0">
                          <a:latin typeface="Times New Roman" pitchFamily="18" charset="0"/>
                          <a:cs typeface="Times New Roman" pitchFamily="18" charset="0"/>
                        </a:rPr>
                        <a:t> Michaela Kaplanová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12/2012</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6.-9</a:t>
                      </a:r>
                      <a:r>
                        <a:rPr lang="cs-CZ" dirty="0" smtClean="0">
                          <a:latin typeface="Times New Roman" pitchFamily="18" charset="0"/>
                          <a:cs typeface="Times New Roman" pitchFamily="18" charset="0"/>
                        </a:rPr>
                        <a:t>. ročník</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err="1" smtClean="0">
                          <a:latin typeface="Times New Roman" pitchFamily="18" charset="0"/>
                          <a:cs typeface="Times New Roman" pitchFamily="18" charset="0"/>
                        </a:rPr>
                        <a:t>Parts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of</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speech</a:t>
                      </a:r>
                      <a:r>
                        <a:rPr lang="cs-CZ" dirty="0" smtClean="0">
                          <a:latin typeface="Times New Roman" pitchFamily="18" charset="0"/>
                          <a:cs typeface="Times New Roman" pitchFamily="18" charset="0"/>
                        </a:rPr>
                        <a:t>, sentence </a:t>
                      </a:r>
                      <a:r>
                        <a:rPr lang="cs-CZ" dirty="0" err="1" smtClean="0">
                          <a:latin typeface="Times New Roman" pitchFamily="18" charset="0"/>
                          <a:cs typeface="Times New Roman" pitchFamily="18" charset="0"/>
                        </a:rPr>
                        <a:t>elements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tenses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grammar</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concepts</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shrnující základní pojmy užívané</a:t>
                      </a:r>
                      <a:r>
                        <a:rPr lang="cs-CZ" baseline="0" dirty="0" smtClean="0">
                          <a:latin typeface="Times New Roman" pitchFamily="18" charset="0"/>
                          <a:cs typeface="Times New Roman" pitchFamily="18" charset="0"/>
                        </a:rPr>
                        <a:t> při výuce anglického jazyka na druhém stupni ZŠ (tzv. </a:t>
                      </a:r>
                      <a:r>
                        <a:rPr lang="cs-CZ" baseline="0" dirty="0" err="1" smtClean="0">
                          <a:latin typeface="Times New Roman" pitchFamily="18" charset="0"/>
                          <a:cs typeface="Times New Roman" pitchFamily="18" charset="0"/>
                        </a:rPr>
                        <a:t>metalanguage</a:t>
                      </a:r>
                      <a:r>
                        <a:rPr lang="cs-CZ" baseline="0" smtClean="0">
                          <a:latin typeface="Times New Roman" pitchFamily="18" charset="0"/>
                          <a:cs typeface="Times New Roman" pitchFamily="18" charset="0"/>
                        </a:rPr>
                        <a:t>).</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4587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0" y="492443"/>
            <a:ext cx="84582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smtClean="0">
                <a:latin typeface="Times New Roman" pitchFamily="18" charset="0"/>
                <a:cs typeface="Times New Roman" pitchFamily="18" charset="0"/>
              </a:rPr>
              <a:t>47.2 Sentence elements - větné členy</a:t>
            </a:r>
            <a:endParaRPr lang="en-US" sz="2500">
              <a:latin typeface="Times New Roman" pitchFamily="18" charset="0"/>
              <a:cs typeface="Times New Roman" pitchFamily="18" charset="0"/>
            </a:endParaRPr>
          </a:p>
        </p:txBody>
      </p:sp>
      <p:sp>
        <p:nvSpPr>
          <p:cNvPr id="4"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800">
              <a:latin typeface="Times New Roman" pitchFamily="18" charset="0"/>
              <a:cs typeface="Times New Roman" pitchFamily="18" charset="0"/>
            </a:endParaRPr>
          </a:p>
        </p:txBody>
      </p:sp>
      <p:sp>
        <p:nvSpPr>
          <p:cNvPr id="5" name="TextovéPole 4"/>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en-US" sz="1200" b="1" smtClean="0">
                <a:latin typeface="Times New Roman" pitchFamily="18" charset="0"/>
                <a:cs typeface="Times New Roman" pitchFamily="18" charset="0"/>
              </a:rPr>
              <a:t>Elektronická  učebnice - II. stupeň              </a:t>
            </a:r>
            <a:r>
              <a:rPr lang="en-US" sz="1000" smtClean="0">
                <a:latin typeface="Times New Roman" pitchFamily="18" charset="0"/>
                <a:cs typeface="Times New Roman" pitchFamily="18" charset="0"/>
              </a:rPr>
              <a:t>Základní škola Děčín VI, Na Stráni 879/2  – příspěvková organizace                                	        </a:t>
            </a:r>
            <a:r>
              <a:rPr lang="en-US" sz="1600" b="1" smtClean="0">
                <a:latin typeface="Times New Roman" pitchFamily="18" charset="0"/>
                <a:cs typeface="Times New Roman" pitchFamily="18" charset="0"/>
              </a:rPr>
              <a:t>Anglický jazyk</a:t>
            </a:r>
          </a:p>
          <a:p>
            <a:endParaRPr lang="en-US" sz="1000">
              <a:latin typeface="Times New Roman" pitchFamily="18" charset="0"/>
              <a:cs typeface="Times New Roman" pitchFamily="18" charset="0"/>
            </a:endParaRPr>
          </a:p>
        </p:txBody>
      </p:sp>
      <p:sp>
        <p:nvSpPr>
          <p:cNvPr id="2" name="Obdélník 1"/>
          <p:cNvSpPr/>
          <p:nvPr/>
        </p:nvSpPr>
        <p:spPr>
          <a:xfrm>
            <a:off x="1060748" y="1299002"/>
            <a:ext cx="6336704" cy="52322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2800" dirty="0" smtClean="0">
                <a:solidFill>
                  <a:srgbClr val="FF0000"/>
                </a:solidFill>
                <a:latin typeface="Times New Roman" pitchFamily="18" charset="0"/>
                <a:cs typeface="Times New Roman" pitchFamily="18" charset="0"/>
              </a:rPr>
              <a:t>My cousin Ben </a:t>
            </a:r>
            <a:r>
              <a:rPr lang="en-US" sz="2800" dirty="0" smtClean="0">
                <a:solidFill>
                  <a:srgbClr val="00B050"/>
                </a:solidFill>
                <a:latin typeface="Times New Roman" pitchFamily="18" charset="0"/>
                <a:cs typeface="Times New Roman" pitchFamily="18" charset="0"/>
              </a:rPr>
              <a:t>married</a:t>
            </a:r>
            <a:r>
              <a:rPr lang="en-US" sz="2800" dirty="0" smtClean="0">
                <a:solidFill>
                  <a:schemeClr val="tx1"/>
                </a:solidFill>
                <a:latin typeface="Times New Roman" pitchFamily="18" charset="0"/>
                <a:cs typeface="Times New Roman" pitchFamily="18" charset="0"/>
              </a:rPr>
              <a:t> </a:t>
            </a:r>
            <a:r>
              <a:rPr lang="en-US" sz="2800" dirty="0" smtClean="0">
                <a:solidFill>
                  <a:srgbClr val="FFCC00"/>
                </a:solidFill>
                <a:latin typeface="Times New Roman" pitchFamily="18" charset="0"/>
                <a:cs typeface="Times New Roman" pitchFamily="18" charset="0"/>
              </a:rPr>
              <a:t>Jenny</a:t>
            </a:r>
            <a:r>
              <a:rPr lang="en-US" sz="2800" dirty="0" smtClean="0">
                <a:solidFill>
                  <a:schemeClr val="tx1"/>
                </a:solidFill>
                <a:latin typeface="Times New Roman" pitchFamily="18" charset="0"/>
                <a:cs typeface="Times New Roman" pitchFamily="18" charset="0"/>
              </a:rPr>
              <a:t> </a:t>
            </a:r>
            <a:r>
              <a:rPr lang="en-US" sz="2800" dirty="0" smtClean="0">
                <a:solidFill>
                  <a:schemeClr val="tx2">
                    <a:lumMod val="60000"/>
                    <a:lumOff val="40000"/>
                  </a:schemeClr>
                </a:solidFill>
                <a:latin typeface="Times New Roman" pitchFamily="18" charset="0"/>
                <a:cs typeface="Times New Roman" pitchFamily="18" charset="0"/>
              </a:rPr>
              <a:t>yesterday</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
        <p:nvSpPr>
          <p:cNvPr id="8" name="Zaoblený obdélníkový popisek 7"/>
          <p:cNvSpPr/>
          <p:nvPr/>
        </p:nvSpPr>
        <p:spPr>
          <a:xfrm>
            <a:off x="179512" y="2501156"/>
            <a:ext cx="2016224" cy="1800200"/>
          </a:xfrm>
          <a:prstGeom prst="wedgeRoundRectCallout">
            <a:avLst>
              <a:gd name="adj1" fmla="val 49009"/>
              <a:gd name="adj2" fmla="val -81417"/>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SUBJECT</a:t>
            </a:r>
          </a:p>
          <a:p>
            <a:pPr algn="ct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podmět</a:t>
            </a:r>
            <a:r>
              <a:rPr lang="en-US" dirty="0" smtClean="0">
                <a:solidFill>
                  <a:schemeClr val="tx1"/>
                </a:solidFill>
                <a:latin typeface="Times New Roman" pitchFamily="18" charset="0"/>
                <a:cs typeface="Times New Roman" pitchFamily="18" charset="0"/>
              </a:rPr>
              <a:t>)</a:t>
            </a:r>
          </a:p>
          <a:p>
            <a:pPr algn="ctr"/>
            <a:r>
              <a:rPr lang="en-US" dirty="0" smtClean="0">
                <a:solidFill>
                  <a:schemeClr val="tx1"/>
                </a:solidFill>
                <a:latin typeface="Times New Roman" pitchFamily="18" charset="0"/>
                <a:cs typeface="Times New Roman" pitchFamily="18" charset="0"/>
              </a:rPr>
              <a:t>usually noun or pronoun</a:t>
            </a:r>
            <a:endParaRPr lang="en-US" dirty="0">
              <a:solidFill>
                <a:schemeClr val="tx1"/>
              </a:solidFill>
              <a:latin typeface="Times New Roman" pitchFamily="18" charset="0"/>
              <a:cs typeface="Times New Roman" pitchFamily="18" charset="0"/>
            </a:endParaRPr>
          </a:p>
        </p:txBody>
      </p:sp>
      <p:sp>
        <p:nvSpPr>
          <p:cNvPr id="9" name="Zaoblený obdélníkový popisek 8"/>
          <p:cNvSpPr/>
          <p:nvPr/>
        </p:nvSpPr>
        <p:spPr>
          <a:xfrm>
            <a:off x="2339752" y="2501156"/>
            <a:ext cx="2016224" cy="1800200"/>
          </a:xfrm>
          <a:prstGeom prst="wedgeRoundRectCallout">
            <a:avLst>
              <a:gd name="adj1" fmla="val 28223"/>
              <a:gd name="adj2" fmla="val -80712"/>
              <a:gd name="adj3" fmla="val 16667"/>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latin typeface="Times New Roman" pitchFamily="18" charset="0"/>
                <a:cs typeface="Times New Roman" pitchFamily="18" charset="0"/>
              </a:rPr>
              <a:t>PREDICATE</a:t>
            </a:r>
          </a:p>
          <a:p>
            <a:pPr algn="ct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přísudek</a:t>
            </a:r>
            <a:r>
              <a:rPr lang="en-US" dirty="0" smtClean="0">
                <a:solidFill>
                  <a:schemeClr val="tx1"/>
                </a:solidFill>
                <a:latin typeface="Times New Roman" pitchFamily="18" charset="0"/>
                <a:cs typeface="Times New Roman" pitchFamily="18" charset="0"/>
              </a:rPr>
              <a:t>)</a:t>
            </a:r>
          </a:p>
          <a:p>
            <a:pPr algn="ctr"/>
            <a:r>
              <a:rPr lang="en-US" dirty="0" smtClean="0">
                <a:solidFill>
                  <a:schemeClr val="tx1"/>
                </a:solidFill>
                <a:latin typeface="Times New Roman" pitchFamily="18" charset="0"/>
                <a:cs typeface="Times New Roman" pitchFamily="18" charset="0"/>
              </a:rPr>
              <a:t>verb</a:t>
            </a:r>
            <a:endParaRPr lang="en-US" dirty="0">
              <a:solidFill>
                <a:schemeClr val="tx1"/>
              </a:solidFill>
              <a:latin typeface="Times New Roman" pitchFamily="18" charset="0"/>
              <a:cs typeface="Times New Roman" pitchFamily="18" charset="0"/>
            </a:endParaRPr>
          </a:p>
        </p:txBody>
      </p:sp>
      <p:sp>
        <p:nvSpPr>
          <p:cNvPr id="10" name="Zaoblený obdélníkový popisek 9"/>
          <p:cNvSpPr/>
          <p:nvPr/>
        </p:nvSpPr>
        <p:spPr>
          <a:xfrm>
            <a:off x="4572000" y="2479824"/>
            <a:ext cx="2016224" cy="1800200"/>
          </a:xfrm>
          <a:prstGeom prst="wedgeRoundRectCallout">
            <a:avLst>
              <a:gd name="adj1" fmla="val -25318"/>
              <a:gd name="adj2" fmla="val -81417"/>
              <a:gd name="adj3" fmla="val 16667"/>
            </a:avLst>
          </a:prstGeom>
          <a:solidFill>
            <a:srgbClr val="E9F4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Times New Roman" pitchFamily="18" charset="0"/>
                <a:cs typeface="Times New Roman" pitchFamily="18" charset="0"/>
              </a:rPr>
              <a:t>OBJECT</a:t>
            </a:r>
          </a:p>
          <a:p>
            <a:pPr algn="ct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předmět</a:t>
            </a:r>
            <a:r>
              <a:rPr lang="en-US" dirty="0" smtClean="0">
                <a:solidFill>
                  <a:schemeClr val="tx1"/>
                </a:solidFill>
                <a:latin typeface="Times New Roman" pitchFamily="18" charset="0"/>
                <a:cs typeface="Times New Roman" pitchFamily="18" charset="0"/>
              </a:rPr>
              <a:t>)</a:t>
            </a:r>
          </a:p>
          <a:p>
            <a:pPr algn="ctr"/>
            <a:r>
              <a:rPr lang="en-US" dirty="0" smtClean="0">
                <a:solidFill>
                  <a:schemeClr val="tx1"/>
                </a:solidFill>
                <a:latin typeface="Times New Roman" pitchFamily="18" charset="0"/>
                <a:cs typeface="Times New Roman" pitchFamily="18" charset="0"/>
              </a:rPr>
              <a:t>usually noun or pronoun</a:t>
            </a:r>
            <a:endParaRPr lang="en-US" dirty="0">
              <a:solidFill>
                <a:schemeClr val="tx1"/>
              </a:solidFill>
              <a:latin typeface="Times New Roman" pitchFamily="18" charset="0"/>
              <a:cs typeface="Times New Roman" pitchFamily="18" charset="0"/>
            </a:endParaRPr>
          </a:p>
        </p:txBody>
      </p:sp>
      <p:sp>
        <p:nvSpPr>
          <p:cNvPr id="11" name="Zaoblený obdélníkový popisek 10"/>
          <p:cNvSpPr/>
          <p:nvPr/>
        </p:nvSpPr>
        <p:spPr>
          <a:xfrm>
            <a:off x="6804248" y="2492896"/>
            <a:ext cx="2016224" cy="1800200"/>
          </a:xfrm>
          <a:prstGeom prst="wedgeRoundRectCallout">
            <a:avLst>
              <a:gd name="adj1" fmla="val -64371"/>
              <a:gd name="adj2" fmla="val -79301"/>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smtClean="0">
                <a:solidFill>
                  <a:schemeClr val="tx1"/>
                </a:solidFill>
                <a:latin typeface="Times New Roman" pitchFamily="18" charset="0"/>
                <a:cs typeface="Times New Roman" pitchFamily="18" charset="0"/>
              </a:rPr>
              <a:t>ADVERBIAL</a:t>
            </a:r>
          </a:p>
          <a:p>
            <a:pPr algn="ct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příslovečné</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určení</a:t>
            </a:r>
            <a:r>
              <a:rPr lang="en-US" dirty="0" smtClean="0">
                <a:solidFill>
                  <a:schemeClr val="tx1"/>
                </a:solidFill>
                <a:latin typeface="Times New Roman" pitchFamily="18" charset="0"/>
                <a:cs typeface="Times New Roman" pitchFamily="18" charset="0"/>
              </a:rPr>
              <a:t>)</a:t>
            </a:r>
          </a:p>
          <a:p>
            <a:pPr algn="ctr"/>
            <a:r>
              <a:rPr lang="en-US" dirty="0" smtClean="0">
                <a:solidFill>
                  <a:schemeClr val="tx1"/>
                </a:solidFill>
                <a:latin typeface="Times New Roman" pitchFamily="18" charset="0"/>
                <a:cs typeface="Times New Roman" pitchFamily="18" charset="0"/>
              </a:rPr>
              <a:t>place, time, purpose…</a:t>
            </a:r>
            <a:endParaRPr lang="en-US" dirty="0">
              <a:solidFill>
                <a:schemeClr val="tx1"/>
              </a:solidFill>
              <a:latin typeface="Times New Roman" pitchFamily="18" charset="0"/>
              <a:cs typeface="Times New Roman" pitchFamily="18" charset="0"/>
            </a:endParaRPr>
          </a:p>
        </p:txBody>
      </p:sp>
      <p:sp>
        <p:nvSpPr>
          <p:cNvPr id="12" name="TextovéPole 11"/>
          <p:cNvSpPr txBox="1"/>
          <p:nvPr/>
        </p:nvSpPr>
        <p:spPr>
          <a:xfrm>
            <a:off x="539552" y="4713188"/>
            <a:ext cx="7272808"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err="1" smtClean="0">
                <a:latin typeface="Times New Roman" pitchFamily="18" charset="0"/>
                <a:cs typeface="Times New Roman" pitchFamily="18" charset="0"/>
              </a:rPr>
              <a:t>Analy</a:t>
            </a:r>
            <a:r>
              <a:rPr lang="cs-CZ" b="1" dirty="0" smtClean="0">
                <a:latin typeface="Times New Roman" pitchFamily="18" charset="0"/>
                <a:cs typeface="Times New Roman" pitchFamily="18" charset="0"/>
              </a:rPr>
              <a:t>s</a:t>
            </a:r>
            <a:r>
              <a:rPr lang="en-US" b="1" dirty="0" smtClean="0">
                <a:latin typeface="Times New Roman" pitchFamily="18" charset="0"/>
                <a:cs typeface="Times New Roman" pitchFamily="18" charset="0"/>
              </a:rPr>
              <a:t>e the sentence elements in the following sentences:</a:t>
            </a:r>
          </a:p>
          <a:p>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 bought a nice yellow sweatshirt with a funny </a:t>
            </a:r>
            <a:r>
              <a:rPr lang="cs-CZ" dirty="0" err="1">
                <a:latin typeface="Times New Roman" pitchFamily="18" charset="0"/>
                <a:cs typeface="Times New Roman" pitchFamily="18" charset="0"/>
              </a:rPr>
              <a:t>p</a:t>
            </a:r>
            <a:r>
              <a:rPr lang="en-US" dirty="0" err="1" smtClean="0">
                <a:latin typeface="Times New Roman" pitchFamily="18" charset="0"/>
                <a:cs typeface="Times New Roman" pitchFamily="18" charset="0"/>
              </a:rPr>
              <a:t>icture</a:t>
            </a:r>
            <a:r>
              <a:rPr lang="en-US" dirty="0" smtClean="0">
                <a:latin typeface="Times New Roman" pitchFamily="18" charset="0"/>
                <a:cs typeface="Times New Roman" pitchFamily="18" charset="0"/>
              </a:rPr>
              <a:t> on it.</a:t>
            </a:r>
          </a:p>
          <a:p>
            <a:r>
              <a:rPr lang="en-US" dirty="0" smtClean="0">
                <a:latin typeface="Times New Roman" pitchFamily="18" charset="0"/>
                <a:cs typeface="Times New Roman" pitchFamily="18" charset="0"/>
              </a:rPr>
              <a:t>My grandparents go to the </a:t>
            </a:r>
            <a:r>
              <a:rPr lang="cs-CZ" dirty="0" err="1" smtClean="0">
                <a:latin typeface="Times New Roman" pitchFamily="18" charset="0"/>
                <a:cs typeface="Times New Roman" pitchFamily="18" charset="0"/>
              </a:rPr>
              <a:t>cottage</a:t>
            </a:r>
            <a:r>
              <a:rPr lang="en-US" dirty="0" smtClean="0">
                <a:latin typeface="Times New Roman" pitchFamily="18" charset="0"/>
                <a:cs typeface="Times New Roman" pitchFamily="18" charset="0"/>
              </a:rPr>
              <a:t> very often.</a:t>
            </a:r>
          </a:p>
          <a:p>
            <a:r>
              <a:rPr lang="en-US" dirty="0" smtClean="0">
                <a:latin typeface="Times New Roman" pitchFamily="18" charset="0"/>
                <a:cs typeface="Times New Roman" pitchFamily="18" charset="0"/>
              </a:rPr>
              <a:t>They never go shopping on Mondays. </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4307" b="13145"/>
          <a:stretch/>
        </p:blipFill>
        <p:spPr bwMode="auto">
          <a:xfrm>
            <a:off x="6541863" y="4941167"/>
            <a:ext cx="2411909" cy="1749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297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47.3 </a:t>
            </a:r>
            <a:r>
              <a:rPr lang="cs-CZ" sz="2500" b="1" dirty="0" err="1" smtClean="0">
                <a:latin typeface="Times New Roman" pitchFamily="18" charset="0"/>
                <a:cs typeface="Times New Roman" pitchFamily="18" charset="0"/>
              </a:rPr>
              <a:t>Parts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of</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speech</a:t>
            </a:r>
            <a:r>
              <a:rPr lang="cs-CZ" sz="2500" b="1" dirty="0" smtClean="0">
                <a:latin typeface="Times New Roman" pitchFamily="18" charset="0"/>
                <a:cs typeface="Times New Roman" pitchFamily="18" charset="0"/>
              </a:rPr>
              <a:t> - slovní druhy</a:t>
            </a:r>
            <a:endParaRPr lang="cs-CZ" sz="25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827584" y="5167677"/>
            <a:ext cx="1750363" cy="175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álný popisek 4"/>
          <p:cNvSpPr/>
          <p:nvPr/>
        </p:nvSpPr>
        <p:spPr>
          <a:xfrm>
            <a:off x="4860032" y="4409616"/>
            <a:ext cx="3451900" cy="2169720"/>
          </a:xfrm>
          <a:prstGeom prst="wedgeEllipseCallout">
            <a:avLst>
              <a:gd name="adj1" fmla="val -104121"/>
              <a:gd name="adj2" fmla="val 9120"/>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chemeClr val="tx1"/>
                </a:solidFill>
                <a:latin typeface="Times New Roman" pitchFamily="18" charset="0"/>
                <a:cs typeface="Times New Roman" pitchFamily="18" charset="0"/>
              </a:rPr>
              <a:t>There</a:t>
            </a:r>
            <a:r>
              <a:rPr lang="cs-CZ" dirty="0" smtClean="0">
                <a:solidFill>
                  <a:schemeClr val="tx1"/>
                </a:solidFill>
                <a:latin typeface="Times New Roman" pitchFamily="18" charset="0"/>
                <a:cs typeface="Times New Roman" pitchFamily="18" charset="0"/>
              </a:rPr>
              <a:t> are </a:t>
            </a:r>
            <a:r>
              <a:rPr lang="cs-CZ" dirty="0" err="1" smtClean="0">
                <a:solidFill>
                  <a:schemeClr val="tx1"/>
                </a:solidFill>
                <a:latin typeface="Times New Roman" pitchFamily="18" charset="0"/>
                <a:cs typeface="Times New Roman" pitchFamily="18" charset="0"/>
              </a:rPr>
              <a:t>only</a:t>
            </a:r>
            <a:r>
              <a:rPr lang="cs-CZ" dirty="0" smtClean="0">
                <a:solidFill>
                  <a:schemeClr val="tx1"/>
                </a:solidFill>
                <a:latin typeface="Times New Roman" pitchFamily="18" charset="0"/>
                <a:cs typeface="Times New Roman" pitchFamily="18" charset="0"/>
              </a:rPr>
              <a:t> </a:t>
            </a:r>
            <a:r>
              <a:rPr lang="cs-CZ" b="1" dirty="0" smtClean="0">
                <a:solidFill>
                  <a:schemeClr val="tx1"/>
                </a:solidFill>
                <a:latin typeface="Times New Roman" pitchFamily="18" charset="0"/>
                <a:cs typeface="Times New Roman" pitchFamily="18" charset="0"/>
              </a:rPr>
              <a:t>8 basic </a:t>
            </a:r>
            <a:r>
              <a:rPr lang="cs-CZ" b="1" dirty="0" err="1" smtClean="0">
                <a:solidFill>
                  <a:schemeClr val="tx1"/>
                </a:solidFill>
                <a:latin typeface="Times New Roman" pitchFamily="18" charset="0"/>
                <a:cs typeface="Times New Roman" pitchFamily="18" charset="0"/>
              </a:rPr>
              <a:t>parts</a:t>
            </a:r>
            <a:r>
              <a:rPr lang="cs-CZ" b="1" dirty="0" smtClean="0">
                <a:solidFill>
                  <a:schemeClr val="tx1"/>
                </a:solidFill>
                <a:latin typeface="Times New Roman" pitchFamily="18" charset="0"/>
                <a:cs typeface="Times New Roman" pitchFamily="18" charset="0"/>
              </a:rPr>
              <a:t> </a:t>
            </a:r>
            <a:r>
              <a:rPr lang="cs-CZ" b="1" dirty="0" err="1" smtClean="0">
                <a:solidFill>
                  <a:schemeClr val="tx1"/>
                </a:solidFill>
                <a:latin typeface="Times New Roman" pitchFamily="18" charset="0"/>
                <a:cs typeface="Times New Roman" pitchFamily="18" charset="0"/>
              </a:rPr>
              <a:t>of</a:t>
            </a:r>
            <a:r>
              <a:rPr lang="cs-CZ" b="1" dirty="0" smtClean="0">
                <a:solidFill>
                  <a:schemeClr val="tx1"/>
                </a:solidFill>
                <a:latin typeface="Times New Roman" pitchFamily="18" charset="0"/>
                <a:cs typeface="Times New Roman" pitchFamily="18" charset="0"/>
              </a:rPr>
              <a:t> </a:t>
            </a:r>
            <a:r>
              <a:rPr lang="cs-CZ" b="1" dirty="0" err="1" smtClean="0">
                <a:solidFill>
                  <a:schemeClr val="tx1"/>
                </a:solidFill>
                <a:latin typeface="Times New Roman" pitchFamily="18" charset="0"/>
                <a:cs typeface="Times New Roman" pitchFamily="18" charset="0"/>
              </a:rPr>
              <a:t>speech</a:t>
            </a:r>
            <a:r>
              <a:rPr lang="cs-CZ" dirty="0" smtClean="0">
                <a:solidFill>
                  <a:schemeClr val="tx1"/>
                </a:solidFill>
                <a:latin typeface="Times New Roman" pitchFamily="18" charset="0"/>
                <a:cs typeface="Times New Roman" pitchFamily="18" charset="0"/>
              </a:rPr>
              <a:t> in </a:t>
            </a:r>
            <a:r>
              <a:rPr lang="cs-CZ" dirty="0" err="1" smtClean="0">
                <a:solidFill>
                  <a:schemeClr val="tx1"/>
                </a:solidFill>
                <a:latin typeface="Times New Roman" pitchFamily="18" charset="0"/>
                <a:cs typeface="Times New Roman" pitchFamily="18" charset="0"/>
              </a:rPr>
              <a:t>English</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Sometimes</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articles</a:t>
            </a:r>
            <a:r>
              <a:rPr lang="cs-CZ" smtClean="0">
                <a:solidFill>
                  <a:schemeClr val="tx1"/>
                </a:solidFill>
                <a:latin typeface="Times New Roman" pitchFamily="18" charset="0"/>
                <a:cs typeface="Times New Roman" pitchFamily="18" charset="0"/>
              </a:rPr>
              <a:t> </a:t>
            </a:r>
            <a:r>
              <a:rPr lang="cs-CZ" dirty="0" smtClean="0">
                <a:solidFill>
                  <a:schemeClr val="tx1"/>
                </a:solidFill>
                <a:latin typeface="Times New Roman" pitchFamily="18" charset="0"/>
                <a:cs typeface="Times New Roman" pitchFamily="18" charset="0"/>
              </a:rPr>
              <a:t>are </a:t>
            </a:r>
            <a:r>
              <a:rPr lang="cs-CZ" dirty="0" err="1" smtClean="0">
                <a:solidFill>
                  <a:schemeClr val="tx1"/>
                </a:solidFill>
                <a:latin typeface="Times New Roman" pitchFamily="18" charset="0"/>
                <a:cs typeface="Times New Roman" pitchFamily="18" charset="0"/>
              </a:rPr>
              <a:t>the</a:t>
            </a:r>
            <a:r>
              <a:rPr lang="cs-CZ" dirty="0" smtClean="0">
                <a:solidFill>
                  <a:schemeClr val="tx1"/>
                </a:solidFill>
                <a:latin typeface="Times New Roman" pitchFamily="18" charset="0"/>
                <a:cs typeface="Times New Roman" pitchFamily="18" charset="0"/>
              </a:rPr>
              <a:t> 9th </a:t>
            </a:r>
            <a:r>
              <a:rPr lang="cs-CZ" dirty="0" err="1" smtClean="0">
                <a:solidFill>
                  <a:schemeClr val="tx1"/>
                </a:solidFill>
                <a:latin typeface="Times New Roman" pitchFamily="18" charset="0"/>
                <a:cs typeface="Times New Roman" pitchFamily="18" charset="0"/>
              </a:rPr>
              <a:t>one</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Can</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you</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find</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the</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numerals</a:t>
            </a:r>
            <a:r>
              <a:rPr lang="cs-CZ" dirty="0" smtClean="0">
                <a:solidFill>
                  <a:schemeClr val="tx1"/>
                </a:solidFill>
                <a:latin typeface="Times New Roman" pitchFamily="18" charset="0"/>
                <a:cs typeface="Times New Roman" pitchFamily="18" charset="0"/>
              </a:rPr>
              <a:t>?</a:t>
            </a:r>
            <a:endParaRPr lang="cs-CZ" dirty="0">
              <a:solidFill>
                <a:schemeClr val="tx1"/>
              </a:solidFill>
              <a:latin typeface="Times New Roman" pitchFamily="18" charset="0"/>
              <a:cs typeface="Times New Roman" pitchFamily="18" charset="0"/>
            </a:endParaRPr>
          </a:p>
        </p:txBody>
      </p:sp>
      <p:sp>
        <p:nvSpPr>
          <p:cNvPr id="6" name="TextovéPole 5"/>
          <p:cNvSpPr txBox="1"/>
          <p:nvPr/>
        </p:nvSpPr>
        <p:spPr>
          <a:xfrm>
            <a:off x="179512" y="1124744"/>
            <a:ext cx="5040560" cy="923330"/>
          </a:xfrm>
          <a:prstGeom prst="rect">
            <a:avLst/>
          </a:prstGeom>
          <a:solidFill>
            <a:srgbClr val="FFFF99"/>
          </a:solidFill>
        </p:spPr>
        <p:txBody>
          <a:bodyPr wrap="square" rtlCol="0">
            <a:spAutoFit/>
          </a:bodyPr>
          <a:lstStyle/>
          <a:p>
            <a:pPr marL="342900" indent="-342900">
              <a:buAutoNum type="arabicPeriod"/>
            </a:pPr>
            <a:r>
              <a:rPr lang="cs-CZ" b="1" dirty="0" smtClean="0">
                <a:latin typeface="Times New Roman" pitchFamily="18" charset="0"/>
                <a:cs typeface="Times New Roman" pitchFamily="18" charset="0"/>
              </a:rPr>
              <a:t>NOUNS</a:t>
            </a:r>
            <a:r>
              <a:rPr lang="cs-CZ" dirty="0" smtClean="0">
                <a:latin typeface="Times New Roman" pitchFamily="18" charset="0"/>
                <a:cs typeface="Times New Roman" pitchFamily="18" charset="0"/>
              </a:rPr>
              <a:t> – podstatná jména</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name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people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places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things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animals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ideas</a:t>
            </a:r>
            <a:r>
              <a:rPr lang="cs-CZ" dirty="0" smtClean="0">
                <a:latin typeface="Times New Roman" pitchFamily="18" charset="0"/>
                <a:cs typeface="Times New Roman" pitchFamily="18" charset="0"/>
              </a:rPr>
              <a:t>…</a:t>
            </a:r>
          </a:p>
          <a:p>
            <a:r>
              <a:rPr lang="cs-CZ" i="1" dirty="0" err="1">
                <a:latin typeface="Times New Roman" pitchFamily="18" charset="0"/>
                <a:cs typeface="Times New Roman" pitchFamily="18" charset="0"/>
              </a:rPr>
              <a:t>c</a:t>
            </a:r>
            <a:r>
              <a:rPr lang="cs-CZ" i="1" dirty="0" err="1" smtClean="0">
                <a:latin typeface="Times New Roman" pitchFamily="18" charset="0"/>
                <a:cs typeface="Times New Roman" pitchFamily="18" charset="0"/>
              </a:rPr>
              <a:t>omputer</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window</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school</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flower</a:t>
            </a:r>
            <a:endParaRPr lang="cs-CZ" i="1" dirty="0">
              <a:latin typeface="Times New Roman" pitchFamily="18" charset="0"/>
              <a:cs typeface="Times New Roman" pitchFamily="18" charset="0"/>
            </a:endParaRPr>
          </a:p>
        </p:txBody>
      </p:sp>
      <p:sp>
        <p:nvSpPr>
          <p:cNvPr id="15" name="TextovéPole 14"/>
          <p:cNvSpPr txBox="1"/>
          <p:nvPr/>
        </p:nvSpPr>
        <p:spPr>
          <a:xfrm>
            <a:off x="5374698" y="1124744"/>
            <a:ext cx="3649204" cy="923330"/>
          </a:xfrm>
          <a:prstGeom prst="rect">
            <a:avLst/>
          </a:prstGeom>
          <a:solidFill>
            <a:srgbClr val="FFFF99"/>
          </a:solidFill>
        </p:spPr>
        <p:txBody>
          <a:bodyPr wrap="square" rtlCol="0">
            <a:spAutoFit/>
          </a:bodyPr>
          <a:lstStyle/>
          <a:p>
            <a:r>
              <a:rPr lang="cs-CZ" b="1" dirty="0" smtClean="0">
                <a:latin typeface="Times New Roman" pitchFamily="18" charset="0"/>
                <a:cs typeface="Times New Roman" pitchFamily="18" charset="0"/>
              </a:rPr>
              <a:t>2.   ADJECTIVES</a:t>
            </a:r>
            <a:r>
              <a:rPr lang="cs-CZ" dirty="0" smtClean="0">
                <a:latin typeface="Times New Roman" pitchFamily="18" charset="0"/>
                <a:cs typeface="Times New Roman" pitchFamily="18" charset="0"/>
              </a:rPr>
              <a:t> – přídavná jména</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describe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nouns</a:t>
            </a:r>
            <a:r>
              <a:rPr lang="cs-CZ" dirty="0" smtClean="0">
                <a:latin typeface="Times New Roman" pitchFamily="18" charset="0"/>
                <a:cs typeface="Times New Roman" pitchFamily="18" charset="0"/>
              </a:rPr>
              <a:t> and </a:t>
            </a:r>
            <a:r>
              <a:rPr lang="cs-CZ" dirty="0" err="1" smtClean="0">
                <a:latin typeface="Times New Roman" pitchFamily="18" charset="0"/>
                <a:cs typeface="Times New Roman" pitchFamily="18" charset="0"/>
              </a:rPr>
              <a:t>pronouns</a:t>
            </a:r>
            <a:endParaRPr lang="cs-CZ" dirty="0" smtClean="0">
              <a:latin typeface="Times New Roman" pitchFamily="18" charset="0"/>
              <a:cs typeface="Times New Roman" pitchFamily="18" charset="0"/>
            </a:endParaRPr>
          </a:p>
          <a:p>
            <a:r>
              <a:rPr lang="cs-CZ" i="1" dirty="0">
                <a:latin typeface="Times New Roman" pitchFamily="18" charset="0"/>
                <a:cs typeface="Times New Roman" pitchFamily="18" charset="0"/>
              </a:rPr>
              <a:t>h</a:t>
            </a:r>
            <a:r>
              <a:rPr lang="cs-CZ" i="1" dirty="0" smtClean="0">
                <a:latin typeface="Times New Roman" pitchFamily="18" charset="0"/>
                <a:cs typeface="Times New Roman" pitchFamily="18" charset="0"/>
              </a:rPr>
              <a:t>appy, blue, </a:t>
            </a:r>
            <a:r>
              <a:rPr lang="cs-CZ" i="1" dirty="0" err="1" smtClean="0">
                <a:latin typeface="Times New Roman" pitchFamily="18" charset="0"/>
                <a:cs typeface="Times New Roman" pitchFamily="18" charset="0"/>
              </a:rPr>
              <a:t>young</a:t>
            </a:r>
            <a:r>
              <a:rPr lang="cs-CZ" i="1" dirty="0" smtClean="0">
                <a:latin typeface="Times New Roman" pitchFamily="18" charset="0"/>
                <a:cs typeface="Times New Roman" pitchFamily="18" charset="0"/>
              </a:rPr>
              <a:t> </a:t>
            </a:r>
            <a:endParaRPr lang="cs-CZ" i="1" dirty="0">
              <a:latin typeface="Times New Roman" pitchFamily="18" charset="0"/>
              <a:cs typeface="Times New Roman" pitchFamily="18" charset="0"/>
            </a:endParaRPr>
          </a:p>
        </p:txBody>
      </p:sp>
      <p:sp>
        <p:nvSpPr>
          <p:cNvPr id="16" name="TextovéPole 15"/>
          <p:cNvSpPr txBox="1"/>
          <p:nvPr/>
        </p:nvSpPr>
        <p:spPr>
          <a:xfrm>
            <a:off x="179512" y="2156818"/>
            <a:ext cx="2808312" cy="923330"/>
          </a:xfrm>
          <a:prstGeom prst="rect">
            <a:avLst/>
          </a:prstGeom>
          <a:solidFill>
            <a:srgbClr val="FFFF99"/>
          </a:solidFill>
        </p:spPr>
        <p:txBody>
          <a:bodyPr wrap="square" rtlCol="0">
            <a:spAutoFit/>
          </a:bodyPr>
          <a:lstStyle/>
          <a:p>
            <a:r>
              <a:rPr lang="cs-CZ" b="1" dirty="0" smtClean="0">
                <a:latin typeface="Times New Roman" pitchFamily="18" charset="0"/>
                <a:cs typeface="Times New Roman" pitchFamily="18" charset="0"/>
              </a:rPr>
              <a:t>3.  PRONOUNS</a:t>
            </a:r>
            <a:r>
              <a:rPr lang="cs-CZ" dirty="0" smtClean="0">
                <a:latin typeface="Times New Roman" pitchFamily="18" charset="0"/>
                <a:cs typeface="Times New Roman" pitchFamily="18" charset="0"/>
              </a:rPr>
              <a:t> – zájmena</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replace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nouns</a:t>
            </a:r>
            <a:endParaRPr lang="cs-CZ" dirty="0" smtClean="0">
              <a:latin typeface="Times New Roman" pitchFamily="18" charset="0"/>
              <a:cs typeface="Times New Roman" pitchFamily="18" charset="0"/>
            </a:endParaRPr>
          </a:p>
          <a:p>
            <a:r>
              <a:rPr lang="cs-CZ" i="1" dirty="0">
                <a:latin typeface="Times New Roman" pitchFamily="18" charset="0"/>
                <a:cs typeface="Times New Roman" pitchFamily="18" charset="0"/>
              </a:rPr>
              <a:t>h</a:t>
            </a:r>
            <a:r>
              <a:rPr lang="cs-CZ" i="1" dirty="0" smtClean="0">
                <a:latin typeface="Times New Roman" pitchFamily="18" charset="0"/>
                <a:cs typeface="Times New Roman" pitchFamily="18" charset="0"/>
              </a:rPr>
              <a:t>e, </a:t>
            </a:r>
            <a:r>
              <a:rPr lang="cs-CZ" i="1" dirty="0" err="1" smtClean="0">
                <a:latin typeface="Times New Roman" pitchFamily="18" charset="0"/>
                <a:cs typeface="Times New Roman" pitchFamily="18" charset="0"/>
              </a:rPr>
              <a:t>them</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ours</a:t>
            </a:r>
            <a:endParaRPr lang="cs-CZ" i="1" dirty="0">
              <a:latin typeface="Times New Roman" pitchFamily="18" charset="0"/>
              <a:cs typeface="Times New Roman" pitchFamily="18" charset="0"/>
            </a:endParaRPr>
          </a:p>
        </p:txBody>
      </p:sp>
      <p:sp>
        <p:nvSpPr>
          <p:cNvPr id="17" name="TextovéPole 16"/>
          <p:cNvSpPr txBox="1"/>
          <p:nvPr/>
        </p:nvSpPr>
        <p:spPr>
          <a:xfrm>
            <a:off x="3142450" y="2156818"/>
            <a:ext cx="2232248" cy="923330"/>
          </a:xfrm>
          <a:prstGeom prst="rect">
            <a:avLst/>
          </a:prstGeom>
          <a:solidFill>
            <a:srgbClr val="FFFF99"/>
          </a:solidFill>
        </p:spPr>
        <p:txBody>
          <a:bodyPr wrap="square" rtlCol="0">
            <a:spAutoFit/>
          </a:bodyPr>
          <a:lstStyle/>
          <a:p>
            <a:r>
              <a:rPr lang="cs-CZ" b="1" dirty="0" smtClean="0">
                <a:latin typeface="Times New Roman" pitchFamily="18" charset="0"/>
                <a:cs typeface="Times New Roman" pitchFamily="18" charset="0"/>
              </a:rPr>
              <a:t>4.   VERBS </a:t>
            </a:r>
            <a:r>
              <a:rPr lang="cs-CZ" dirty="0" smtClean="0">
                <a:latin typeface="Times New Roman" pitchFamily="18" charset="0"/>
                <a:cs typeface="Times New Roman" pitchFamily="18" charset="0"/>
              </a:rPr>
              <a:t>– slovesa</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express </a:t>
            </a:r>
            <a:r>
              <a:rPr lang="cs-CZ" dirty="0" err="1" smtClean="0">
                <a:latin typeface="Times New Roman" pitchFamily="18" charset="0"/>
                <a:cs typeface="Times New Roman" pitchFamily="18" charset="0"/>
              </a:rPr>
              <a:t>action</a:t>
            </a:r>
            <a:endParaRPr lang="cs-CZ" dirty="0" smtClean="0">
              <a:latin typeface="Times New Roman" pitchFamily="18" charset="0"/>
              <a:cs typeface="Times New Roman" pitchFamily="18" charset="0"/>
            </a:endParaRPr>
          </a:p>
          <a:p>
            <a:r>
              <a:rPr lang="cs-CZ" i="1" dirty="0" err="1">
                <a:latin typeface="Times New Roman" pitchFamily="18" charset="0"/>
                <a:cs typeface="Times New Roman" pitchFamily="18" charset="0"/>
              </a:rPr>
              <a:t>s</a:t>
            </a:r>
            <a:r>
              <a:rPr lang="cs-CZ" i="1" dirty="0" err="1" smtClean="0">
                <a:latin typeface="Times New Roman" pitchFamily="18" charset="0"/>
                <a:cs typeface="Times New Roman" pitchFamily="18" charset="0"/>
              </a:rPr>
              <a:t>leep</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watch</a:t>
            </a:r>
            <a:r>
              <a:rPr lang="cs-CZ" i="1" dirty="0" smtClean="0">
                <a:latin typeface="Times New Roman" pitchFamily="18" charset="0"/>
                <a:cs typeface="Times New Roman" pitchFamily="18" charset="0"/>
              </a:rPr>
              <a:t>, do</a:t>
            </a:r>
            <a:endParaRPr lang="cs-CZ" i="1" dirty="0">
              <a:latin typeface="Times New Roman" pitchFamily="18" charset="0"/>
              <a:cs typeface="Times New Roman" pitchFamily="18" charset="0"/>
            </a:endParaRPr>
          </a:p>
        </p:txBody>
      </p:sp>
      <p:sp>
        <p:nvSpPr>
          <p:cNvPr id="18" name="TextovéPole 17"/>
          <p:cNvSpPr txBox="1"/>
          <p:nvPr/>
        </p:nvSpPr>
        <p:spPr>
          <a:xfrm>
            <a:off x="5500972" y="2156818"/>
            <a:ext cx="3522930" cy="923330"/>
          </a:xfrm>
          <a:prstGeom prst="rect">
            <a:avLst/>
          </a:prstGeom>
          <a:solidFill>
            <a:srgbClr val="FFFF99"/>
          </a:solidFill>
        </p:spPr>
        <p:txBody>
          <a:bodyPr wrap="square" rtlCol="0">
            <a:spAutoFit/>
          </a:bodyPr>
          <a:lstStyle/>
          <a:p>
            <a:r>
              <a:rPr lang="cs-CZ" b="1" dirty="0">
                <a:latin typeface="Times New Roman" pitchFamily="18" charset="0"/>
                <a:cs typeface="Times New Roman" pitchFamily="18" charset="0"/>
              </a:rPr>
              <a:t>5</a:t>
            </a:r>
            <a:r>
              <a:rPr lang="cs-CZ" b="1" dirty="0" smtClean="0">
                <a:latin typeface="Times New Roman" pitchFamily="18" charset="0"/>
                <a:cs typeface="Times New Roman" pitchFamily="18" charset="0"/>
              </a:rPr>
              <a:t>.   ADVERBS </a:t>
            </a:r>
            <a:r>
              <a:rPr lang="cs-CZ" dirty="0" smtClean="0">
                <a:latin typeface="Times New Roman" pitchFamily="18" charset="0"/>
                <a:cs typeface="Times New Roman" pitchFamily="18" charset="0"/>
              </a:rPr>
              <a:t>– příslovce</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describe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verbs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or</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adjectives</a:t>
            </a:r>
            <a:endParaRPr lang="cs-CZ" dirty="0" smtClean="0">
              <a:latin typeface="Times New Roman" pitchFamily="18" charset="0"/>
              <a:cs typeface="Times New Roman" pitchFamily="18" charset="0"/>
            </a:endParaRPr>
          </a:p>
          <a:p>
            <a:r>
              <a:rPr lang="cs-CZ" i="1" dirty="0" err="1">
                <a:latin typeface="Times New Roman" pitchFamily="18" charset="0"/>
                <a:cs typeface="Times New Roman" pitchFamily="18" charset="0"/>
              </a:rPr>
              <a:t>q</a:t>
            </a:r>
            <a:r>
              <a:rPr lang="cs-CZ" i="1" dirty="0" err="1" smtClean="0">
                <a:latin typeface="Times New Roman" pitchFamily="18" charset="0"/>
                <a:cs typeface="Times New Roman" pitchFamily="18" charset="0"/>
              </a:rPr>
              <a:t>uickly</a:t>
            </a:r>
            <a:r>
              <a:rPr lang="cs-CZ" i="1" dirty="0" smtClean="0">
                <a:latin typeface="Times New Roman" pitchFamily="18" charset="0"/>
                <a:cs typeface="Times New Roman" pitchFamily="18" charset="0"/>
              </a:rPr>
              <a:t>, fast, </a:t>
            </a:r>
            <a:r>
              <a:rPr lang="cs-CZ" i="1" dirty="0" err="1" smtClean="0">
                <a:latin typeface="Times New Roman" pitchFamily="18" charset="0"/>
                <a:cs typeface="Times New Roman" pitchFamily="18" charset="0"/>
              </a:rPr>
              <a:t>happily</a:t>
            </a:r>
            <a:r>
              <a:rPr lang="cs-CZ" i="1" dirty="0" smtClean="0">
                <a:latin typeface="Times New Roman" pitchFamily="18" charset="0"/>
                <a:cs typeface="Times New Roman" pitchFamily="18" charset="0"/>
              </a:rPr>
              <a:t> </a:t>
            </a:r>
            <a:endParaRPr lang="cs-CZ" i="1" dirty="0">
              <a:latin typeface="Times New Roman" pitchFamily="18" charset="0"/>
              <a:cs typeface="Times New Roman" pitchFamily="18" charset="0"/>
            </a:endParaRPr>
          </a:p>
        </p:txBody>
      </p:sp>
      <p:sp>
        <p:nvSpPr>
          <p:cNvPr id="19" name="TextovéPole 18"/>
          <p:cNvSpPr txBox="1"/>
          <p:nvPr/>
        </p:nvSpPr>
        <p:spPr>
          <a:xfrm>
            <a:off x="179512" y="3213556"/>
            <a:ext cx="3600400" cy="923330"/>
          </a:xfrm>
          <a:prstGeom prst="rect">
            <a:avLst/>
          </a:prstGeom>
          <a:solidFill>
            <a:srgbClr val="FFFF99"/>
          </a:solidFill>
        </p:spPr>
        <p:txBody>
          <a:bodyPr wrap="square" rtlCol="0">
            <a:spAutoFit/>
          </a:bodyPr>
          <a:lstStyle/>
          <a:p>
            <a:r>
              <a:rPr lang="cs-CZ" b="1" dirty="0" smtClean="0">
                <a:latin typeface="Times New Roman" pitchFamily="18" charset="0"/>
                <a:cs typeface="Times New Roman" pitchFamily="18" charset="0"/>
              </a:rPr>
              <a:t>6.   PREPOSITIONS </a:t>
            </a:r>
            <a:r>
              <a:rPr lang="cs-CZ" dirty="0" smtClean="0">
                <a:latin typeface="Times New Roman" pitchFamily="18" charset="0"/>
                <a:cs typeface="Times New Roman" pitchFamily="18" charset="0"/>
              </a:rPr>
              <a:t>– předložky</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express </a:t>
            </a:r>
            <a:r>
              <a:rPr lang="cs-CZ" dirty="0" err="1" smtClean="0">
                <a:latin typeface="Times New Roman" pitchFamily="18" charset="0"/>
                <a:cs typeface="Times New Roman" pitchFamily="18" charset="0"/>
              </a:rPr>
              <a:t>time</a:t>
            </a:r>
            <a:r>
              <a:rPr lang="cs-CZ" dirty="0" smtClean="0">
                <a:latin typeface="Times New Roman" pitchFamily="18" charset="0"/>
                <a:cs typeface="Times New Roman" pitchFamily="18" charset="0"/>
              </a:rPr>
              <a:t>, place, </a:t>
            </a:r>
            <a:r>
              <a:rPr lang="cs-CZ" dirty="0" err="1" smtClean="0">
                <a:latin typeface="Times New Roman" pitchFamily="18" charset="0"/>
                <a:cs typeface="Times New Roman" pitchFamily="18" charset="0"/>
              </a:rPr>
              <a:t>position</a:t>
            </a:r>
            <a:r>
              <a:rPr lang="cs-CZ" dirty="0" smtClean="0">
                <a:latin typeface="Times New Roman" pitchFamily="18" charset="0"/>
                <a:cs typeface="Times New Roman" pitchFamily="18" charset="0"/>
              </a:rPr>
              <a:t>…</a:t>
            </a:r>
          </a:p>
          <a:p>
            <a:r>
              <a:rPr lang="cs-CZ" i="1" dirty="0" err="1">
                <a:latin typeface="Times New Roman" pitchFamily="18" charset="0"/>
                <a:cs typeface="Times New Roman" pitchFamily="18" charset="0"/>
              </a:rPr>
              <a:t>d</a:t>
            </a:r>
            <a:r>
              <a:rPr lang="cs-CZ" i="1" dirty="0" err="1" smtClean="0">
                <a:latin typeface="Times New Roman" pitchFamily="18" charset="0"/>
                <a:cs typeface="Times New Roman" pitchFamily="18" charset="0"/>
              </a:rPr>
              <a:t>own</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before</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around</a:t>
            </a:r>
            <a:endParaRPr lang="cs-CZ" i="1" dirty="0">
              <a:latin typeface="Times New Roman" pitchFamily="18" charset="0"/>
              <a:cs typeface="Times New Roman" pitchFamily="18" charset="0"/>
            </a:endParaRPr>
          </a:p>
        </p:txBody>
      </p:sp>
      <p:sp>
        <p:nvSpPr>
          <p:cNvPr id="20" name="TextovéPole 19"/>
          <p:cNvSpPr txBox="1"/>
          <p:nvPr/>
        </p:nvSpPr>
        <p:spPr>
          <a:xfrm>
            <a:off x="3950068" y="3213556"/>
            <a:ext cx="5073833" cy="923330"/>
          </a:xfrm>
          <a:prstGeom prst="rect">
            <a:avLst/>
          </a:prstGeom>
          <a:solidFill>
            <a:srgbClr val="FFFF99"/>
          </a:solidFill>
        </p:spPr>
        <p:txBody>
          <a:bodyPr wrap="square" rtlCol="0">
            <a:spAutoFit/>
          </a:bodyPr>
          <a:lstStyle/>
          <a:p>
            <a:r>
              <a:rPr lang="cs-CZ" b="1" dirty="0" smtClean="0">
                <a:latin typeface="Times New Roman" pitchFamily="18" charset="0"/>
                <a:cs typeface="Times New Roman" pitchFamily="18" charset="0"/>
              </a:rPr>
              <a:t>7.   CONJUNCTIONS </a:t>
            </a:r>
            <a:r>
              <a:rPr lang="cs-CZ" dirty="0" smtClean="0">
                <a:latin typeface="Times New Roman" pitchFamily="18" charset="0"/>
                <a:cs typeface="Times New Roman" pitchFamily="18" charset="0"/>
              </a:rPr>
              <a:t>– spojky</a:t>
            </a:r>
          </a:p>
          <a:p>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t</a:t>
            </a:r>
            <a:r>
              <a:rPr lang="cs-CZ" dirty="0" err="1" smtClean="0">
                <a:latin typeface="Times New Roman" pitchFamily="18" charset="0"/>
                <a:cs typeface="Times New Roman" pitchFamily="18" charset="0"/>
              </a:rPr>
              <a:t>hey</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join</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words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phrases</a:t>
            </a:r>
            <a:r>
              <a:rPr lang="cs-CZ" dirty="0" smtClean="0">
                <a:latin typeface="Times New Roman" pitchFamily="18" charset="0"/>
                <a:cs typeface="Times New Roman" pitchFamily="18" charset="0"/>
              </a:rPr>
              <a:t> and </a:t>
            </a:r>
            <a:r>
              <a:rPr lang="cs-CZ" dirty="0" err="1" smtClean="0">
                <a:latin typeface="Times New Roman" pitchFamily="18" charset="0"/>
                <a:cs typeface="Times New Roman" pitchFamily="18" charset="0"/>
              </a:rPr>
              <a:t>sentences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together</a:t>
            </a:r>
            <a:endParaRPr lang="cs-CZ" dirty="0" smtClean="0">
              <a:latin typeface="Times New Roman" pitchFamily="18" charset="0"/>
              <a:cs typeface="Times New Roman" pitchFamily="18" charset="0"/>
            </a:endParaRPr>
          </a:p>
          <a:p>
            <a:r>
              <a:rPr lang="cs-CZ" i="1" dirty="0">
                <a:latin typeface="Times New Roman" pitchFamily="18" charset="0"/>
                <a:cs typeface="Times New Roman" pitchFamily="18" charset="0"/>
              </a:rPr>
              <a:t>a</a:t>
            </a:r>
            <a:r>
              <a:rPr lang="cs-CZ" i="1" dirty="0" smtClean="0">
                <a:latin typeface="Times New Roman" pitchFamily="18" charset="0"/>
                <a:cs typeface="Times New Roman" pitchFamily="18" charset="0"/>
              </a:rPr>
              <a:t>nd, but, nor, </a:t>
            </a:r>
            <a:r>
              <a:rPr lang="cs-CZ" i="1" dirty="0" err="1" smtClean="0">
                <a:latin typeface="Times New Roman" pitchFamily="18" charset="0"/>
                <a:cs typeface="Times New Roman" pitchFamily="18" charset="0"/>
              </a:rPr>
              <a:t>unless</a:t>
            </a:r>
            <a:endParaRPr lang="cs-CZ" i="1" dirty="0">
              <a:latin typeface="Times New Roman" pitchFamily="18" charset="0"/>
              <a:cs typeface="Times New Roman" pitchFamily="18" charset="0"/>
            </a:endParaRPr>
          </a:p>
        </p:txBody>
      </p:sp>
      <p:sp>
        <p:nvSpPr>
          <p:cNvPr id="21" name="TextovéPole 20"/>
          <p:cNvSpPr txBox="1"/>
          <p:nvPr/>
        </p:nvSpPr>
        <p:spPr>
          <a:xfrm>
            <a:off x="179513" y="4289286"/>
            <a:ext cx="3600399" cy="923330"/>
          </a:xfrm>
          <a:prstGeom prst="rect">
            <a:avLst/>
          </a:prstGeom>
          <a:solidFill>
            <a:srgbClr val="FFFF99"/>
          </a:solidFill>
        </p:spPr>
        <p:txBody>
          <a:bodyPr wrap="square" rtlCol="0">
            <a:spAutoFit/>
          </a:bodyPr>
          <a:lstStyle/>
          <a:p>
            <a:r>
              <a:rPr lang="cs-CZ" b="1" dirty="0">
                <a:latin typeface="Times New Roman" pitchFamily="18" charset="0"/>
                <a:cs typeface="Times New Roman" pitchFamily="18" charset="0"/>
              </a:rPr>
              <a:t>8</a:t>
            </a:r>
            <a:r>
              <a:rPr lang="cs-CZ" b="1" dirty="0" smtClean="0">
                <a:latin typeface="Times New Roman" pitchFamily="18" charset="0"/>
                <a:cs typeface="Times New Roman" pitchFamily="18" charset="0"/>
              </a:rPr>
              <a:t>.   INTERJECTIONS </a:t>
            </a:r>
            <a:r>
              <a:rPr lang="cs-CZ" dirty="0" smtClean="0">
                <a:latin typeface="Times New Roman" pitchFamily="18" charset="0"/>
                <a:cs typeface="Times New Roman" pitchFamily="18" charset="0"/>
              </a:rPr>
              <a:t>– citoslovce</a:t>
            </a:r>
          </a:p>
          <a:p>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they</a:t>
            </a:r>
            <a:r>
              <a:rPr lang="cs-CZ" dirty="0" smtClean="0">
                <a:latin typeface="Times New Roman" pitchFamily="18" charset="0"/>
                <a:cs typeface="Times New Roman" pitchFamily="18" charset="0"/>
              </a:rPr>
              <a:t> express </a:t>
            </a:r>
            <a:r>
              <a:rPr lang="cs-CZ" dirty="0" err="1" smtClean="0">
                <a:latin typeface="Times New Roman" pitchFamily="18" charset="0"/>
                <a:cs typeface="Times New Roman" pitchFamily="18" charset="0"/>
              </a:rPr>
              <a:t>emotions</a:t>
            </a:r>
            <a:endParaRPr lang="cs-CZ" dirty="0" smtClean="0">
              <a:latin typeface="Times New Roman" pitchFamily="18" charset="0"/>
              <a:cs typeface="Times New Roman" pitchFamily="18" charset="0"/>
            </a:endParaRPr>
          </a:p>
          <a:p>
            <a:r>
              <a:rPr lang="cs-CZ" i="1" dirty="0" err="1">
                <a:latin typeface="Times New Roman" pitchFamily="18" charset="0"/>
                <a:cs typeface="Times New Roman" pitchFamily="18" charset="0"/>
              </a:rPr>
              <a:t>o</a:t>
            </a:r>
            <a:r>
              <a:rPr lang="cs-CZ" i="1" dirty="0" err="1" smtClean="0">
                <a:latin typeface="Times New Roman" pitchFamily="18" charset="0"/>
                <a:cs typeface="Times New Roman" pitchFamily="18" charset="0"/>
              </a:rPr>
              <a:t>uch</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wow</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oh</a:t>
            </a:r>
            <a:endParaRPr lang="cs-CZ"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630204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smtClean="0">
                <a:latin typeface="Times New Roman" pitchFamily="18" charset="0"/>
                <a:cs typeface="Times New Roman" pitchFamily="18" charset="0"/>
              </a:rPr>
              <a:t>47.4 Tenses - slovesné časy  </a:t>
            </a:r>
            <a:br>
              <a:rPr lang="en-US" sz="2500" b="1" smtClean="0">
                <a:latin typeface="Times New Roman" pitchFamily="18" charset="0"/>
                <a:cs typeface="Times New Roman" pitchFamily="18" charset="0"/>
              </a:rPr>
            </a:br>
            <a:endParaRPr lang="en-US" sz="250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en-US" sz="1200" b="1" smtClean="0">
                <a:latin typeface="Times New Roman" pitchFamily="18" charset="0"/>
                <a:cs typeface="Times New Roman" pitchFamily="18" charset="0"/>
              </a:rPr>
              <a:t>Elektronická  učebnice - II. stupeň              </a:t>
            </a:r>
            <a:r>
              <a:rPr lang="en-US" sz="1000" smtClean="0">
                <a:latin typeface="Times New Roman" pitchFamily="18" charset="0"/>
                <a:cs typeface="Times New Roman" pitchFamily="18" charset="0"/>
              </a:rPr>
              <a:t>Základní škola Děčín VI, Na Stráni 879/2  – příspěvková organizace                                	        </a:t>
            </a:r>
            <a:r>
              <a:rPr lang="en-US" sz="1600" b="1" smtClean="0">
                <a:latin typeface="Times New Roman" pitchFamily="18" charset="0"/>
                <a:cs typeface="Times New Roman" pitchFamily="18" charset="0"/>
              </a:rPr>
              <a:t>Anglický jazyk</a:t>
            </a:r>
          </a:p>
          <a:p>
            <a:endParaRPr lang="en-US" sz="1000">
              <a:latin typeface="Times New Roman" pitchFamily="18" charset="0"/>
              <a:cs typeface="Times New Roman" pitchFamily="18" charset="0"/>
            </a:endParaRPr>
          </a:p>
        </p:txBody>
      </p:sp>
      <p:sp>
        <p:nvSpPr>
          <p:cNvPr id="8" name="Zaoblený obdélník 7"/>
          <p:cNvSpPr/>
          <p:nvPr/>
        </p:nvSpPr>
        <p:spPr>
          <a:xfrm>
            <a:off x="539552" y="980728"/>
            <a:ext cx="2160240" cy="864096"/>
          </a:xfrm>
          <a:prstGeom prst="round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PAST</a:t>
            </a:r>
          </a:p>
          <a:p>
            <a:pPr algn="ctr"/>
            <a:r>
              <a:rPr lang="en-US" sz="2000" dirty="0" smtClean="0">
                <a:solidFill>
                  <a:schemeClr val="tx1"/>
                </a:solidFill>
                <a:latin typeface="Times New Roman" pitchFamily="18" charset="0"/>
                <a:cs typeface="Times New Roman" pitchFamily="18" charset="0"/>
              </a:rPr>
              <a:t>(</a:t>
            </a:r>
            <a:r>
              <a:rPr lang="en-US" sz="2000" dirty="0" err="1" smtClean="0">
                <a:solidFill>
                  <a:schemeClr val="tx1"/>
                </a:solidFill>
                <a:latin typeface="Times New Roman" pitchFamily="18" charset="0"/>
                <a:cs typeface="Times New Roman" pitchFamily="18" charset="0"/>
              </a:rPr>
              <a:t>minulost</a:t>
            </a:r>
            <a:r>
              <a:rPr lang="en-US" sz="2000" dirty="0" smtClean="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p:txBody>
      </p:sp>
      <p:sp>
        <p:nvSpPr>
          <p:cNvPr id="9" name="Zaoblený obdélník 8"/>
          <p:cNvSpPr/>
          <p:nvPr/>
        </p:nvSpPr>
        <p:spPr>
          <a:xfrm>
            <a:off x="3419872" y="980728"/>
            <a:ext cx="2160240" cy="864096"/>
          </a:xfrm>
          <a:prstGeom prst="roundRect">
            <a:avLst/>
          </a:prstGeom>
          <a:solidFill>
            <a:srgbClr val="ACEF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PRESENT</a:t>
            </a:r>
          </a:p>
          <a:p>
            <a:pPr algn="ctr"/>
            <a:r>
              <a:rPr lang="en-US" sz="2000" dirty="0" smtClean="0">
                <a:solidFill>
                  <a:schemeClr val="tx1"/>
                </a:solidFill>
                <a:latin typeface="Times New Roman" pitchFamily="18" charset="0"/>
                <a:cs typeface="Times New Roman" pitchFamily="18" charset="0"/>
              </a:rPr>
              <a:t>(</a:t>
            </a:r>
            <a:r>
              <a:rPr lang="en-US" sz="2000" dirty="0" err="1" smtClean="0">
                <a:solidFill>
                  <a:schemeClr val="tx1"/>
                </a:solidFill>
                <a:latin typeface="Times New Roman" pitchFamily="18" charset="0"/>
                <a:cs typeface="Times New Roman" pitchFamily="18" charset="0"/>
              </a:rPr>
              <a:t>přítomnost</a:t>
            </a:r>
            <a:r>
              <a:rPr lang="en-US" sz="2000" dirty="0" smtClean="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p:txBody>
      </p:sp>
      <p:sp>
        <p:nvSpPr>
          <p:cNvPr id="10" name="Zaoblený obdélník 9"/>
          <p:cNvSpPr/>
          <p:nvPr/>
        </p:nvSpPr>
        <p:spPr>
          <a:xfrm>
            <a:off x="6300192" y="980728"/>
            <a:ext cx="2160240" cy="864096"/>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Times New Roman" pitchFamily="18" charset="0"/>
                <a:cs typeface="Times New Roman" pitchFamily="18" charset="0"/>
              </a:rPr>
              <a:t>FUTURE</a:t>
            </a:r>
          </a:p>
          <a:p>
            <a:pPr algn="ctr"/>
            <a:r>
              <a:rPr lang="en-US" sz="2000" dirty="0" smtClean="0">
                <a:solidFill>
                  <a:schemeClr val="tx1"/>
                </a:solidFill>
                <a:latin typeface="Times New Roman" pitchFamily="18" charset="0"/>
                <a:cs typeface="Times New Roman" pitchFamily="18" charset="0"/>
              </a:rPr>
              <a:t>(</a:t>
            </a:r>
            <a:r>
              <a:rPr lang="en-US" sz="2000" dirty="0" err="1" smtClean="0">
                <a:solidFill>
                  <a:schemeClr val="tx1"/>
                </a:solidFill>
                <a:latin typeface="Times New Roman" pitchFamily="18" charset="0"/>
                <a:cs typeface="Times New Roman" pitchFamily="18" charset="0"/>
              </a:rPr>
              <a:t>budoucnost</a:t>
            </a:r>
            <a:r>
              <a:rPr lang="en-US" sz="2000" dirty="0" smtClean="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p:txBody>
      </p:sp>
      <p:sp>
        <p:nvSpPr>
          <p:cNvPr id="16" name="TextovéPole 15"/>
          <p:cNvSpPr txBox="1"/>
          <p:nvPr/>
        </p:nvSpPr>
        <p:spPr>
          <a:xfrm>
            <a:off x="287524" y="2516123"/>
            <a:ext cx="2664296" cy="984885"/>
          </a:xfrm>
          <a:prstGeom prst="rect">
            <a:avLst/>
          </a:prstGeom>
          <a:solidFill>
            <a:srgbClr val="FFFFCC"/>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Past simple</a:t>
            </a:r>
          </a:p>
          <a:p>
            <a:pPr algn="ctr"/>
            <a:r>
              <a:rPr lang="cs-CZ" sz="2000" b="1" dirty="0" err="1">
                <a:latin typeface="Times New Roman" pitchFamily="18" charset="0"/>
                <a:cs typeface="Times New Roman" pitchFamily="18" charset="0"/>
              </a:rPr>
              <a:t>m</a:t>
            </a:r>
            <a:r>
              <a:rPr lang="en-US" sz="2000" b="1" dirty="0" err="1" smtClean="0">
                <a:latin typeface="Times New Roman" pitchFamily="18" charset="0"/>
                <a:cs typeface="Times New Roman" pitchFamily="18" charset="0"/>
              </a:rPr>
              <a:t>inulý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prostý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went</a:t>
            </a:r>
            <a:r>
              <a:rPr lang="en-US" i="1" dirty="0" smtClean="0">
                <a:latin typeface="Times New Roman" pitchFamily="18" charset="0"/>
                <a:cs typeface="Times New Roman" pitchFamily="18" charset="0"/>
              </a:rPr>
              <a:t> out with my dog.</a:t>
            </a:r>
            <a:endParaRPr lang="en-US" i="1" dirty="0">
              <a:latin typeface="Times New Roman" pitchFamily="18" charset="0"/>
              <a:cs typeface="Times New Roman" pitchFamily="18" charset="0"/>
            </a:endParaRPr>
          </a:p>
        </p:txBody>
      </p:sp>
      <p:sp>
        <p:nvSpPr>
          <p:cNvPr id="17" name="Šipka dolů 16"/>
          <p:cNvSpPr/>
          <p:nvPr/>
        </p:nvSpPr>
        <p:spPr>
          <a:xfrm>
            <a:off x="1511660" y="1988840"/>
            <a:ext cx="216024" cy="432048"/>
          </a:xfrm>
          <a:prstGeom prst="downArrow">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ovéPole 17"/>
          <p:cNvSpPr txBox="1"/>
          <p:nvPr/>
        </p:nvSpPr>
        <p:spPr>
          <a:xfrm>
            <a:off x="287524" y="3703126"/>
            <a:ext cx="2664296" cy="984885"/>
          </a:xfrm>
          <a:prstGeom prst="rect">
            <a:avLst/>
          </a:prstGeom>
          <a:solidFill>
            <a:srgbClr val="FFFFCC"/>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Past continuous</a:t>
            </a:r>
          </a:p>
          <a:p>
            <a:pPr algn="ctr"/>
            <a:r>
              <a:rPr lang="cs-CZ" sz="2000" b="1" dirty="0" err="1">
                <a:latin typeface="Times New Roman" pitchFamily="18" charset="0"/>
                <a:cs typeface="Times New Roman" pitchFamily="18" charset="0"/>
              </a:rPr>
              <a:t>m</a:t>
            </a:r>
            <a:r>
              <a:rPr lang="en-US" sz="2000" b="1" dirty="0" err="1" smtClean="0">
                <a:latin typeface="Times New Roman" pitchFamily="18" charset="0"/>
                <a:cs typeface="Times New Roman" pitchFamily="18" charset="0"/>
              </a:rPr>
              <a:t>inulý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průběhový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was going </a:t>
            </a:r>
            <a:r>
              <a:rPr lang="en-US" i="1" dirty="0" smtClean="0">
                <a:latin typeface="Times New Roman" pitchFamily="18" charset="0"/>
                <a:cs typeface="Times New Roman" pitchFamily="18" charset="0"/>
              </a:rPr>
              <a:t>home.</a:t>
            </a:r>
            <a:endParaRPr lang="en-US" i="1" dirty="0">
              <a:latin typeface="Times New Roman" pitchFamily="18" charset="0"/>
              <a:cs typeface="Times New Roman" pitchFamily="18" charset="0"/>
            </a:endParaRPr>
          </a:p>
        </p:txBody>
      </p:sp>
      <p:sp>
        <p:nvSpPr>
          <p:cNvPr id="19" name="TextovéPole 18"/>
          <p:cNvSpPr txBox="1"/>
          <p:nvPr/>
        </p:nvSpPr>
        <p:spPr>
          <a:xfrm>
            <a:off x="287524" y="4884432"/>
            <a:ext cx="2664296" cy="984885"/>
          </a:xfrm>
          <a:prstGeom prst="rect">
            <a:avLst/>
          </a:prstGeom>
          <a:solidFill>
            <a:srgbClr val="FFFFCC"/>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Past perfect</a:t>
            </a:r>
          </a:p>
          <a:p>
            <a:pPr algn="ctr"/>
            <a:r>
              <a:rPr lang="cs-CZ" sz="2000" b="1" dirty="0" err="1">
                <a:latin typeface="Times New Roman" pitchFamily="18" charset="0"/>
                <a:cs typeface="Times New Roman" pitchFamily="18" charset="0"/>
              </a:rPr>
              <a:t>p</a:t>
            </a:r>
            <a:r>
              <a:rPr lang="en-US" sz="2000" b="1" dirty="0" err="1" smtClean="0">
                <a:latin typeface="Times New Roman" pitchFamily="18" charset="0"/>
                <a:cs typeface="Times New Roman" pitchFamily="18" charset="0"/>
              </a:rPr>
              <a:t>ředminulý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had gone </a:t>
            </a:r>
            <a:r>
              <a:rPr lang="en-US" i="1" dirty="0" smtClean="0">
                <a:latin typeface="Times New Roman" pitchFamily="18" charset="0"/>
                <a:cs typeface="Times New Roman" pitchFamily="18" charset="0"/>
              </a:rPr>
              <a:t>to school.</a:t>
            </a:r>
            <a:endParaRPr lang="en-US" i="1" dirty="0">
              <a:latin typeface="Times New Roman" pitchFamily="18" charset="0"/>
              <a:cs typeface="Times New Roman" pitchFamily="18" charset="0"/>
            </a:endParaRPr>
          </a:p>
        </p:txBody>
      </p:sp>
      <p:sp>
        <p:nvSpPr>
          <p:cNvPr id="20" name="Šipka dolů 19"/>
          <p:cNvSpPr/>
          <p:nvPr/>
        </p:nvSpPr>
        <p:spPr>
          <a:xfrm>
            <a:off x="4391980" y="1988840"/>
            <a:ext cx="216024" cy="432048"/>
          </a:xfrm>
          <a:prstGeom prst="downArrow">
            <a:avLst/>
          </a:prstGeom>
          <a:solidFill>
            <a:srgbClr val="ACEF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Šipka dolů 20"/>
          <p:cNvSpPr/>
          <p:nvPr/>
        </p:nvSpPr>
        <p:spPr>
          <a:xfrm>
            <a:off x="7272300" y="1988840"/>
            <a:ext cx="216024" cy="432048"/>
          </a:xfrm>
          <a:prstGeom prst="downArrow">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ovéPole 21"/>
          <p:cNvSpPr txBox="1"/>
          <p:nvPr/>
        </p:nvSpPr>
        <p:spPr>
          <a:xfrm>
            <a:off x="3149842" y="2517033"/>
            <a:ext cx="2916324" cy="984885"/>
          </a:xfrm>
          <a:prstGeom prst="rect">
            <a:avLst/>
          </a:prstGeom>
          <a:solidFill>
            <a:srgbClr val="ACEFF6"/>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Present simple</a:t>
            </a:r>
          </a:p>
          <a:p>
            <a:pPr algn="ctr"/>
            <a:r>
              <a:rPr lang="cs-CZ" sz="2000" b="1" dirty="0" err="1">
                <a:latin typeface="Times New Roman" pitchFamily="18" charset="0"/>
                <a:cs typeface="Times New Roman" pitchFamily="18" charset="0"/>
              </a:rPr>
              <a:t>p</a:t>
            </a:r>
            <a:r>
              <a:rPr lang="en-US" sz="2000" b="1" dirty="0" err="1" smtClean="0">
                <a:latin typeface="Times New Roman" pitchFamily="18" charset="0"/>
                <a:cs typeface="Times New Roman" pitchFamily="18" charset="0"/>
              </a:rPr>
              <a:t>řítomný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prostý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go</a:t>
            </a:r>
            <a:r>
              <a:rPr lang="en-US" i="1" dirty="0" smtClean="0">
                <a:latin typeface="Times New Roman" pitchFamily="18" charset="0"/>
                <a:cs typeface="Times New Roman" pitchFamily="18" charset="0"/>
              </a:rPr>
              <a:t> out with my dog.</a:t>
            </a:r>
            <a:endParaRPr lang="en-US" i="1" dirty="0">
              <a:latin typeface="Times New Roman" pitchFamily="18" charset="0"/>
              <a:cs typeface="Times New Roman" pitchFamily="18" charset="0"/>
            </a:endParaRPr>
          </a:p>
        </p:txBody>
      </p:sp>
      <p:sp>
        <p:nvSpPr>
          <p:cNvPr id="23" name="TextovéPole 22"/>
          <p:cNvSpPr txBox="1"/>
          <p:nvPr/>
        </p:nvSpPr>
        <p:spPr>
          <a:xfrm>
            <a:off x="3149842" y="3682647"/>
            <a:ext cx="2916324" cy="984885"/>
          </a:xfrm>
          <a:prstGeom prst="rect">
            <a:avLst/>
          </a:prstGeom>
          <a:solidFill>
            <a:srgbClr val="ACEFF6"/>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Present continuous</a:t>
            </a:r>
          </a:p>
          <a:p>
            <a:pPr algn="ctr"/>
            <a:r>
              <a:rPr lang="cs-CZ" sz="2000" b="1" dirty="0" err="1">
                <a:latin typeface="Times New Roman" pitchFamily="18" charset="0"/>
                <a:cs typeface="Times New Roman" pitchFamily="18" charset="0"/>
              </a:rPr>
              <a:t>p</a:t>
            </a:r>
            <a:r>
              <a:rPr lang="en-US" sz="2000" b="1" dirty="0" err="1" smtClean="0">
                <a:latin typeface="Times New Roman" pitchFamily="18" charset="0"/>
                <a:cs typeface="Times New Roman" pitchFamily="18" charset="0"/>
              </a:rPr>
              <a:t>řítomný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průběhový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a:t>
            </a:r>
            <a:r>
              <a:rPr lang="en-US" b="1" i="1" dirty="0" smtClean="0">
                <a:latin typeface="Times New Roman" pitchFamily="18" charset="0"/>
                <a:cs typeface="Times New Roman" pitchFamily="18" charset="0"/>
              </a:rPr>
              <a:t>´m going </a:t>
            </a:r>
            <a:r>
              <a:rPr lang="en-US" i="1" dirty="0" smtClean="0">
                <a:latin typeface="Times New Roman" pitchFamily="18" charset="0"/>
                <a:cs typeface="Times New Roman" pitchFamily="18" charset="0"/>
              </a:rPr>
              <a:t>home.</a:t>
            </a:r>
            <a:endParaRPr lang="en-US" i="1" dirty="0">
              <a:latin typeface="Times New Roman" pitchFamily="18" charset="0"/>
              <a:cs typeface="Times New Roman" pitchFamily="18" charset="0"/>
            </a:endParaRPr>
          </a:p>
        </p:txBody>
      </p:sp>
      <p:sp>
        <p:nvSpPr>
          <p:cNvPr id="24" name="TextovéPole 23"/>
          <p:cNvSpPr txBox="1"/>
          <p:nvPr/>
        </p:nvSpPr>
        <p:spPr>
          <a:xfrm>
            <a:off x="3113838" y="4884432"/>
            <a:ext cx="2916324" cy="984885"/>
          </a:xfrm>
          <a:prstGeom prst="rect">
            <a:avLst/>
          </a:prstGeom>
          <a:solidFill>
            <a:srgbClr val="ACEFF6"/>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Present perfect</a:t>
            </a:r>
          </a:p>
          <a:p>
            <a:pPr algn="ctr"/>
            <a:r>
              <a:rPr lang="cs-CZ" sz="2000" b="1" dirty="0" err="1">
                <a:latin typeface="Times New Roman" pitchFamily="18" charset="0"/>
                <a:cs typeface="Times New Roman" pitchFamily="18" charset="0"/>
              </a:rPr>
              <a:t>p</a:t>
            </a:r>
            <a:r>
              <a:rPr lang="en-US" sz="2000" b="1" dirty="0" err="1" smtClean="0">
                <a:latin typeface="Times New Roman" pitchFamily="18" charset="0"/>
                <a:cs typeface="Times New Roman" pitchFamily="18" charset="0"/>
              </a:rPr>
              <a:t>ředpřítomný</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have gone </a:t>
            </a:r>
            <a:r>
              <a:rPr lang="en-US" i="1" dirty="0" smtClean="0">
                <a:latin typeface="Times New Roman" pitchFamily="18" charset="0"/>
                <a:cs typeface="Times New Roman" pitchFamily="18" charset="0"/>
              </a:rPr>
              <a:t>to school.</a:t>
            </a:r>
            <a:endParaRPr lang="en-US" i="1" dirty="0">
              <a:latin typeface="Times New Roman" pitchFamily="18" charset="0"/>
              <a:cs typeface="Times New Roman" pitchFamily="18" charset="0"/>
            </a:endParaRPr>
          </a:p>
        </p:txBody>
      </p:sp>
      <p:sp>
        <p:nvSpPr>
          <p:cNvPr id="25" name="TextovéPole 24"/>
          <p:cNvSpPr txBox="1"/>
          <p:nvPr/>
        </p:nvSpPr>
        <p:spPr>
          <a:xfrm>
            <a:off x="6242732" y="2517033"/>
            <a:ext cx="2736812" cy="984885"/>
          </a:xfrm>
          <a:prstGeom prst="rect">
            <a:avLst/>
          </a:prstGeom>
          <a:solidFill>
            <a:schemeClr val="accent3">
              <a:lumMod val="40000"/>
              <a:lumOff val="60000"/>
            </a:schemeClr>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Future simple</a:t>
            </a:r>
          </a:p>
          <a:p>
            <a:pPr algn="ctr"/>
            <a:r>
              <a:rPr lang="cs-CZ" sz="2000" b="1" dirty="0" err="1">
                <a:latin typeface="Times New Roman" pitchFamily="18" charset="0"/>
                <a:cs typeface="Times New Roman" pitchFamily="18" charset="0"/>
              </a:rPr>
              <a:t>b</a:t>
            </a:r>
            <a:r>
              <a:rPr lang="en-US" sz="2000" b="1" dirty="0" err="1" smtClean="0">
                <a:latin typeface="Times New Roman" pitchFamily="18" charset="0"/>
                <a:cs typeface="Times New Roman" pitchFamily="18" charset="0"/>
              </a:rPr>
              <a:t>udoucí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prostý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will go</a:t>
            </a:r>
            <a:r>
              <a:rPr lang="en-US" i="1" dirty="0" smtClean="0">
                <a:latin typeface="Times New Roman" pitchFamily="18" charset="0"/>
                <a:cs typeface="Times New Roman" pitchFamily="18" charset="0"/>
              </a:rPr>
              <a:t> out with my dog.</a:t>
            </a:r>
            <a:endParaRPr lang="en-US" i="1" dirty="0">
              <a:latin typeface="Times New Roman" pitchFamily="18" charset="0"/>
              <a:cs typeface="Times New Roman" pitchFamily="18" charset="0"/>
            </a:endParaRPr>
          </a:p>
        </p:txBody>
      </p:sp>
      <p:sp>
        <p:nvSpPr>
          <p:cNvPr id="26" name="TextovéPole 25"/>
          <p:cNvSpPr txBox="1"/>
          <p:nvPr/>
        </p:nvSpPr>
        <p:spPr>
          <a:xfrm>
            <a:off x="6242732" y="3703126"/>
            <a:ext cx="2736812" cy="984885"/>
          </a:xfrm>
          <a:prstGeom prst="rect">
            <a:avLst/>
          </a:prstGeom>
          <a:solidFill>
            <a:schemeClr val="accent3">
              <a:lumMod val="40000"/>
              <a:lumOff val="60000"/>
            </a:schemeClr>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Future continuous</a:t>
            </a:r>
          </a:p>
          <a:p>
            <a:pPr algn="ctr"/>
            <a:r>
              <a:rPr lang="cs-CZ" sz="2000" b="1" dirty="0" err="1">
                <a:latin typeface="Times New Roman" pitchFamily="18" charset="0"/>
                <a:cs typeface="Times New Roman" pitchFamily="18" charset="0"/>
              </a:rPr>
              <a:t>b</a:t>
            </a:r>
            <a:r>
              <a:rPr lang="en-US" sz="2000" b="1" dirty="0" err="1" smtClean="0">
                <a:latin typeface="Times New Roman" pitchFamily="18" charset="0"/>
                <a:cs typeface="Times New Roman" pitchFamily="18" charset="0"/>
              </a:rPr>
              <a:t>udoucí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průběhový</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will be going</a:t>
            </a:r>
            <a:r>
              <a:rPr lang="en-US" i="1" dirty="0" smtClean="0">
                <a:latin typeface="Times New Roman" pitchFamily="18" charset="0"/>
                <a:cs typeface="Times New Roman" pitchFamily="18" charset="0"/>
              </a:rPr>
              <a:t> home.</a:t>
            </a:r>
            <a:endParaRPr lang="en-US" i="1" dirty="0">
              <a:latin typeface="Times New Roman" pitchFamily="18" charset="0"/>
              <a:cs typeface="Times New Roman" pitchFamily="18" charset="0"/>
            </a:endParaRPr>
          </a:p>
        </p:txBody>
      </p:sp>
      <p:sp>
        <p:nvSpPr>
          <p:cNvPr id="27" name="TextovéPole 26"/>
          <p:cNvSpPr txBox="1"/>
          <p:nvPr/>
        </p:nvSpPr>
        <p:spPr>
          <a:xfrm>
            <a:off x="6220656" y="4884432"/>
            <a:ext cx="2736812" cy="984885"/>
          </a:xfrm>
          <a:prstGeom prst="rect">
            <a:avLst/>
          </a:prstGeom>
          <a:solidFill>
            <a:schemeClr val="accent3">
              <a:lumMod val="40000"/>
              <a:lumOff val="60000"/>
            </a:schemeClr>
          </a:solidFill>
        </p:spPr>
        <p:txBody>
          <a:bodyPr wrap="square" rtlCol="0">
            <a:spAutoFit/>
          </a:bodyPr>
          <a:lstStyle/>
          <a:p>
            <a:pPr algn="ctr"/>
            <a:r>
              <a:rPr lang="en-US" sz="2000" b="1" dirty="0" smtClean="0">
                <a:solidFill>
                  <a:srgbClr val="FF0000"/>
                </a:solidFill>
                <a:latin typeface="Times New Roman" pitchFamily="18" charset="0"/>
                <a:cs typeface="Times New Roman" pitchFamily="18" charset="0"/>
              </a:rPr>
              <a:t>Future perfect</a:t>
            </a:r>
          </a:p>
          <a:p>
            <a:pPr algn="ctr"/>
            <a:r>
              <a:rPr lang="cs-CZ" sz="2000" b="1" dirty="0" err="1">
                <a:latin typeface="Times New Roman" pitchFamily="18" charset="0"/>
                <a:cs typeface="Times New Roman" pitchFamily="18" charset="0"/>
              </a:rPr>
              <a:t>p</a:t>
            </a:r>
            <a:r>
              <a:rPr lang="en-US" sz="2000" b="1" dirty="0" err="1" smtClean="0">
                <a:latin typeface="Times New Roman" pitchFamily="18" charset="0"/>
                <a:cs typeface="Times New Roman" pitchFamily="18" charset="0"/>
              </a:rPr>
              <a:t>ředbudoucí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čas</a:t>
            </a:r>
            <a:endParaRPr lang="en-US" sz="2000" b="1" dirty="0" smtClean="0">
              <a:latin typeface="Times New Roman" pitchFamily="18" charset="0"/>
              <a:cs typeface="Times New Roman" pitchFamily="18" charset="0"/>
            </a:endParaRPr>
          </a:p>
          <a:p>
            <a:pPr algn="ctr"/>
            <a:r>
              <a:rPr lang="en-US" i="1" dirty="0" smtClean="0">
                <a:latin typeface="Times New Roman" pitchFamily="18" charset="0"/>
                <a:cs typeface="Times New Roman" pitchFamily="18" charset="0"/>
              </a:rPr>
              <a:t>I </a:t>
            </a:r>
            <a:r>
              <a:rPr lang="en-US" b="1" i="1" dirty="0" smtClean="0">
                <a:latin typeface="Times New Roman" pitchFamily="18" charset="0"/>
                <a:cs typeface="Times New Roman" pitchFamily="18" charset="0"/>
              </a:rPr>
              <a:t>will have gone </a:t>
            </a:r>
            <a:r>
              <a:rPr lang="en-US" i="1" dirty="0" smtClean="0">
                <a:latin typeface="Times New Roman" pitchFamily="18" charset="0"/>
                <a:cs typeface="Times New Roman" pitchFamily="18" charset="0"/>
              </a:rPr>
              <a:t>to school.</a:t>
            </a:r>
            <a:endParaRPr lang="en-US" i="1" dirty="0">
              <a:latin typeface="Times New Roman" pitchFamily="18" charset="0"/>
              <a:cs typeface="Times New Roman" pitchFamily="18" charset="0"/>
            </a:endParaRPr>
          </a:p>
        </p:txBody>
      </p:sp>
      <p:sp>
        <p:nvSpPr>
          <p:cNvPr id="28" name="TextovéPole 27"/>
          <p:cNvSpPr txBox="1"/>
          <p:nvPr/>
        </p:nvSpPr>
        <p:spPr>
          <a:xfrm>
            <a:off x="274452" y="6021288"/>
            <a:ext cx="8669944"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smtClean="0">
                <a:latin typeface="Times New Roman" pitchFamily="18" charset="0"/>
                <a:cs typeface="Times New Roman" pitchFamily="18" charset="0"/>
              </a:rPr>
              <a:t>This is </a:t>
            </a:r>
            <a:r>
              <a:rPr lang="en-US" b="1" dirty="0" smtClean="0">
                <a:latin typeface="Times New Roman" pitchFamily="18" charset="0"/>
                <a:cs typeface="Times New Roman" pitchFamily="18" charset="0"/>
              </a:rPr>
              <a:t>not a complete list </a:t>
            </a:r>
            <a:r>
              <a:rPr lang="en-US" dirty="0" smtClean="0">
                <a:latin typeface="Times New Roman" pitchFamily="18" charset="0"/>
                <a:cs typeface="Times New Roman" pitchFamily="18" charset="0"/>
              </a:rPr>
              <a:t>(see DUM 45)!!! </a:t>
            </a:r>
            <a:r>
              <a:rPr lang="cs-CZ" dirty="0" err="1" smtClean="0">
                <a:latin typeface="Times New Roman" pitchFamily="18" charset="0"/>
                <a:cs typeface="Times New Roman" pitchFamily="18" charset="0"/>
              </a:rPr>
              <a:t>This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time</a:t>
            </a:r>
            <a:r>
              <a:rPr lang="cs-CZ"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terminology</a:t>
            </a:r>
            <a:r>
              <a:rPr lang="en-US" dirty="0" smtClean="0">
                <a:latin typeface="Times New Roman" pitchFamily="18" charset="0"/>
                <a:cs typeface="Times New Roman" pitchFamily="18" charset="0"/>
              </a:rPr>
              <a:t> is important. You don´t have to study the form and use of the last two future tenses </a:t>
            </a:r>
            <a:r>
              <a:rPr lang="en-US" dirty="0" smtClean="0">
                <a:latin typeface="Times New Roman" pitchFamily="18" charset="0"/>
                <a:cs typeface="Times New Roman" pitchFamily="18" charset="0"/>
                <a:sym typeface="Wingdings" pitchFamily="2" charset="2"/>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7707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47.5 </a:t>
            </a:r>
            <a:r>
              <a:rPr lang="cs-CZ" sz="2500" b="1" dirty="0" err="1" smtClean="0">
                <a:latin typeface="Times New Roman" pitchFamily="18" charset="0"/>
                <a:cs typeface="Times New Roman" pitchFamily="18" charset="0"/>
              </a:rPr>
              <a:t>Types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of</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sentences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punctuation</a:t>
            </a:r>
            <a:r>
              <a:rPr lang="cs-CZ" sz="2500" b="1" dirty="0" smtClean="0">
                <a:latin typeface="Times New Roman" pitchFamily="18" charset="0"/>
                <a:cs typeface="Times New Roman" pitchFamily="18" charset="0"/>
              </a:rPr>
              <a:t> and </a:t>
            </a:r>
            <a:r>
              <a:rPr lang="cs-CZ" sz="2500" b="1" dirty="0" err="1" smtClean="0">
                <a:latin typeface="Times New Roman" pitchFamily="18" charset="0"/>
                <a:cs typeface="Times New Roman" pitchFamily="18" charset="0"/>
              </a:rPr>
              <a:t>other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symbols</a:t>
            </a:r>
            <a:r>
              <a:rPr lang="cs-CZ" sz="2500" b="1" dirty="0" smtClean="0">
                <a:latin typeface="Times New Roman" pitchFamily="18" charset="0"/>
                <a:cs typeface="Times New Roman" pitchFamily="18" charset="0"/>
              </a:rPr>
              <a:t> –</a:t>
            </a:r>
          </a:p>
          <a:p>
            <a:pPr algn="l"/>
            <a:r>
              <a:rPr lang="cs-CZ" sz="2500" b="1" dirty="0" smtClean="0">
                <a:latin typeface="Times New Roman" pitchFamily="18" charset="0"/>
                <a:cs typeface="Times New Roman" pitchFamily="18" charset="0"/>
              </a:rPr>
              <a:t>        Typy vět, interpunkce a ostatní symboly</a:t>
            </a:r>
            <a:endParaRPr lang="cs-CZ" sz="25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6" name="TextovéPole 5"/>
          <p:cNvSpPr txBox="1"/>
          <p:nvPr/>
        </p:nvSpPr>
        <p:spPr>
          <a:xfrm>
            <a:off x="215516" y="2876240"/>
            <a:ext cx="8712968" cy="3693319"/>
          </a:xfrm>
          <a:prstGeom prst="rect">
            <a:avLst/>
          </a:prstGeom>
          <a:solidFill>
            <a:srgbClr val="FF99FF"/>
          </a:solidFill>
          <a:ln w="19050">
            <a:noFill/>
          </a:ln>
        </p:spPr>
        <p:txBody>
          <a:bodyPr wrap="square" rtlCol="0">
            <a:spAutoFit/>
          </a:bodyPr>
          <a:lstStyle/>
          <a:p>
            <a:r>
              <a:rPr lang="cs-CZ" b="1" dirty="0" smtClean="0">
                <a:latin typeface="Times New Roman" pitchFamily="18" charset="0"/>
                <a:cs typeface="Times New Roman" pitchFamily="18" charset="0"/>
              </a:rPr>
              <a:t>PUNCTUATION and </a:t>
            </a:r>
            <a:r>
              <a:rPr lang="cs-CZ" b="1" dirty="0" err="1" smtClean="0">
                <a:latin typeface="Times New Roman" pitchFamily="18" charset="0"/>
                <a:cs typeface="Times New Roman" pitchFamily="18" charset="0"/>
              </a:rPr>
              <a:t>other</a:t>
            </a:r>
            <a:r>
              <a:rPr lang="cs-CZ" b="1" dirty="0" smtClean="0">
                <a:latin typeface="Times New Roman" pitchFamily="18" charset="0"/>
                <a:cs typeface="Times New Roman" pitchFamily="18" charset="0"/>
              </a:rPr>
              <a:t> SYMBOLS</a:t>
            </a:r>
          </a:p>
          <a:p>
            <a:endParaRPr lang="cs-CZ" b="1" dirty="0">
              <a:latin typeface="Times New Roman" pitchFamily="18" charset="0"/>
              <a:cs typeface="Times New Roman" pitchFamily="18" charset="0"/>
            </a:endParaRPr>
          </a:p>
          <a:p>
            <a:endParaRPr lang="cs-CZ" b="1"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p>
            <a:endParaRPr lang="cs-CZ"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p>
            <a:endParaRPr lang="cs-CZ"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p>
            <a:endParaRPr lang="cs-CZ"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p>
            <a:endParaRPr lang="cs-CZ"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p:txBody>
      </p:sp>
      <p:sp>
        <p:nvSpPr>
          <p:cNvPr id="7" name="TextovéPole 6"/>
          <p:cNvSpPr txBox="1"/>
          <p:nvPr/>
        </p:nvSpPr>
        <p:spPr>
          <a:xfrm>
            <a:off x="251520" y="1780332"/>
            <a:ext cx="1584176"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cs-CZ" b="1" dirty="0" smtClean="0">
                <a:solidFill>
                  <a:schemeClr val="tx1"/>
                </a:solidFill>
                <a:latin typeface="Times New Roman" pitchFamily="18" charset="0"/>
                <a:cs typeface="Times New Roman" pitchFamily="18" charset="0"/>
              </a:rPr>
              <a:t>SENTENCES</a:t>
            </a:r>
            <a:endParaRPr lang="cs-CZ" b="1" dirty="0">
              <a:solidFill>
                <a:schemeClr val="tx1"/>
              </a:solidFill>
              <a:latin typeface="Times New Roman" pitchFamily="18" charset="0"/>
              <a:cs typeface="Times New Roman" pitchFamily="18" charset="0"/>
            </a:endParaRPr>
          </a:p>
        </p:txBody>
      </p:sp>
      <p:cxnSp>
        <p:nvCxnSpPr>
          <p:cNvPr id="9" name="Přímá spojnice se šipkou 8"/>
          <p:cNvCxnSpPr/>
          <p:nvPr/>
        </p:nvCxnSpPr>
        <p:spPr>
          <a:xfrm flipV="1">
            <a:off x="2014476" y="1504333"/>
            <a:ext cx="360040" cy="336198"/>
          </a:xfrm>
          <a:prstGeom prst="straightConnector1">
            <a:avLst/>
          </a:prstGeom>
          <a:ln w="317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V="1">
            <a:off x="2014476" y="1964028"/>
            <a:ext cx="484820" cy="1"/>
          </a:xfrm>
          <a:prstGeom prst="straightConnector1">
            <a:avLst/>
          </a:prstGeom>
          <a:ln w="317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2014476" y="2077036"/>
            <a:ext cx="360040" cy="311874"/>
          </a:xfrm>
          <a:prstGeom prst="straightConnector1">
            <a:avLst/>
          </a:prstGeom>
          <a:ln w="3175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2627784" y="1340768"/>
            <a:ext cx="6336704"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cs-CZ" b="1" dirty="0" smtClean="0">
                <a:latin typeface="Times New Roman" pitchFamily="18" charset="0"/>
                <a:cs typeface="Times New Roman" pitchFamily="18" charset="0"/>
              </a:rPr>
              <a:t>AFFIRMATIVE</a:t>
            </a:r>
            <a:r>
              <a:rPr lang="cs-CZ" dirty="0" smtClean="0">
                <a:latin typeface="Times New Roman" pitchFamily="18" charset="0"/>
                <a:cs typeface="Times New Roman" pitchFamily="18" charset="0"/>
              </a:rPr>
              <a:t> – kladné, oznamovací (I </a:t>
            </a:r>
            <a:r>
              <a:rPr lang="cs-CZ" dirty="0" err="1" smtClean="0">
                <a:latin typeface="Times New Roman" pitchFamily="18" charset="0"/>
                <a:cs typeface="Times New Roman" pitchFamily="18" charset="0"/>
              </a:rPr>
              <a:t>hate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this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weather</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p:txBody>
      </p:sp>
      <p:sp>
        <p:nvSpPr>
          <p:cNvPr id="21" name="TextovéPole 20"/>
          <p:cNvSpPr txBox="1"/>
          <p:nvPr/>
        </p:nvSpPr>
        <p:spPr>
          <a:xfrm>
            <a:off x="2627784" y="1782664"/>
            <a:ext cx="6336704"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cs-CZ" b="1" dirty="0" smtClean="0">
                <a:latin typeface="Times New Roman" pitchFamily="18" charset="0"/>
                <a:cs typeface="Times New Roman" pitchFamily="18" charset="0"/>
              </a:rPr>
              <a:t>NEGATIVE</a:t>
            </a:r>
            <a:r>
              <a:rPr lang="cs-CZ" dirty="0" smtClean="0">
                <a:latin typeface="Times New Roman" pitchFamily="18" charset="0"/>
                <a:cs typeface="Times New Roman" pitchFamily="18" charset="0"/>
              </a:rPr>
              <a:t> – záporné (I </a:t>
            </a:r>
            <a:r>
              <a:rPr lang="cs-CZ" dirty="0" err="1" smtClean="0">
                <a:latin typeface="Times New Roman" pitchFamily="18" charset="0"/>
                <a:cs typeface="Times New Roman" pitchFamily="18" charset="0"/>
              </a:rPr>
              <a:t>don´t</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think</a:t>
            </a:r>
            <a:r>
              <a:rPr lang="cs-CZ" dirty="0" smtClean="0">
                <a:latin typeface="Times New Roman" pitchFamily="18" charset="0"/>
                <a:cs typeface="Times New Roman" pitchFamily="18" charset="0"/>
              </a:rPr>
              <a:t> so.)</a:t>
            </a:r>
            <a:endParaRPr lang="cs-CZ" dirty="0">
              <a:latin typeface="Times New Roman" pitchFamily="18" charset="0"/>
              <a:cs typeface="Times New Roman" pitchFamily="18" charset="0"/>
            </a:endParaRPr>
          </a:p>
        </p:txBody>
      </p:sp>
      <p:sp>
        <p:nvSpPr>
          <p:cNvPr id="22" name="TextovéPole 21"/>
          <p:cNvSpPr txBox="1"/>
          <p:nvPr/>
        </p:nvSpPr>
        <p:spPr>
          <a:xfrm>
            <a:off x="2627784" y="2230746"/>
            <a:ext cx="6336704"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cs-CZ" b="1" dirty="0" smtClean="0">
                <a:latin typeface="Times New Roman" pitchFamily="18" charset="0"/>
                <a:cs typeface="Times New Roman" pitchFamily="18" charset="0"/>
              </a:rPr>
              <a:t>INTERROGATIVE (</a:t>
            </a:r>
            <a:r>
              <a:rPr lang="cs-CZ" b="1" dirty="0" err="1" smtClean="0">
                <a:latin typeface="Times New Roman" pitchFamily="18" charset="0"/>
                <a:cs typeface="Times New Roman" pitchFamily="18" charset="0"/>
              </a:rPr>
              <a:t>questions</a:t>
            </a:r>
            <a:r>
              <a:rPr lang="cs-CZ" b="1"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 otázky (</a:t>
            </a:r>
            <a:r>
              <a:rPr lang="cs-CZ" dirty="0" err="1" smtClean="0">
                <a:latin typeface="Times New Roman" pitchFamily="18" charset="0"/>
                <a:cs typeface="Times New Roman" pitchFamily="18" charset="0"/>
              </a:rPr>
              <a:t>What´s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problem</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0833" t="1" r="18056" b="694"/>
          <a:stretch/>
        </p:blipFill>
        <p:spPr bwMode="auto">
          <a:xfrm>
            <a:off x="379271" y="3988716"/>
            <a:ext cx="543977" cy="867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5128" r="15108"/>
          <a:stretch/>
        </p:blipFill>
        <p:spPr bwMode="auto">
          <a:xfrm>
            <a:off x="395536" y="4929460"/>
            <a:ext cx="660221" cy="94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ovéPole 22"/>
          <p:cNvSpPr txBox="1"/>
          <p:nvPr/>
        </p:nvSpPr>
        <p:spPr>
          <a:xfrm>
            <a:off x="1625068" y="3353336"/>
            <a:ext cx="1944216" cy="369332"/>
          </a:xfrm>
          <a:prstGeom prst="rect">
            <a:avLst/>
          </a:prstGeom>
          <a:noFill/>
          <a:ln>
            <a:solidFill>
              <a:srgbClr val="CC00FF"/>
            </a:solidFill>
          </a:ln>
        </p:spPr>
        <p:txBody>
          <a:bodyPr wrap="square" rtlCol="0">
            <a:spAutoFit/>
          </a:bodyPr>
          <a:lstStyle/>
          <a:p>
            <a:r>
              <a:rPr lang="cs-CZ" b="1" dirty="0" err="1">
                <a:latin typeface="Times New Roman" pitchFamily="18" charset="0"/>
                <a:cs typeface="Times New Roman" pitchFamily="18" charset="0"/>
              </a:rPr>
              <a:t>q</a:t>
            </a:r>
            <a:r>
              <a:rPr lang="cs-CZ" b="1" dirty="0" err="1" smtClean="0">
                <a:latin typeface="Times New Roman" pitchFamily="18" charset="0"/>
                <a:cs typeface="Times New Roman" pitchFamily="18" charset="0"/>
              </a:rPr>
              <a:t>uotation</a:t>
            </a:r>
            <a:r>
              <a:rPr lang="cs-CZ" b="1" dirty="0" smtClean="0">
                <a:latin typeface="Times New Roman" pitchFamily="18" charset="0"/>
                <a:cs typeface="Times New Roman" pitchFamily="18" charset="0"/>
              </a:rPr>
              <a:t> </a:t>
            </a:r>
            <a:r>
              <a:rPr lang="cs-CZ" b="1" dirty="0" err="1" smtClean="0">
                <a:latin typeface="Times New Roman" pitchFamily="18" charset="0"/>
                <a:cs typeface="Times New Roman" pitchFamily="18" charset="0"/>
              </a:rPr>
              <a:t>marks</a:t>
            </a:r>
            <a:endParaRPr lang="cs-CZ" b="1" dirty="0">
              <a:latin typeface="Times New Roman" pitchFamily="18" charset="0"/>
              <a:cs typeface="Times New Roman" pitchFamily="18" charset="0"/>
            </a:endParaRPr>
          </a:p>
        </p:txBody>
      </p:sp>
      <p:sp>
        <p:nvSpPr>
          <p:cNvPr id="27" name="TextovéPole 26"/>
          <p:cNvSpPr txBox="1"/>
          <p:nvPr/>
        </p:nvSpPr>
        <p:spPr>
          <a:xfrm>
            <a:off x="1055757" y="4221780"/>
            <a:ext cx="2004076"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exclamation</a:t>
            </a:r>
            <a:r>
              <a:rPr lang="cs-CZ" b="1" dirty="0" smtClean="0">
                <a:latin typeface="Times New Roman" pitchFamily="18" charset="0"/>
                <a:cs typeface="Times New Roman" pitchFamily="18" charset="0"/>
              </a:rPr>
              <a:t> </a:t>
            </a:r>
            <a:r>
              <a:rPr lang="cs-CZ" b="1" dirty="0" err="1" smtClean="0">
                <a:latin typeface="Times New Roman" pitchFamily="18" charset="0"/>
                <a:cs typeface="Times New Roman" pitchFamily="18" charset="0"/>
              </a:rPr>
              <a:t>mark</a:t>
            </a:r>
            <a:endParaRPr lang="cs-CZ" b="1" dirty="0">
              <a:latin typeface="Times New Roman" pitchFamily="18" charset="0"/>
              <a:cs typeface="Times New Roman" pitchFamily="18" charset="0"/>
            </a:endParaRPr>
          </a:p>
        </p:txBody>
      </p:sp>
      <p:sp>
        <p:nvSpPr>
          <p:cNvPr id="28" name="TextovéPole 27"/>
          <p:cNvSpPr txBox="1"/>
          <p:nvPr/>
        </p:nvSpPr>
        <p:spPr>
          <a:xfrm>
            <a:off x="1192401" y="5217978"/>
            <a:ext cx="1651407"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question</a:t>
            </a:r>
            <a:r>
              <a:rPr lang="cs-CZ" b="1" dirty="0" smtClean="0">
                <a:latin typeface="Times New Roman" pitchFamily="18" charset="0"/>
                <a:cs typeface="Times New Roman" pitchFamily="18" charset="0"/>
              </a:rPr>
              <a:t> </a:t>
            </a:r>
            <a:r>
              <a:rPr lang="cs-CZ" b="1" dirty="0" err="1" smtClean="0">
                <a:latin typeface="Times New Roman" pitchFamily="18" charset="0"/>
                <a:cs typeface="Times New Roman" pitchFamily="18" charset="0"/>
              </a:rPr>
              <a:t>mark</a:t>
            </a:r>
            <a:endParaRPr lang="cs-CZ" b="1" dirty="0">
              <a:latin typeface="Times New Roman" pitchFamily="18" charset="0"/>
              <a:cs typeface="Times New Roman" pitchFamily="18" charset="0"/>
            </a:endParaRPr>
          </a:p>
        </p:txBody>
      </p:sp>
      <p:sp>
        <p:nvSpPr>
          <p:cNvPr id="30" name="TextovéPole 29"/>
          <p:cNvSpPr txBox="1"/>
          <p:nvPr/>
        </p:nvSpPr>
        <p:spPr>
          <a:xfrm>
            <a:off x="6804248" y="5945779"/>
            <a:ext cx="1256940" cy="369332"/>
          </a:xfrm>
          <a:prstGeom prst="rect">
            <a:avLst/>
          </a:prstGeom>
          <a:noFill/>
          <a:ln>
            <a:solidFill>
              <a:srgbClr val="CC00FF"/>
            </a:solidFill>
          </a:ln>
        </p:spPr>
        <p:txBody>
          <a:bodyPr wrap="square" rtlCol="0">
            <a:spAutoFit/>
          </a:bodyPr>
          <a:lstStyle/>
          <a:p>
            <a:r>
              <a:rPr lang="cs-CZ" b="1" dirty="0" err="1">
                <a:latin typeface="Times New Roman" pitchFamily="18" charset="0"/>
                <a:cs typeface="Times New Roman" pitchFamily="18" charset="0"/>
              </a:rPr>
              <a:t>s</a:t>
            </a:r>
            <a:r>
              <a:rPr lang="cs-CZ" b="1" dirty="0" err="1" smtClean="0">
                <a:latin typeface="Times New Roman" pitchFamily="18" charset="0"/>
                <a:cs typeface="Times New Roman" pitchFamily="18" charset="0"/>
              </a:rPr>
              <a:t>emi-colon</a:t>
            </a:r>
            <a:endParaRPr lang="cs-CZ" b="1" dirty="0">
              <a:latin typeface="Times New Roman" pitchFamily="18" charset="0"/>
              <a:cs typeface="Times New Roman" pitchFamily="18" charset="0"/>
            </a:endParaRPr>
          </a:p>
        </p:txBody>
      </p:sp>
      <p:pic>
        <p:nvPicPr>
          <p:cNvPr id="205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89698" y="3225213"/>
            <a:ext cx="755724" cy="755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ovéPole 31"/>
          <p:cNvSpPr txBox="1"/>
          <p:nvPr/>
        </p:nvSpPr>
        <p:spPr>
          <a:xfrm>
            <a:off x="4683212" y="3353336"/>
            <a:ext cx="1112923" cy="369332"/>
          </a:xfrm>
          <a:prstGeom prst="rect">
            <a:avLst/>
          </a:prstGeom>
          <a:noFill/>
          <a:ln>
            <a:solidFill>
              <a:srgbClr val="CC00FF"/>
            </a:solidFill>
          </a:ln>
        </p:spPr>
        <p:txBody>
          <a:bodyPr wrap="square" rtlCol="0">
            <a:spAutoFit/>
          </a:bodyPr>
          <a:lstStyle/>
          <a:p>
            <a:r>
              <a:rPr lang="cs-CZ" b="1" dirty="0" err="1">
                <a:latin typeface="Times New Roman" pitchFamily="18" charset="0"/>
                <a:cs typeface="Times New Roman" pitchFamily="18" charset="0"/>
              </a:rPr>
              <a:t>a</a:t>
            </a:r>
            <a:r>
              <a:rPr lang="cs-CZ" b="1" dirty="0" err="1" smtClean="0">
                <a:latin typeface="Times New Roman" pitchFamily="18" charset="0"/>
                <a:cs typeface="Times New Roman" pitchFamily="18" charset="0"/>
              </a:rPr>
              <a:t>t</a:t>
            </a:r>
            <a:r>
              <a:rPr lang="cs-CZ" b="1" dirty="0" smtClean="0">
                <a:latin typeface="Times New Roman" pitchFamily="18" charset="0"/>
                <a:cs typeface="Times New Roman" pitchFamily="18" charset="0"/>
              </a:rPr>
              <a:t> (sign)</a:t>
            </a:r>
            <a:endParaRPr lang="cs-CZ" b="1" dirty="0">
              <a:latin typeface="Times New Roman" pitchFamily="18" charset="0"/>
              <a:cs typeface="Times New Roman" pitchFamily="18" charset="0"/>
            </a:endParaRPr>
          </a:p>
        </p:txBody>
      </p:sp>
      <p:pic>
        <p:nvPicPr>
          <p:cNvPr id="2055"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79912" y="4088870"/>
            <a:ext cx="765510" cy="765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TextovéPole 33"/>
          <p:cNvSpPr txBox="1"/>
          <p:nvPr/>
        </p:nvSpPr>
        <p:spPr>
          <a:xfrm>
            <a:off x="4683213" y="4221780"/>
            <a:ext cx="1112923"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asterisk</a:t>
            </a:r>
            <a:endParaRPr lang="cs-CZ" b="1" dirty="0">
              <a:latin typeface="Times New Roman" pitchFamily="18" charset="0"/>
              <a:cs typeface="Times New Roman" pitchFamily="18" charset="0"/>
            </a:endParaRPr>
          </a:p>
        </p:txBody>
      </p:sp>
      <p:sp>
        <p:nvSpPr>
          <p:cNvPr id="24" name="TextovéPole 23"/>
          <p:cNvSpPr txBox="1"/>
          <p:nvPr/>
        </p:nvSpPr>
        <p:spPr>
          <a:xfrm>
            <a:off x="5975176" y="5807280"/>
            <a:ext cx="765510" cy="646331"/>
          </a:xfrm>
          <a:prstGeom prst="rect">
            <a:avLst/>
          </a:prstGeom>
          <a:solidFill>
            <a:schemeClr val="bg1"/>
          </a:solidFill>
        </p:spPr>
        <p:txBody>
          <a:bodyPr wrap="square" rtlCol="0">
            <a:spAutoFit/>
          </a:bodyPr>
          <a:lstStyle/>
          <a:p>
            <a:pPr algn="ctr"/>
            <a:r>
              <a:rPr lang="cs-CZ" sz="3600" b="1" dirty="0" smtClean="0"/>
              <a:t>;</a:t>
            </a:r>
            <a:endParaRPr lang="cs-CZ" sz="3600" b="1" dirty="0"/>
          </a:p>
        </p:txBody>
      </p:sp>
      <p:sp>
        <p:nvSpPr>
          <p:cNvPr id="38" name="TextovéPole 37"/>
          <p:cNvSpPr txBox="1"/>
          <p:nvPr/>
        </p:nvSpPr>
        <p:spPr>
          <a:xfrm>
            <a:off x="5952852" y="4099430"/>
            <a:ext cx="765510" cy="646331"/>
          </a:xfrm>
          <a:prstGeom prst="rect">
            <a:avLst/>
          </a:prstGeom>
          <a:solidFill>
            <a:schemeClr val="bg1"/>
          </a:solidFill>
        </p:spPr>
        <p:txBody>
          <a:bodyPr wrap="square" rtlCol="0">
            <a:spAutoFit/>
          </a:bodyPr>
          <a:lstStyle/>
          <a:p>
            <a:pPr algn="ctr"/>
            <a:r>
              <a:rPr lang="cs-CZ" sz="3600" b="1" dirty="0" smtClean="0"/>
              <a:t>'</a:t>
            </a:r>
            <a:endParaRPr lang="cs-CZ" sz="3600" b="1" dirty="0"/>
          </a:p>
        </p:txBody>
      </p:sp>
      <p:sp>
        <p:nvSpPr>
          <p:cNvPr id="39" name="TextovéPole 38"/>
          <p:cNvSpPr txBox="1"/>
          <p:nvPr/>
        </p:nvSpPr>
        <p:spPr>
          <a:xfrm>
            <a:off x="5940152" y="3255307"/>
            <a:ext cx="765510" cy="646331"/>
          </a:xfrm>
          <a:prstGeom prst="rect">
            <a:avLst/>
          </a:prstGeom>
          <a:solidFill>
            <a:schemeClr val="bg1"/>
          </a:solidFill>
        </p:spPr>
        <p:txBody>
          <a:bodyPr wrap="square" rtlCol="0">
            <a:spAutoFit/>
          </a:bodyPr>
          <a:lstStyle/>
          <a:p>
            <a:pPr algn="ctr"/>
            <a:r>
              <a:rPr lang="cs-CZ" sz="3600" b="1" dirty="0" smtClean="0"/>
              <a:t>,</a:t>
            </a:r>
            <a:endParaRPr lang="cs-CZ" sz="3600" b="1" dirty="0"/>
          </a:p>
        </p:txBody>
      </p:sp>
      <p:sp>
        <p:nvSpPr>
          <p:cNvPr id="40" name="TextovéPole 39"/>
          <p:cNvSpPr txBox="1"/>
          <p:nvPr/>
        </p:nvSpPr>
        <p:spPr>
          <a:xfrm>
            <a:off x="5952852" y="4992469"/>
            <a:ext cx="765510" cy="646331"/>
          </a:xfrm>
          <a:prstGeom prst="rect">
            <a:avLst/>
          </a:prstGeom>
          <a:solidFill>
            <a:schemeClr val="bg1"/>
          </a:solidFill>
        </p:spPr>
        <p:txBody>
          <a:bodyPr wrap="square" rtlCol="0">
            <a:spAutoFit/>
          </a:bodyPr>
          <a:lstStyle/>
          <a:p>
            <a:pPr algn="ctr"/>
            <a:r>
              <a:rPr lang="cs-CZ" sz="3600" b="1" dirty="0" smtClean="0"/>
              <a:t>( )</a:t>
            </a:r>
            <a:endParaRPr lang="cs-CZ" sz="3600" b="1" dirty="0"/>
          </a:p>
        </p:txBody>
      </p:sp>
      <p:pic>
        <p:nvPicPr>
          <p:cNvPr id="2056" name="Picture 8"/>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23223" b="19828"/>
          <a:stretch/>
        </p:blipFill>
        <p:spPr bwMode="auto">
          <a:xfrm>
            <a:off x="379271" y="3225213"/>
            <a:ext cx="1187773" cy="6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TextovéPole 41"/>
          <p:cNvSpPr txBox="1"/>
          <p:nvPr/>
        </p:nvSpPr>
        <p:spPr>
          <a:xfrm>
            <a:off x="6820166" y="4237930"/>
            <a:ext cx="1368152"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apostrophe</a:t>
            </a:r>
            <a:endParaRPr lang="cs-CZ" b="1" dirty="0">
              <a:latin typeface="Times New Roman" pitchFamily="18" charset="0"/>
              <a:cs typeface="Times New Roman" pitchFamily="18" charset="0"/>
            </a:endParaRPr>
          </a:p>
        </p:txBody>
      </p:sp>
      <p:sp>
        <p:nvSpPr>
          <p:cNvPr id="43" name="TextovéPole 42"/>
          <p:cNvSpPr txBox="1"/>
          <p:nvPr/>
        </p:nvSpPr>
        <p:spPr>
          <a:xfrm>
            <a:off x="6804248" y="3378759"/>
            <a:ext cx="1112923"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comma</a:t>
            </a:r>
            <a:endParaRPr lang="cs-CZ" b="1" dirty="0">
              <a:latin typeface="Times New Roman" pitchFamily="18" charset="0"/>
              <a:cs typeface="Times New Roman" pitchFamily="18" charset="0"/>
            </a:endParaRPr>
          </a:p>
        </p:txBody>
      </p:sp>
      <p:sp>
        <p:nvSpPr>
          <p:cNvPr id="44" name="TextovéPole 43"/>
          <p:cNvSpPr txBox="1"/>
          <p:nvPr/>
        </p:nvSpPr>
        <p:spPr>
          <a:xfrm>
            <a:off x="6820166" y="5130968"/>
            <a:ext cx="1256940"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brackets</a:t>
            </a:r>
            <a:endParaRPr lang="cs-CZ" b="1" dirty="0">
              <a:latin typeface="Times New Roman" pitchFamily="18" charset="0"/>
              <a:cs typeface="Times New Roman" pitchFamily="18" charset="0"/>
            </a:endParaRPr>
          </a:p>
        </p:txBody>
      </p:sp>
      <p:sp>
        <p:nvSpPr>
          <p:cNvPr id="45" name="TextovéPole 44"/>
          <p:cNvSpPr txBox="1"/>
          <p:nvPr/>
        </p:nvSpPr>
        <p:spPr>
          <a:xfrm>
            <a:off x="3789698" y="4992469"/>
            <a:ext cx="765510" cy="646331"/>
          </a:xfrm>
          <a:prstGeom prst="rect">
            <a:avLst/>
          </a:prstGeom>
          <a:solidFill>
            <a:schemeClr val="bg1"/>
          </a:solidFill>
        </p:spPr>
        <p:txBody>
          <a:bodyPr wrap="square" rtlCol="0">
            <a:spAutoFit/>
          </a:bodyPr>
          <a:lstStyle/>
          <a:p>
            <a:pPr algn="ctr"/>
            <a:r>
              <a:rPr lang="cs-CZ" sz="3600" b="1" dirty="0" smtClean="0"/>
              <a:t>:</a:t>
            </a:r>
            <a:endParaRPr lang="cs-CZ" sz="3600" b="1" dirty="0"/>
          </a:p>
        </p:txBody>
      </p:sp>
      <p:sp>
        <p:nvSpPr>
          <p:cNvPr id="46" name="TextovéPole 45"/>
          <p:cNvSpPr txBox="1"/>
          <p:nvPr/>
        </p:nvSpPr>
        <p:spPr>
          <a:xfrm>
            <a:off x="3779912" y="5807280"/>
            <a:ext cx="765510" cy="646331"/>
          </a:xfrm>
          <a:prstGeom prst="rect">
            <a:avLst/>
          </a:prstGeom>
          <a:solidFill>
            <a:schemeClr val="bg1"/>
          </a:solidFill>
        </p:spPr>
        <p:txBody>
          <a:bodyPr wrap="square" rtlCol="0">
            <a:spAutoFit/>
          </a:bodyPr>
          <a:lstStyle/>
          <a:p>
            <a:pPr algn="ctr"/>
            <a:r>
              <a:rPr lang="cs-CZ" sz="3600" b="1" dirty="0" smtClean="0"/>
              <a:t>.</a:t>
            </a:r>
            <a:endParaRPr lang="cs-CZ" sz="3600" b="1" dirty="0"/>
          </a:p>
        </p:txBody>
      </p:sp>
      <p:sp>
        <p:nvSpPr>
          <p:cNvPr id="47" name="TextovéPole 46"/>
          <p:cNvSpPr txBox="1"/>
          <p:nvPr/>
        </p:nvSpPr>
        <p:spPr>
          <a:xfrm>
            <a:off x="4683213" y="5130968"/>
            <a:ext cx="1112923"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colon</a:t>
            </a:r>
            <a:endParaRPr lang="cs-CZ" b="1" dirty="0">
              <a:latin typeface="Times New Roman" pitchFamily="18" charset="0"/>
              <a:cs typeface="Times New Roman" pitchFamily="18" charset="0"/>
            </a:endParaRPr>
          </a:p>
        </p:txBody>
      </p:sp>
      <p:sp>
        <p:nvSpPr>
          <p:cNvPr id="48" name="TextovéPole 47"/>
          <p:cNvSpPr txBox="1"/>
          <p:nvPr/>
        </p:nvSpPr>
        <p:spPr>
          <a:xfrm>
            <a:off x="4671132" y="5937408"/>
            <a:ext cx="1112923" cy="369332"/>
          </a:xfrm>
          <a:prstGeom prst="rect">
            <a:avLst/>
          </a:prstGeom>
          <a:noFill/>
          <a:ln>
            <a:solidFill>
              <a:srgbClr val="CC00FF"/>
            </a:solidFill>
          </a:ln>
        </p:spPr>
        <p:txBody>
          <a:bodyPr wrap="square" rtlCol="0">
            <a:spAutoFit/>
          </a:bodyPr>
          <a:lstStyle/>
          <a:p>
            <a:r>
              <a:rPr lang="cs-CZ" b="1" dirty="0">
                <a:latin typeface="Times New Roman" pitchFamily="18" charset="0"/>
                <a:cs typeface="Times New Roman" pitchFamily="18" charset="0"/>
              </a:rPr>
              <a:t>f</a:t>
            </a:r>
            <a:r>
              <a:rPr lang="cs-CZ" b="1" dirty="0" smtClean="0">
                <a:latin typeface="Times New Roman" pitchFamily="18" charset="0"/>
                <a:cs typeface="Times New Roman" pitchFamily="18" charset="0"/>
              </a:rPr>
              <a:t>ull stop</a:t>
            </a:r>
            <a:endParaRPr lang="cs-CZ" b="1" dirty="0">
              <a:latin typeface="Times New Roman" pitchFamily="18" charset="0"/>
              <a:cs typeface="Times New Roman" pitchFamily="18" charset="0"/>
            </a:endParaRPr>
          </a:p>
        </p:txBody>
      </p:sp>
      <p:sp>
        <p:nvSpPr>
          <p:cNvPr id="25" name="TextovéPole 24"/>
          <p:cNvSpPr txBox="1"/>
          <p:nvPr/>
        </p:nvSpPr>
        <p:spPr>
          <a:xfrm>
            <a:off x="395536" y="5998984"/>
            <a:ext cx="864096" cy="461665"/>
          </a:xfrm>
          <a:prstGeom prst="rect">
            <a:avLst/>
          </a:prstGeom>
          <a:solidFill>
            <a:schemeClr val="bg1"/>
          </a:solidFill>
        </p:spPr>
        <p:txBody>
          <a:bodyPr wrap="square" rtlCol="0">
            <a:spAutoFit/>
          </a:bodyPr>
          <a:lstStyle/>
          <a:p>
            <a:pPr algn="ctr"/>
            <a:endParaRPr lang="cs-CZ" sz="2400" b="1" dirty="0"/>
          </a:p>
        </p:txBody>
      </p:sp>
      <p:sp>
        <p:nvSpPr>
          <p:cNvPr id="26" name="Minus 25"/>
          <p:cNvSpPr/>
          <p:nvPr/>
        </p:nvSpPr>
        <p:spPr>
          <a:xfrm>
            <a:off x="659069" y="6130445"/>
            <a:ext cx="271989" cy="176295"/>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TextovéPole 50"/>
          <p:cNvSpPr txBox="1"/>
          <p:nvPr/>
        </p:nvSpPr>
        <p:spPr>
          <a:xfrm>
            <a:off x="1416585" y="6033926"/>
            <a:ext cx="1112923" cy="369332"/>
          </a:xfrm>
          <a:prstGeom prst="rect">
            <a:avLst/>
          </a:prstGeom>
          <a:noFill/>
          <a:ln>
            <a:solidFill>
              <a:srgbClr val="CC00FF"/>
            </a:solidFill>
          </a:ln>
        </p:spPr>
        <p:txBody>
          <a:bodyPr wrap="square" rtlCol="0">
            <a:spAutoFit/>
          </a:bodyPr>
          <a:lstStyle/>
          <a:p>
            <a:r>
              <a:rPr lang="cs-CZ" b="1" dirty="0" err="1" smtClean="0">
                <a:latin typeface="Times New Roman" pitchFamily="18" charset="0"/>
                <a:cs typeface="Times New Roman" pitchFamily="18" charset="0"/>
              </a:rPr>
              <a:t>hyphen</a:t>
            </a:r>
            <a:endParaRPr lang="cs-CZ" b="1" dirty="0">
              <a:latin typeface="Times New Roman" pitchFamily="18" charset="0"/>
              <a:cs typeface="Times New Roman" pitchFamily="18" charset="0"/>
            </a:endParaRPr>
          </a:p>
        </p:txBody>
      </p:sp>
    </p:spTree>
    <p:extLst>
      <p:ext uri="{BB962C8B-B14F-4D97-AF65-F5344CB8AC3E}">
        <p14:creationId xmlns:p14="http://schemas.microsoft.com/office/powerpoint/2010/main" val="2975381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smtClean="0">
                <a:latin typeface="Times New Roman" pitchFamily="18" charset="0"/>
                <a:cs typeface="Times New Roman" pitchFamily="18" charset="0"/>
              </a:rPr>
              <a:t>47.6 Other concepts I.</a:t>
            </a:r>
            <a:br>
              <a:rPr lang="en-US" sz="2500" b="1" smtClean="0">
                <a:latin typeface="Times New Roman" pitchFamily="18" charset="0"/>
                <a:cs typeface="Times New Roman" pitchFamily="18" charset="0"/>
              </a:rPr>
            </a:br>
            <a:endParaRPr lang="en-US" sz="250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en-US" sz="1200" b="1" smtClean="0">
                <a:solidFill>
                  <a:schemeClr val="accent3">
                    <a:lumMod val="50000"/>
                  </a:schemeClr>
                </a:solidFill>
                <a:latin typeface="Times New Roman" pitchFamily="18" charset="0"/>
                <a:cs typeface="Times New Roman" pitchFamily="18" charset="0"/>
              </a:rPr>
              <a:t>Elektronická  učebnice - II. stupeň              </a:t>
            </a:r>
            <a:r>
              <a:rPr lang="en-US" sz="100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en-US" sz="1600" b="1" smtClean="0">
                <a:solidFill>
                  <a:schemeClr val="accent3">
                    <a:lumMod val="50000"/>
                  </a:schemeClr>
                </a:solidFill>
                <a:latin typeface="Times New Roman" pitchFamily="18" charset="0"/>
                <a:cs typeface="Times New Roman" pitchFamily="18" charset="0"/>
              </a:rPr>
              <a:t>Anglický jazyk</a:t>
            </a:r>
          </a:p>
          <a:p>
            <a:endParaRPr lang="en-US" sz="1000">
              <a:latin typeface="Times New Roman" pitchFamily="18" charset="0"/>
              <a:cs typeface="Times New Roman" pitchFamily="18" charset="0"/>
            </a:endParaRPr>
          </a:p>
        </p:txBody>
      </p:sp>
      <p:sp>
        <p:nvSpPr>
          <p:cNvPr id="6" name="Obdélník 5"/>
          <p:cNvSpPr/>
          <p:nvPr/>
        </p:nvSpPr>
        <p:spPr>
          <a:xfrm>
            <a:off x="314152" y="1124744"/>
            <a:ext cx="3033712"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00B050"/>
                </a:solidFill>
                <a:latin typeface="Times New Roman" pitchFamily="18" charset="0"/>
                <a:cs typeface="Times New Roman" pitchFamily="18" charset="0"/>
              </a:rPr>
              <a:t>NOUNS :</a:t>
            </a:r>
          </a:p>
          <a:p>
            <a:r>
              <a:rPr lang="en-US" dirty="0" smtClean="0">
                <a:latin typeface="Times New Roman" pitchFamily="18" charset="0"/>
                <a:cs typeface="Times New Roman" pitchFamily="18" charset="0"/>
              </a:rPr>
              <a:t>countable – </a:t>
            </a:r>
            <a:r>
              <a:rPr lang="en-US" dirty="0" err="1" smtClean="0">
                <a:latin typeface="Times New Roman" pitchFamily="18" charset="0"/>
                <a:cs typeface="Times New Roman" pitchFamily="18" charset="0"/>
              </a:rPr>
              <a:t>počitatelná</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uncountable – </a:t>
            </a:r>
            <a:r>
              <a:rPr lang="en-US" dirty="0" err="1" smtClean="0">
                <a:latin typeface="Times New Roman" pitchFamily="18" charset="0"/>
                <a:cs typeface="Times New Roman" pitchFamily="18" charset="0"/>
              </a:rPr>
              <a:t>nepočitatelná</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article – </a:t>
            </a:r>
            <a:r>
              <a:rPr lang="en-US" dirty="0" err="1" smtClean="0">
                <a:latin typeface="Times New Roman" pitchFamily="18" charset="0"/>
                <a:cs typeface="Times New Roman" pitchFamily="18" charset="0"/>
              </a:rPr>
              <a:t>člen</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definite – </a:t>
            </a:r>
            <a:r>
              <a:rPr lang="en-US" dirty="0" err="1" smtClean="0">
                <a:latin typeface="Times New Roman" pitchFamily="18" charset="0"/>
                <a:cs typeface="Times New Roman" pitchFamily="18" charset="0"/>
              </a:rPr>
              <a:t>určitý</a:t>
            </a:r>
            <a:r>
              <a:rPr lang="en-US" dirty="0" smtClean="0">
                <a:latin typeface="Times New Roman" pitchFamily="18" charset="0"/>
                <a:cs typeface="Times New Roman" pitchFamily="18" charset="0"/>
              </a:rPr>
              <a:t> (the)</a:t>
            </a:r>
          </a:p>
          <a:p>
            <a:r>
              <a:rPr lang="en-US" dirty="0" smtClean="0">
                <a:latin typeface="Times New Roman" pitchFamily="18" charset="0"/>
                <a:cs typeface="Times New Roman" pitchFamily="18" charset="0"/>
              </a:rPr>
              <a:t>indefinite – </a:t>
            </a:r>
            <a:r>
              <a:rPr lang="en-US" dirty="0" err="1" smtClean="0">
                <a:latin typeface="Times New Roman" pitchFamily="18" charset="0"/>
                <a:cs typeface="Times New Roman" pitchFamily="18" charset="0"/>
              </a:rPr>
              <a:t>neurčitý</a:t>
            </a:r>
            <a:r>
              <a:rPr lang="en-US" dirty="0" smtClean="0">
                <a:latin typeface="Times New Roman" pitchFamily="18" charset="0"/>
                <a:cs typeface="Times New Roman" pitchFamily="18" charset="0"/>
              </a:rPr>
              <a:t> (a, an)</a:t>
            </a:r>
          </a:p>
          <a:p>
            <a:r>
              <a:rPr lang="en-US" dirty="0" smtClean="0">
                <a:latin typeface="Times New Roman" pitchFamily="18" charset="0"/>
                <a:cs typeface="Times New Roman" pitchFamily="18" charset="0"/>
              </a:rPr>
              <a:t>singular – </a:t>
            </a:r>
            <a:r>
              <a:rPr lang="en-US" dirty="0" err="1" smtClean="0">
                <a:latin typeface="Times New Roman" pitchFamily="18" charset="0"/>
                <a:cs typeface="Times New Roman" pitchFamily="18" charset="0"/>
              </a:rPr>
              <a:t>jednotné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číslo</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plural – </a:t>
            </a:r>
            <a:r>
              <a:rPr lang="en-US" dirty="0" err="1" smtClean="0">
                <a:latin typeface="Times New Roman" pitchFamily="18" charset="0"/>
                <a:cs typeface="Times New Roman" pitchFamily="18" charset="0"/>
              </a:rPr>
              <a:t>množné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číslo</a:t>
            </a:r>
            <a:endParaRPr lang="en-US" dirty="0" smtClean="0">
              <a:latin typeface="Times New Roman" pitchFamily="18" charset="0"/>
              <a:cs typeface="Times New Roman" pitchFamily="18" charset="0"/>
            </a:endParaRPr>
          </a:p>
        </p:txBody>
      </p:sp>
      <p:sp>
        <p:nvSpPr>
          <p:cNvPr id="11" name="Obdélník 10"/>
          <p:cNvSpPr/>
          <p:nvPr/>
        </p:nvSpPr>
        <p:spPr>
          <a:xfrm>
            <a:off x="3500264" y="1124744"/>
            <a:ext cx="544807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00B050"/>
                </a:solidFill>
                <a:latin typeface="Times New Roman" pitchFamily="18" charset="0"/>
                <a:cs typeface="Times New Roman" pitchFamily="18" charset="0"/>
              </a:rPr>
              <a:t>ADJECTIVES :</a:t>
            </a:r>
          </a:p>
          <a:p>
            <a:r>
              <a:rPr lang="en-US" dirty="0" smtClean="0">
                <a:latin typeface="Times New Roman" pitchFamily="18" charset="0"/>
                <a:cs typeface="Times New Roman" pitchFamily="18" charset="0"/>
              </a:rPr>
              <a:t>possessive – </a:t>
            </a:r>
            <a:r>
              <a:rPr lang="en-US" dirty="0" err="1" smtClean="0">
                <a:latin typeface="Times New Roman" pitchFamily="18" charset="0"/>
                <a:cs typeface="Times New Roman" pitchFamily="18" charset="0"/>
              </a:rPr>
              <a:t>přivlastňovací</a:t>
            </a:r>
            <a:r>
              <a:rPr lang="en-US" dirty="0" smtClean="0">
                <a:latin typeface="Times New Roman" pitchFamily="18" charset="0"/>
                <a:cs typeface="Times New Roman" pitchFamily="18" charset="0"/>
              </a:rPr>
              <a:t> (my, your, her…)</a:t>
            </a:r>
          </a:p>
        </p:txBody>
      </p:sp>
      <p:sp>
        <p:nvSpPr>
          <p:cNvPr id="12" name="Obdélník 11"/>
          <p:cNvSpPr/>
          <p:nvPr/>
        </p:nvSpPr>
        <p:spPr>
          <a:xfrm>
            <a:off x="4692972" y="4241919"/>
            <a:ext cx="4257848"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00B050"/>
                </a:solidFill>
                <a:latin typeface="Times New Roman" pitchFamily="18" charset="0"/>
                <a:cs typeface="Times New Roman" pitchFamily="18" charset="0"/>
              </a:rPr>
              <a:t>PRONOUNS :</a:t>
            </a:r>
          </a:p>
          <a:p>
            <a:r>
              <a:rPr lang="en-US" dirty="0" smtClean="0">
                <a:solidFill>
                  <a:schemeClr val="tx1"/>
                </a:solidFill>
                <a:latin typeface="Times New Roman" pitchFamily="18" charset="0"/>
                <a:cs typeface="Times New Roman" pitchFamily="18" charset="0"/>
              </a:rPr>
              <a:t>subject – </a:t>
            </a:r>
            <a:r>
              <a:rPr lang="en-US" dirty="0" err="1" smtClean="0">
                <a:solidFill>
                  <a:schemeClr val="tx1"/>
                </a:solidFill>
                <a:latin typeface="Times New Roman" pitchFamily="18" charset="0"/>
                <a:cs typeface="Times New Roman" pitchFamily="18" charset="0"/>
              </a:rPr>
              <a:t>podmětná</a:t>
            </a:r>
            <a:r>
              <a:rPr lang="en-US" dirty="0" smtClean="0">
                <a:solidFill>
                  <a:schemeClr val="tx1"/>
                </a:solidFill>
                <a:latin typeface="Times New Roman" pitchFamily="18" charset="0"/>
                <a:cs typeface="Times New Roman" pitchFamily="18" charset="0"/>
              </a:rPr>
              <a:t> (I, you, he…)</a:t>
            </a:r>
          </a:p>
          <a:p>
            <a:r>
              <a:rPr lang="en-US" dirty="0" smtClean="0">
                <a:solidFill>
                  <a:schemeClr val="tx1"/>
                </a:solidFill>
                <a:latin typeface="Times New Roman" pitchFamily="18" charset="0"/>
                <a:cs typeface="Times New Roman" pitchFamily="18" charset="0"/>
              </a:rPr>
              <a:t>object – </a:t>
            </a:r>
            <a:r>
              <a:rPr lang="en-US" dirty="0" err="1" smtClean="0">
                <a:solidFill>
                  <a:schemeClr val="tx1"/>
                </a:solidFill>
                <a:latin typeface="Times New Roman" pitchFamily="18" charset="0"/>
                <a:cs typeface="Times New Roman" pitchFamily="18" charset="0"/>
              </a:rPr>
              <a:t>předmětná</a:t>
            </a:r>
            <a:r>
              <a:rPr lang="en-US" dirty="0" smtClean="0">
                <a:solidFill>
                  <a:schemeClr val="tx1"/>
                </a:solidFill>
                <a:latin typeface="Times New Roman" pitchFamily="18" charset="0"/>
                <a:cs typeface="Times New Roman" pitchFamily="18" charset="0"/>
              </a:rPr>
              <a:t> (me, him, us…)</a:t>
            </a:r>
          </a:p>
          <a:p>
            <a:r>
              <a:rPr lang="en-US" dirty="0" smtClean="0">
                <a:solidFill>
                  <a:schemeClr val="tx1"/>
                </a:solidFill>
                <a:latin typeface="Times New Roman" pitchFamily="18" charset="0"/>
                <a:cs typeface="Times New Roman" pitchFamily="18" charset="0"/>
              </a:rPr>
              <a:t>possessive – </a:t>
            </a:r>
            <a:r>
              <a:rPr lang="en-US" dirty="0" err="1" smtClean="0">
                <a:solidFill>
                  <a:schemeClr val="tx1"/>
                </a:solidFill>
                <a:latin typeface="Times New Roman" pitchFamily="18" charset="0"/>
                <a:cs typeface="Times New Roman" pitchFamily="18" charset="0"/>
              </a:rPr>
              <a:t>přivlastňovací</a:t>
            </a:r>
            <a:r>
              <a:rPr lang="en-US" dirty="0" smtClean="0">
                <a:solidFill>
                  <a:schemeClr val="tx1"/>
                </a:solidFill>
                <a:latin typeface="Times New Roman" pitchFamily="18" charset="0"/>
                <a:cs typeface="Times New Roman" pitchFamily="18" charset="0"/>
              </a:rPr>
              <a:t> (mine, hers…)</a:t>
            </a:r>
          </a:p>
          <a:p>
            <a:r>
              <a:rPr lang="en-US" dirty="0" smtClean="0">
                <a:solidFill>
                  <a:schemeClr val="tx1"/>
                </a:solidFill>
                <a:latin typeface="Times New Roman" pitchFamily="18" charset="0"/>
                <a:cs typeface="Times New Roman" pitchFamily="18" charset="0"/>
              </a:rPr>
              <a:t>demonstrative – </a:t>
            </a:r>
            <a:r>
              <a:rPr lang="en-US" dirty="0" err="1" smtClean="0">
                <a:solidFill>
                  <a:schemeClr val="tx1"/>
                </a:solidFill>
                <a:latin typeface="Times New Roman" pitchFamily="18" charset="0"/>
                <a:cs typeface="Times New Roman" pitchFamily="18" charset="0"/>
              </a:rPr>
              <a:t>ukazovací</a:t>
            </a:r>
            <a:r>
              <a:rPr lang="en-US" dirty="0" smtClean="0">
                <a:solidFill>
                  <a:schemeClr val="tx1"/>
                </a:solidFill>
                <a:latin typeface="Times New Roman" pitchFamily="18" charset="0"/>
                <a:cs typeface="Times New Roman" pitchFamily="18" charset="0"/>
              </a:rPr>
              <a:t> (this, those…)</a:t>
            </a:r>
          </a:p>
          <a:p>
            <a:r>
              <a:rPr lang="en-US" dirty="0" smtClean="0">
                <a:solidFill>
                  <a:schemeClr val="tx1"/>
                </a:solidFill>
                <a:latin typeface="Times New Roman" pitchFamily="18" charset="0"/>
                <a:cs typeface="Times New Roman" pitchFamily="18" charset="0"/>
              </a:rPr>
              <a:t>relative – </a:t>
            </a:r>
            <a:r>
              <a:rPr lang="en-US" dirty="0" err="1" smtClean="0">
                <a:solidFill>
                  <a:schemeClr val="tx1"/>
                </a:solidFill>
                <a:latin typeface="Times New Roman" pitchFamily="18" charset="0"/>
                <a:cs typeface="Times New Roman" pitchFamily="18" charset="0"/>
              </a:rPr>
              <a:t>vztažná</a:t>
            </a:r>
            <a:r>
              <a:rPr lang="en-US" dirty="0" smtClean="0">
                <a:solidFill>
                  <a:schemeClr val="tx1"/>
                </a:solidFill>
                <a:latin typeface="Times New Roman" pitchFamily="18" charset="0"/>
                <a:cs typeface="Times New Roman" pitchFamily="18" charset="0"/>
              </a:rPr>
              <a:t> (which, who…) </a:t>
            </a:r>
          </a:p>
          <a:p>
            <a:r>
              <a:rPr lang="en-US" dirty="0" smtClean="0">
                <a:solidFill>
                  <a:schemeClr val="tx1"/>
                </a:solidFill>
                <a:latin typeface="Times New Roman" pitchFamily="18" charset="0"/>
                <a:cs typeface="Times New Roman" pitchFamily="18" charset="0"/>
              </a:rPr>
              <a:t>reflexive – </a:t>
            </a:r>
            <a:r>
              <a:rPr lang="en-US" dirty="0" err="1" smtClean="0">
                <a:solidFill>
                  <a:schemeClr val="tx1"/>
                </a:solidFill>
                <a:latin typeface="Times New Roman" pitchFamily="18" charset="0"/>
                <a:cs typeface="Times New Roman" pitchFamily="18" charset="0"/>
              </a:rPr>
              <a:t>zvratná</a:t>
            </a:r>
            <a:r>
              <a:rPr lang="en-US" dirty="0" smtClean="0">
                <a:solidFill>
                  <a:schemeClr val="tx1"/>
                </a:solidFill>
                <a:latin typeface="Times New Roman" pitchFamily="18" charset="0"/>
                <a:cs typeface="Times New Roman" pitchFamily="18" charset="0"/>
              </a:rPr>
              <a:t> (myself, yourself…)</a:t>
            </a:r>
          </a:p>
          <a:p>
            <a:r>
              <a:rPr lang="en-US" dirty="0" smtClean="0">
                <a:solidFill>
                  <a:schemeClr val="tx1"/>
                </a:solidFill>
                <a:latin typeface="Times New Roman" pitchFamily="18" charset="0"/>
                <a:cs typeface="Times New Roman" pitchFamily="18" charset="0"/>
              </a:rPr>
              <a:t>person – </a:t>
            </a:r>
            <a:r>
              <a:rPr lang="en-US" dirty="0" err="1" smtClean="0">
                <a:solidFill>
                  <a:schemeClr val="tx1"/>
                </a:solidFill>
                <a:latin typeface="Times New Roman" pitchFamily="18" charset="0"/>
                <a:cs typeface="Times New Roman" pitchFamily="18" charset="0"/>
              </a:rPr>
              <a:t>osoba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ovlivňuje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také</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slovesa</a:t>
            </a:r>
            <a:r>
              <a:rPr lang="en-US" dirty="0" smtClean="0">
                <a:solidFill>
                  <a:schemeClr val="tx1"/>
                </a:solidFill>
                <a:latin typeface="Times New Roman" pitchFamily="18" charset="0"/>
                <a:cs typeface="Times New Roman" pitchFamily="18" charset="0"/>
              </a:rPr>
              <a:t>)</a:t>
            </a:r>
          </a:p>
        </p:txBody>
      </p:sp>
      <p:sp>
        <p:nvSpPr>
          <p:cNvPr id="13" name="Obdélník 12"/>
          <p:cNvSpPr/>
          <p:nvPr/>
        </p:nvSpPr>
        <p:spPr>
          <a:xfrm>
            <a:off x="3516412" y="1988840"/>
            <a:ext cx="544807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00B050"/>
                </a:solidFill>
                <a:latin typeface="Times New Roman" pitchFamily="18" charset="0"/>
                <a:cs typeface="Times New Roman" pitchFamily="18" charset="0"/>
              </a:rPr>
              <a:t>NUMERALS :</a:t>
            </a:r>
          </a:p>
          <a:p>
            <a:r>
              <a:rPr lang="en-US" dirty="0" smtClean="0">
                <a:latin typeface="Times New Roman" pitchFamily="18" charset="0"/>
                <a:cs typeface="Times New Roman" pitchFamily="18" charset="0"/>
              </a:rPr>
              <a:t>cardinal numbers – </a:t>
            </a:r>
            <a:r>
              <a:rPr lang="en-US" dirty="0" err="1" smtClean="0">
                <a:latin typeface="Times New Roman" pitchFamily="18" charset="0"/>
                <a:cs typeface="Times New Roman" pitchFamily="18" charset="0"/>
              </a:rPr>
              <a:t>základní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číslovky</a:t>
            </a:r>
            <a:r>
              <a:rPr lang="en-US" dirty="0" smtClean="0">
                <a:latin typeface="Times New Roman" pitchFamily="18" charset="0"/>
                <a:cs typeface="Times New Roman" pitchFamily="18" charset="0"/>
              </a:rPr>
              <a:t> (two, ten…) </a:t>
            </a:r>
          </a:p>
          <a:p>
            <a:r>
              <a:rPr lang="en-US" dirty="0" smtClean="0">
                <a:latin typeface="Times New Roman" pitchFamily="18" charset="0"/>
                <a:cs typeface="Times New Roman" pitchFamily="18" charset="0"/>
              </a:rPr>
              <a:t>ordinal numbers – </a:t>
            </a:r>
            <a:r>
              <a:rPr lang="en-US" dirty="0" err="1" smtClean="0">
                <a:latin typeface="Times New Roman" pitchFamily="18" charset="0"/>
                <a:cs typeface="Times New Roman" pitchFamily="18" charset="0"/>
              </a:rPr>
              <a:t>řadové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číslovky</a:t>
            </a:r>
            <a:r>
              <a:rPr lang="en-US" dirty="0" smtClean="0">
                <a:latin typeface="Times New Roman" pitchFamily="18" charset="0"/>
                <a:cs typeface="Times New Roman" pitchFamily="18" charset="0"/>
              </a:rPr>
              <a:t> (first, second…)</a:t>
            </a:r>
          </a:p>
        </p:txBody>
      </p:sp>
      <p:sp>
        <p:nvSpPr>
          <p:cNvPr id="14" name="Obdélník 13"/>
          <p:cNvSpPr/>
          <p:nvPr/>
        </p:nvSpPr>
        <p:spPr>
          <a:xfrm>
            <a:off x="314152" y="3687921"/>
            <a:ext cx="4257848" cy="286232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dirty="0" smtClean="0">
                <a:solidFill>
                  <a:srgbClr val="00B050"/>
                </a:solidFill>
                <a:latin typeface="Times New Roman" pitchFamily="18" charset="0"/>
                <a:cs typeface="Times New Roman" pitchFamily="18" charset="0"/>
              </a:rPr>
              <a:t>VERBS :</a:t>
            </a:r>
          </a:p>
          <a:p>
            <a:r>
              <a:rPr lang="en-US" dirty="0" smtClean="0">
                <a:solidFill>
                  <a:schemeClr val="tx1"/>
                </a:solidFill>
                <a:latin typeface="Times New Roman" pitchFamily="18" charset="0"/>
                <a:cs typeface="Times New Roman" pitchFamily="18" charset="0"/>
              </a:rPr>
              <a:t>active voice – </a:t>
            </a:r>
            <a:r>
              <a:rPr lang="en-US" dirty="0" err="1" smtClean="0">
                <a:solidFill>
                  <a:schemeClr val="tx1"/>
                </a:solidFill>
                <a:latin typeface="Times New Roman" pitchFamily="18" charset="0"/>
                <a:cs typeface="Times New Roman" pitchFamily="18" charset="0"/>
              </a:rPr>
              <a:t>činný</a:t>
            </a:r>
            <a:r>
              <a:rPr lang="en-US" dirty="0" smtClean="0">
                <a:solidFill>
                  <a:schemeClr val="tx1"/>
                </a:solidFill>
                <a:latin typeface="Times New Roman" pitchFamily="18" charset="0"/>
                <a:cs typeface="Times New Roman" pitchFamily="18" charset="0"/>
              </a:rPr>
              <a:t> rod </a:t>
            </a:r>
          </a:p>
          <a:p>
            <a:r>
              <a:rPr lang="en-US" dirty="0" smtClean="0">
                <a:solidFill>
                  <a:schemeClr val="tx1"/>
                </a:solidFill>
                <a:latin typeface="Times New Roman" pitchFamily="18" charset="0"/>
                <a:cs typeface="Times New Roman" pitchFamily="18" charset="0"/>
              </a:rPr>
              <a:t>passive voice – </a:t>
            </a:r>
            <a:r>
              <a:rPr lang="en-US" dirty="0" err="1" smtClean="0">
                <a:solidFill>
                  <a:schemeClr val="tx1"/>
                </a:solidFill>
                <a:latin typeface="Times New Roman" pitchFamily="18" charset="0"/>
                <a:cs typeface="Times New Roman" pitchFamily="18" charset="0"/>
              </a:rPr>
              <a:t>trpný</a:t>
            </a:r>
            <a:r>
              <a:rPr lang="en-US" dirty="0" smtClean="0">
                <a:solidFill>
                  <a:schemeClr val="tx1"/>
                </a:solidFill>
                <a:latin typeface="Times New Roman" pitchFamily="18" charset="0"/>
                <a:cs typeface="Times New Roman" pitchFamily="18" charset="0"/>
              </a:rPr>
              <a:t> rod</a:t>
            </a:r>
          </a:p>
          <a:p>
            <a:r>
              <a:rPr lang="en-US" dirty="0" smtClean="0">
                <a:solidFill>
                  <a:schemeClr val="tx1"/>
                </a:solidFill>
                <a:latin typeface="Times New Roman" pitchFamily="18" charset="0"/>
                <a:cs typeface="Times New Roman" pitchFamily="18" charset="0"/>
              </a:rPr>
              <a:t>regular verbs – </a:t>
            </a:r>
            <a:r>
              <a:rPr lang="en-US" dirty="0" err="1" smtClean="0">
                <a:solidFill>
                  <a:schemeClr val="tx1"/>
                </a:solidFill>
                <a:latin typeface="Times New Roman" pitchFamily="18" charset="0"/>
                <a:cs typeface="Times New Roman" pitchFamily="18" charset="0"/>
              </a:rPr>
              <a:t>pravidelná</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slovesa</a:t>
            </a:r>
            <a:r>
              <a:rPr lang="en-US" dirty="0" smtClean="0">
                <a:solidFill>
                  <a:schemeClr val="tx1"/>
                </a:solidFill>
                <a:latin typeface="Times New Roman" pitchFamily="18" charset="0"/>
                <a:cs typeface="Times New Roman" pitchFamily="18" charset="0"/>
              </a:rPr>
              <a:t> </a:t>
            </a:r>
          </a:p>
          <a:p>
            <a:r>
              <a:rPr lang="en-US" dirty="0" smtClean="0">
                <a:solidFill>
                  <a:schemeClr val="tx1"/>
                </a:solidFill>
                <a:latin typeface="Times New Roman" pitchFamily="18" charset="0"/>
                <a:cs typeface="Times New Roman" pitchFamily="18" charset="0"/>
              </a:rPr>
              <a:t>irregular verbs – </a:t>
            </a:r>
            <a:r>
              <a:rPr lang="en-US" dirty="0" err="1" smtClean="0">
                <a:solidFill>
                  <a:schemeClr val="tx1"/>
                </a:solidFill>
                <a:latin typeface="Times New Roman" pitchFamily="18" charset="0"/>
                <a:cs typeface="Times New Roman" pitchFamily="18" charset="0"/>
              </a:rPr>
              <a:t>nepravidelná</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slovesa</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imperative – </a:t>
            </a:r>
            <a:r>
              <a:rPr lang="en-US" dirty="0" err="1" smtClean="0">
                <a:solidFill>
                  <a:schemeClr val="tx1"/>
                </a:solidFill>
                <a:latin typeface="Times New Roman" pitchFamily="18" charset="0"/>
                <a:cs typeface="Times New Roman" pitchFamily="18" charset="0"/>
              </a:rPr>
              <a:t>rozkazovací</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způsob</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infinitive form – </a:t>
            </a:r>
            <a:r>
              <a:rPr lang="en-US" dirty="0" err="1" smtClean="0">
                <a:solidFill>
                  <a:schemeClr val="tx1"/>
                </a:solidFill>
                <a:latin typeface="Times New Roman" pitchFamily="18" charset="0"/>
                <a:cs typeface="Times New Roman" pitchFamily="18" charset="0"/>
              </a:rPr>
              <a:t>infinitiv</a:t>
            </a:r>
            <a:r>
              <a:rPr lang="en-US" dirty="0" smtClean="0">
                <a:solidFill>
                  <a:schemeClr val="tx1"/>
                </a:solidFill>
                <a:latin typeface="Times New Roman" pitchFamily="18" charset="0"/>
                <a:cs typeface="Times New Roman" pitchFamily="18" charset="0"/>
              </a:rPr>
              <a:t> </a:t>
            </a:r>
          </a:p>
          <a:p>
            <a:r>
              <a:rPr lang="en-US" dirty="0" smtClean="0">
                <a:solidFill>
                  <a:schemeClr val="tx1"/>
                </a:solidFill>
                <a:latin typeface="Times New Roman" pitchFamily="18" charset="0"/>
                <a:cs typeface="Times New Roman" pitchFamily="18" charset="0"/>
              </a:rPr>
              <a:t>gerund – </a:t>
            </a:r>
            <a:r>
              <a:rPr lang="en-US" dirty="0" err="1" smtClean="0">
                <a:solidFill>
                  <a:schemeClr val="tx1"/>
                </a:solidFill>
                <a:latin typeface="Times New Roman" pitchFamily="18" charset="0"/>
                <a:cs typeface="Times New Roman" pitchFamily="18" charset="0"/>
              </a:rPr>
              <a:t>gerundium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podstatné</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jméno</a:t>
            </a:r>
            <a:r>
              <a:rPr lang="en-US" dirty="0" smtClean="0">
                <a:solidFill>
                  <a:schemeClr val="tx1"/>
                </a:solidFill>
                <a:latin typeface="Times New Roman" pitchFamily="18" charset="0"/>
                <a:cs typeface="Times New Roman" pitchFamily="18" charset="0"/>
              </a:rPr>
              <a:t> </a:t>
            </a:r>
          </a:p>
          <a:p>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odvozené</a:t>
            </a:r>
            <a:r>
              <a:rPr lang="en-US" dirty="0" smtClean="0">
                <a:solidFill>
                  <a:schemeClr val="tx1"/>
                </a:solidFill>
                <a:latin typeface="Times New Roman" pitchFamily="18" charset="0"/>
                <a:cs typeface="Times New Roman" pitchFamily="18" charset="0"/>
              </a:rPr>
              <a:t> od </a:t>
            </a:r>
            <a:r>
              <a:rPr lang="en-US" dirty="0" err="1" smtClean="0">
                <a:solidFill>
                  <a:schemeClr val="tx1"/>
                </a:solidFill>
                <a:latin typeface="Times New Roman" pitchFamily="18" charset="0"/>
                <a:cs typeface="Times New Roman" pitchFamily="18" charset="0"/>
              </a:rPr>
              <a:t>slovesa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končící</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ing</a:t>
            </a:r>
            <a:r>
              <a:rPr lang="en-US" dirty="0" smtClean="0">
                <a:solidFill>
                  <a:schemeClr val="tx1"/>
                </a:solidFill>
                <a:latin typeface="Times New Roman" pitchFamily="18" charset="0"/>
                <a:cs typeface="Times New Roman" pitchFamily="18" charset="0"/>
              </a:rPr>
              <a:t>)</a:t>
            </a:r>
          </a:p>
          <a:p>
            <a:r>
              <a:rPr lang="en-US" dirty="0" smtClean="0">
                <a:solidFill>
                  <a:schemeClr val="tx1"/>
                </a:solidFill>
                <a:latin typeface="Times New Roman" pitchFamily="18" charset="0"/>
                <a:cs typeface="Times New Roman" pitchFamily="18" charset="0"/>
              </a:rPr>
              <a:t>base form – </a:t>
            </a:r>
            <a:r>
              <a:rPr lang="en-US" dirty="0" err="1" smtClean="0">
                <a:solidFill>
                  <a:schemeClr val="tx1"/>
                </a:solidFill>
                <a:latin typeface="Times New Roman" pitchFamily="18" charset="0"/>
                <a:cs typeface="Times New Roman" pitchFamily="18" charset="0"/>
              </a:rPr>
              <a:t>základní</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tvar</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slovesa</a:t>
            </a:r>
            <a:endParaRPr lang="en-US" dirty="0" smtClean="0">
              <a:solidFill>
                <a:schemeClr val="tx1"/>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3548" y="3056085"/>
            <a:ext cx="1059816" cy="1059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37953" b="37282"/>
          <a:stretch/>
        </p:blipFill>
        <p:spPr bwMode="auto">
          <a:xfrm>
            <a:off x="5144282" y="3147168"/>
            <a:ext cx="3804058" cy="766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7488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47.7 </a:t>
            </a:r>
            <a:r>
              <a:rPr lang="cs-CZ" sz="2500" b="1" dirty="0" err="1" smtClean="0">
                <a:latin typeface="Times New Roman" pitchFamily="18" charset="0"/>
                <a:cs typeface="Times New Roman" pitchFamily="18" charset="0"/>
              </a:rPr>
              <a:t>Other</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concepts</a:t>
            </a:r>
            <a:r>
              <a:rPr lang="cs-CZ" sz="2500" b="1" dirty="0" smtClean="0">
                <a:latin typeface="Times New Roman" pitchFamily="18" charset="0"/>
                <a:cs typeface="Times New Roman" pitchFamily="18" charset="0"/>
              </a:rPr>
              <a:t> II.</a:t>
            </a:r>
            <a:endParaRPr lang="cs-CZ" sz="25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5" name="TextovéPole 4"/>
          <p:cNvSpPr txBox="1"/>
          <p:nvPr/>
        </p:nvSpPr>
        <p:spPr>
          <a:xfrm>
            <a:off x="395536" y="1484784"/>
            <a:ext cx="7056784" cy="1200329"/>
          </a:xfrm>
          <a:prstGeom prst="rect">
            <a:avLst/>
          </a:prstGeom>
          <a:noFill/>
        </p:spPr>
        <p:txBody>
          <a:bodyPr wrap="square" rtlCol="0">
            <a:spAutoFit/>
          </a:bodyPr>
          <a:lstStyle/>
          <a:p>
            <a:endParaRPr lang="cs-CZ" b="1" dirty="0"/>
          </a:p>
          <a:p>
            <a:endParaRPr lang="cs-CZ" b="1" dirty="0"/>
          </a:p>
          <a:p>
            <a:endParaRPr lang="cs-CZ" b="1" dirty="0" smtClean="0"/>
          </a:p>
          <a:p>
            <a:endParaRPr lang="cs-CZ" dirty="0"/>
          </a:p>
        </p:txBody>
      </p:sp>
      <p:sp>
        <p:nvSpPr>
          <p:cNvPr id="12" name="TextovéPole 11"/>
          <p:cNvSpPr txBox="1"/>
          <p:nvPr/>
        </p:nvSpPr>
        <p:spPr>
          <a:xfrm>
            <a:off x="1174948" y="5321066"/>
            <a:ext cx="4273823" cy="646331"/>
          </a:xfrm>
          <a:prstGeom prst="rect">
            <a:avLst/>
          </a:prstGeom>
          <a:noFill/>
          <a:ln>
            <a:solidFill>
              <a:srgbClr val="FF0066"/>
            </a:solidFill>
          </a:ln>
        </p:spPr>
        <p:txBody>
          <a:bodyPr wrap="square" rtlCol="0">
            <a:spAutoFit/>
          </a:bodyPr>
          <a:lstStyle/>
          <a:p>
            <a:r>
              <a:rPr lang="cs-CZ" dirty="0" smtClean="0">
                <a:latin typeface="Times New Roman" pitchFamily="18" charset="0"/>
                <a:cs typeface="Times New Roman" pitchFamily="18" charset="0"/>
              </a:rPr>
              <a:t>Do </a:t>
            </a:r>
            <a:r>
              <a:rPr lang="cs-CZ" dirty="0" err="1" smtClean="0">
                <a:latin typeface="Times New Roman" pitchFamily="18" charset="0"/>
                <a:cs typeface="Times New Roman" pitchFamily="18" charset="0"/>
              </a:rPr>
              <a:t>you</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know</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what</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is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the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difference</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between</a:t>
            </a:r>
            <a:r>
              <a:rPr lang="cs-CZ" dirty="0" smtClean="0">
                <a:latin typeface="Times New Roman" pitchFamily="18" charset="0"/>
                <a:cs typeface="Times New Roman" pitchFamily="18" charset="0"/>
              </a:rPr>
              <a:t> a SENTENCE and a CLAUSE ?</a:t>
            </a:r>
            <a:endParaRPr lang="cs-CZ" dirty="0">
              <a:latin typeface="Times New Roman" pitchFamily="18" charset="0"/>
              <a:cs typeface="Times New Roman" pitchFamily="18" charset="0"/>
            </a:endParaRPr>
          </a:p>
        </p:txBody>
      </p:sp>
      <p:sp>
        <p:nvSpPr>
          <p:cNvPr id="13" name="Obdélník 12"/>
          <p:cNvSpPr/>
          <p:nvPr/>
        </p:nvSpPr>
        <p:spPr>
          <a:xfrm>
            <a:off x="251520" y="1023119"/>
            <a:ext cx="612068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cs-CZ" b="1" dirty="0" smtClean="0">
                <a:solidFill>
                  <a:srgbClr val="00B050"/>
                </a:solidFill>
                <a:latin typeface="Times New Roman" pitchFamily="18" charset="0"/>
                <a:cs typeface="Times New Roman" pitchFamily="18" charset="0"/>
              </a:rPr>
              <a:t>ADVERBS</a:t>
            </a:r>
            <a:r>
              <a:rPr lang="en-US" b="1" dirty="0" smtClean="0">
                <a:solidFill>
                  <a:srgbClr val="00B050"/>
                </a:solidFill>
                <a:latin typeface="Times New Roman" pitchFamily="18" charset="0"/>
                <a:cs typeface="Times New Roman" pitchFamily="18" charset="0"/>
              </a:rPr>
              <a:t> :</a:t>
            </a:r>
          </a:p>
          <a:p>
            <a:r>
              <a:rPr lang="cs-CZ" dirty="0" err="1">
                <a:latin typeface="Times New Roman" pitchFamily="18" charset="0"/>
                <a:cs typeface="Times New Roman" pitchFamily="18" charset="0"/>
              </a:rPr>
              <a:t>a</a:t>
            </a:r>
            <a:r>
              <a:rPr lang="cs-CZ" dirty="0" err="1" smtClean="0">
                <a:latin typeface="Times New Roman" pitchFamily="18" charset="0"/>
                <a:cs typeface="Times New Roman" pitchFamily="18" charset="0"/>
              </a:rPr>
              <a:t>dverbs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of</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frequency</a:t>
            </a:r>
            <a:r>
              <a:rPr lang="cs-CZ" dirty="0" smtClean="0">
                <a:latin typeface="Times New Roman" pitchFamily="18" charset="0"/>
                <a:cs typeface="Times New Roman" pitchFamily="18" charset="0"/>
              </a:rPr>
              <a:t> – frekvenční příslovce (</a:t>
            </a:r>
            <a:r>
              <a:rPr lang="cs-CZ" dirty="0" err="1" smtClean="0">
                <a:latin typeface="Times New Roman" pitchFamily="18" charset="0"/>
                <a:cs typeface="Times New Roman" pitchFamily="18" charset="0"/>
              </a:rPr>
              <a:t>always</a:t>
            </a:r>
            <a:r>
              <a:rPr lang="cs-CZ" dirty="0" smtClean="0">
                <a:latin typeface="Times New Roman" pitchFamily="18" charset="0"/>
                <a:cs typeface="Times New Roman" pitchFamily="18" charset="0"/>
              </a:rPr>
              <a:t>, </a:t>
            </a:r>
            <a:r>
              <a:rPr lang="cs-CZ" dirty="0" err="1" smtClean="0">
                <a:latin typeface="Times New Roman" pitchFamily="18" charset="0"/>
                <a:cs typeface="Times New Roman" pitchFamily="18" charset="0"/>
              </a:rPr>
              <a:t>usually</a:t>
            </a:r>
            <a:r>
              <a:rPr lang="cs-CZ" dirty="0" smtClean="0">
                <a:latin typeface="Times New Roman" pitchFamily="18" charset="0"/>
                <a:cs typeface="Times New Roman" pitchFamily="18" charset="0"/>
              </a:rPr>
              <a:t>...) </a:t>
            </a:r>
          </a:p>
        </p:txBody>
      </p:sp>
      <p:sp>
        <p:nvSpPr>
          <p:cNvPr id="15" name="Obdélník 14"/>
          <p:cNvSpPr/>
          <p:nvPr/>
        </p:nvSpPr>
        <p:spPr>
          <a:xfrm>
            <a:off x="251520" y="1844824"/>
            <a:ext cx="3922712"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cs-CZ" b="1" dirty="0" smtClean="0">
                <a:solidFill>
                  <a:srgbClr val="00B050"/>
                </a:solidFill>
                <a:latin typeface="Times New Roman" pitchFamily="18" charset="0"/>
                <a:cs typeface="Times New Roman" pitchFamily="18" charset="0"/>
              </a:rPr>
              <a:t>PREPOSITIONS</a:t>
            </a:r>
            <a:r>
              <a:rPr lang="en-US" b="1" dirty="0" smtClean="0">
                <a:solidFill>
                  <a:srgbClr val="00B050"/>
                </a:solidFill>
                <a:latin typeface="Times New Roman" pitchFamily="18" charset="0"/>
                <a:cs typeface="Times New Roman" pitchFamily="18" charset="0"/>
              </a:rPr>
              <a:t> :</a:t>
            </a:r>
            <a:endParaRPr lang="cs-CZ" b="1" dirty="0" smtClean="0">
              <a:solidFill>
                <a:srgbClr val="00B050"/>
              </a:solidFill>
              <a:latin typeface="Times New Roman" pitchFamily="18" charset="0"/>
              <a:cs typeface="Times New Roman" pitchFamily="18" charset="0"/>
            </a:endParaRPr>
          </a:p>
          <a:p>
            <a:r>
              <a:rPr lang="cs-CZ" dirty="0" err="1">
                <a:solidFill>
                  <a:schemeClr val="tx1"/>
                </a:solidFill>
                <a:latin typeface="Times New Roman" pitchFamily="18" charset="0"/>
                <a:cs typeface="Times New Roman" pitchFamily="18" charset="0"/>
              </a:rPr>
              <a:t>p</a:t>
            </a:r>
            <a:r>
              <a:rPr lang="cs-CZ" dirty="0" err="1" smtClean="0">
                <a:solidFill>
                  <a:schemeClr val="tx1"/>
                </a:solidFill>
                <a:latin typeface="Times New Roman" pitchFamily="18" charset="0"/>
                <a:cs typeface="Times New Roman" pitchFamily="18" charset="0"/>
              </a:rPr>
              <a:t>repositions</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of</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time</a:t>
            </a:r>
            <a:r>
              <a:rPr lang="cs-CZ" dirty="0" smtClean="0">
                <a:solidFill>
                  <a:schemeClr val="tx1"/>
                </a:solidFill>
                <a:latin typeface="Times New Roman" pitchFamily="18" charset="0"/>
                <a:cs typeface="Times New Roman" pitchFamily="18" charset="0"/>
              </a:rPr>
              <a:t> – časové předložky</a:t>
            </a:r>
          </a:p>
          <a:p>
            <a:r>
              <a:rPr lang="cs-CZ" dirty="0" err="1">
                <a:solidFill>
                  <a:schemeClr val="tx1"/>
                </a:solidFill>
                <a:latin typeface="Times New Roman" pitchFamily="18" charset="0"/>
                <a:cs typeface="Times New Roman" pitchFamily="18" charset="0"/>
              </a:rPr>
              <a:t>p</a:t>
            </a:r>
            <a:r>
              <a:rPr lang="cs-CZ" dirty="0" err="1" smtClean="0">
                <a:solidFill>
                  <a:schemeClr val="tx1"/>
                </a:solidFill>
                <a:latin typeface="Times New Roman" pitchFamily="18" charset="0"/>
                <a:cs typeface="Times New Roman" pitchFamily="18" charset="0"/>
              </a:rPr>
              <a:t>repositions</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of</a:t>
            </a:r>
            <a:r>
              <a:rPr lang="cs-CZ" dirty="0" smtClean="0">
                <a:solidFill>
                  <a:schemeClr val="tx1"/>
                </a:solidFill>
                <a:latin typeface="Times New Roman" pitchFamily="18" charset="0"/>
                <a:cs typeface="Times New Roman" pitchFamily="18" charset="0"/>
              </a:rPr>
              <a:t> place – místní předložky </a:t>
            </a:r>
            <a:endParaRPr lang="en-US" dirty="0" smtClean="0">
              <a:solidFill>
                <a:schemeClr val="tx1"/>
              </a:solidFill>
              <a:latin typeface="Times New Roman" pitchFamily="18" charset="0"/>
              <a:cs typeface="Times New Roman" pitchFamily="18" charset="0"/>
            </a:endParaRPr>
          </a:p>
        </p:txBody>
      </p:sp>
      <p:sp>
        <p:nvSpPr>
          <p:cNvPr id="17" name="Zaoblený obdélník 16"/>
          <p:cNvSpPr/>
          <p:nvPr/>
        </p:nvSpPr>
        <p:spPr>
          <a:xfrm>
            <a:off x="79276" y="2996952"/>
            <a:ext cx="2454039" cy="1728192"/>
          </a:xfrm>
          <a:prstGeom prst="roundRect">
            <a:avLst/>
          </a:prstGeom>
          <a:solidFill>
            <a:srgbClr val="8DF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WORD</a:t>
            </a:r>
          </a:p>
          <a:p>
            <a:pPr algn="ctr"/>
            <a:r>
              <a:rPr lang="cs-CZ" dirty="0">
                <a:solidFill>
                  <a:schemeClr val="tx1"/>
                </a:solidFill>
                <a:latin typeface="Times New Roman" pitchFamily="18" charset="0"/>
                <a:cs typeface="Times New Roman" pitchFamily="18" charset="0"/>
              </a:rPr>
              <a:t>s</a:t>
            </a:r>
            <a:r>
              <a:rPr lang="cs-CZ" dirty="0" smtClean="0">
                <a:solidFill>
                  <a:schemeClr val="tx1"/>
                </a:solidFill>
                <a:latin typeface="Times New Roman" pitchFamily="18" charset="0"/>
                <a:cs typeface="Times New Roman" pitchFamily="18" charset="0"/>
              </a:rPr>
              <a:t>tress – přízvuk</a:t>
            </a:r>
          </a:p>
          <a:p>
            <a:pPr algn="ctr"/>
            <a:r>
              <a:rPr lang="cs-CZ" dirty="0" err="1">
                <a:solidFill>
                  <a:schemeClr val="tx1"/>
                </a:solidFill>
                <a:latin typeface="Times New Roman" pitchFamily="18" charset="0"/>
                <a:cs typeface="Times New Roman" pitchFamily="18" charset="0"/>
              </a:rPr>
              <a:t>v</a:t>
            </a:r>
            <a:r>
              <a:rPr lang="cs-CZ" dirty="0" err="1" smtClean="0">
                <a:solidFill>
                  <a:schemeClr val="tx1"/>
                </a:solidFill>
                <a:latin typeface="Times New Roman" pitchFamily="18" charset="0"/>
                <a:cs typeface="Times New Roman" pitchFamily="18" charset="0"/>
              </a:rPr>
              <a:t>owel</a:t>
            </a:r>
            <a:r>
              <a:rPr lang="cs-CZ" dirty="0" smtClean="0">
                <a:solidFill>
                  <a:schemeClr val="tx1"/>
                </a:solidFill>
                <a:latin typeface="Times New Roman" pitchFamily="18" charset="0"/>
                <a:cs typeface="Times New Roman" pitchFamily="18" charset="0"/>
              </a:rPr>
              <a:t> – samohláska</a:t>
            </a:r>
          </a:p>
          <a:p>
            <a:pPr algn="ctr"/>
            <a:r>
              <a:rPr lang="cs-CZ" dirty="0" err="1" smtClean="0">
                <a:solidFill>
                  <a:schemeClr val="tx1"/>
                </a:solidFill>
                <a:latin typeface="Times New Roman" pitchFamily="18" charset="0"/>
                <a:cs typeface="Times New Roman" pitchFamily="18" charset="0"/>
              </a:rPr>
              <a:t>consonant</a:t>
            </a:r>
            <a:r>
              <a:rPr lang="cs-CZ" dirty="0" smtClean="0">
                <a:solidFill>
                  <a:schemeClr val="tx1"/>
                </a:solidFill>
                <a:latin typeface="Times New Roman" pitchFamily="18" charset="0"/>
                <a:cs typeface="Times New Roman" pitchFamily="18" charset="0"/>
              </a:rPr>
              <a:t> – souhláska</a:t>
            </a:r>
          </a:p>
          <a:p>
            <a:pPr algn="ctr"/>
            <a:r>
              <a:rPr lang="cs-CZ" dirty="0" err="1">
                <a:solidFill>
                  <a:schemeClr val="tx1"/>
                </a:solidFill>
                <a:latin typeface="Times New Roman" pitchFamily="18" charset="0"/>
                <a:cs typeface="Times New Roman" pitchFamily="18" charset="0"/>
              </a:rPr>
              <a:t>s</a:t>
            </a:r>
            <a:r>
              <a:rPr lang="cs-CZ" dirty="0" err="1" smtClean="0">
                <a:solidFill>
                  <a:schemeClr val="tx1"/>
                </a:solidFill>
                <a:latin typeface="Times New Roman" pitchFamily="18" charset="0"/>
                <a:cs typeface="Times New Roman" pitchFamily="18" charset="0"/>
              </a:rPr>
              <a:t>yllable</a:t>
            </a:r>
            <a:r>
              <a:rPr lang="cs-CZ" dirty="0" smtClean="0">
                <a:solidFill>
                  <a:schemeClr val="tx1"/>
                </a:solidFill>
                <a:latin typeface="Times New Roman" pitchFamily="18" charset="0"/>
                <a:cs typeface="Times New Roman" pitchFamily="18" charset="0"/>
              </a:rPr>
              <a:t> - slabika</a:t>
            </a:r>
            <a:endParaRPr lang="cs-CZ" dirty="0">
              <a:solidFill>
                <a:schemeClr val="tx1"/>
              </a:solidFill>
              <a:latin typeface="Times New Roman" pitchFamily="18" charset="0"/>
              <a:cs typeface="Times New Roman" pitchFamily="18" charset="0"/>
            </a:endParaRPr>
          </a:p>
        </p:txBody>
      </p:sp>
      <p:sp>
        <p:nvSpPr>
          <p:cNvPr id="19" name="Zaoblený obdélník 18"/>
          <p:cNvSpPr/>
          <p:nvPr/>
        </p:nvSpPr>
        <p:spPr>
          <a:xfrm>
            <a:off x="2609143" y="3030240"/>
            <a:ext cx="4240088" cy="1728192"/>
          </a:xfrm>
          <a:prstGeom prst="roundRect">
            <a:avLst/>
          </a:prstGeom>
          <a:solidFill>
            <a:srgbClr val="8DF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SENTENCE</a:t>
            </a:r>
          </a:p>
          <a:p>
            <a:pPr algn="ctr"/>
            <a:r>
              <a:rPr lang="cs-CZ" dirty="0" err="1">
                <a:solidFill>
                  <a:schemeClr val="tx1"/>
                </a:solidFill>
                <a:latin typeface="Times New Roman" pitchFamily="18" charset="0"/>
                <a:cs typeface="Times New Roman" pitchFamily="18" charset="0"/>
              </a:rPr>
              <a:t>r</a:t>
            </a:r>
            <a:r>
              <a:rPr lang="cs-CZ" dirty="0" err="1" smtClean="0">
                <a:solidFill>
                  <a:schemeClr val="tx1"/>
                </a:solidFill>
                <a:latin typeface="Times New Roman" pitchFamily="18" charset="0"/>
                <a:cs typeface="Times New Roman" pitchFamily="18" charset="0"/>
              </a:rPr>
              <a:t>eported</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indirect</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speech</a:t>
            </a:r>
            <a:r>
              <a:rPr lang="cs-CZ" dirty="0" smtClean="0">
                <a:solidFill>
                  <a:schemeClr val="tx1"/>
                </a:solidFill>
                <a:latin typeface="Times New Roman" pitchFamily="18" charset="0"/>
                <a:cs typeface="Times New Roman" pitchFamily="18" charset="0"/>
              </a:rPr>
              <a:t> – nepřímá řeč</a:t>
            </a:r>
          </a:p>
          <a:p>
            <a:pPr algn="ctr"/>
            <a:r>
              <a:rPr lang="cs-CZ" dirty="0">
                <a:solidFill>
                  <a:schemeClr val="tx1"/>
                </a:solidFill>
                <a:latin typeface="Times New Roman" pitchFamily="18" charset="0"/>
                <a:cs typeface="Times New Roman" pitchFamily="18" charset="0"/>
              </a:rPr>
              <a:t>d</a:t>
            </a:r>
            <a:r>
              <a:rPr lang="cs-CZ" dirty="0" smtClean="0">
                <a:solidFill>
                  <a:schemeClr val="tx1"/>
                </a:solidFill>
                <a:latin typeface="Times New Roman" pitchFamily="18" charset="0"/>
                <a:cs typeface="Times New Roman" pitchFamily="18" charset="0"/>
              </a:rPr>
              <a:t>irect </a:t>
            </a:r>
            <a:r>
              <a:rPr lang="cs-CZ" dirty="0" err="1" smtClean="0">
                <a:solidFill>
                  <a:schemeClr val="tx1"/>
                </a:solidFill>
                <a:latin typeface="Times New Roman" pitchFamily="18" charset="0"/>
                <a:cs typeface="Times New Roman" pitchFamily="18" charset="0"/>
              </a:rPr>
              <a:t>speech</a:t>
            </a:r>
            <a:r>
              <a:rPr lang="cs-CZ" dirty="0" smtClean="0">
                <a:solidFill>
                  <a:schemeClr val="tx1"/>
                </a:solidFill>
                <a:latin typeface="Times New Roman" pitchFamily="18" charset="0"/>
                <a:cs typeface="Times New Roman" pitchFamily="18" charset="0"/>
              </a:rPr>
              <a:t> – přímá řeč</a:t>
            </a:r>
          </a:p>
          <a:p>
            <a:pPr algn="ctr"/>
            <a:r>
              <a:rPr lang="cs-CZ" dirty="0" err="1">
                <a:solidFill>
                  <a:schemeClr val="tx1"/>
                </a:solidFill>
                <a:latin typeface="Times New Roman" pitchFamily="18" charset="0"/>
                <a:cs typeface="Times New Roman" pitchFamily="18" charset="0"/>
              </a:rPr>
              <a:t>c</a:t>
            </a:r>
            <a:r>
              <a:rPr lang="cs-CZ" dirty="0" err="1" smtClean="0">
                <a:solidFill>
                  <a:schemeClr val="tx1"/>
                </a:solidFill>
                <a:latin typeface="Times New Roman" pitchFamily="18" charset="0"/>
                <a:cs typeface="Times New Roman" pitchFamily="18" charset="0"/>
              </a:rPr>
              <a:t>onditional</a:t>
            </a:r>
            <a:r>
              <a:rPr lang="cs-CZ" dirty="0" smtClean="0">
                <a:solidFill>
                  <a:schemeClr val="tx1"/>
                </a:solidFill>
                <a:latin typeface="Times New Roman" pitchFamily="18" charset="0"/>
                <a:cs typeface="Times New Roman" pitchFamily="18" charset="0"/>
              </a:rPr>
              <a:t> sentence – podmínková věta</a:t>
            </a:r>
          </a:p>
          <a:p>
            <a:pPr algn="ctr"/>
            <a:r>
              <a:rPr lang="cs-CZ" dirty="0" err="1">
                <a:solidFill>
                  <a:schemeClr val="tx1"/>
                </a:solidFill>
                <a:latin typeface="Times New Roman" pitchFamily="18" charset="0"/>
                <a:cs typeface="Times New Roman" pitchFamily="18" charset="0"/>
              </a:rPr>
              <a:t>q</a:t>
            </a:r>
            <a:r>
              <a:rPr lang="cs-CZ" dirty="0" err="1" smtClean="0">
                <a:solidFill>
                  <a:schemeClr val="tx1"/>
                </a:solidFill>
                <a:latin typeface="Times New Roman" pitchFamily="18" charset="0"/>
                <a:cs typeface="Times New Roman" pitchFamily="18" charset="0"/>
              </a:rPr>
              <a:t>uestion</a:t>
            </a:r>
            <a:r>
              <a:rPr lang="cs-CZ" dirty="0" smtClean="0">
                <a:solidFill>
                  <a:schemeClr val="tx1"/>
                </a:solidFill>
                <a:latin typeface="Times New Roman" pitchFamily="18" charset="0"/>
                <a:cs typeface="Times New Roman" pitchFamily="18" charset="0"/>
              </a:rPr>
              <a:t> </a:t>
            </a:r>
            <a:r>
              <a:rPr lang="cs-CZ" dirty="0" err="1" smtClean="0">
                <a:solidFill>
                  <a:schemeClr val="tx1"/>
                </a:solidFill>
                <a:latin typeface="Times New Roman" pitchFamily="18" charset="0"/>
                <a:cs typeface="Times New Roman" pitchFamily="18" charset="0"/>
              </a:rPr>
              <a:t>tag</a:t>
            </a:r>
            <a:r>
              <a:rPr lang="cs-CZ" dirty="0" smtClean="0">
                <a:solidFill>
                  <a:schemeClr val="tx1"/>
                </a:solidFill>
                <a:latin typeface="Times New Roman" pitchFamily="18" charset="0"/>
                <a:cs typeface="Times New Roman" pitchFamily="18" charset="0"/>
              </a:rPr>
              <a:t> – tázací dovětek</a:t>
            </a:r>
          </a:p>
          <a:p>
            <a:pPr algn="ctr"/>
            <a:r>
              <a:rPr lang="cs-CZ" dirty="0" smtClean="0">
                <a:solidFill>
                  <a:schemeClr val="tx1"/>
                </a:solidFill>
                <a:latin typeface="Times New Roman" pitchFamily="18" charset="0"/>
                <a:cs typeface="Times New Roman" pitchFamily="18" charset="0"/>
              </a:rPr>
              <a:t>idiom – ustálené slovní spojení</a:t>
            </a:r>
            <a:endParaRPr lang="cs-CZ" dirty="0">
              <a:solidFill>
                <a:schemeClr val="tx1"/>
              </a:solidFill>
              <a:latin typeface="Times New Roman" pitchFamily="18" charset="0"/>
              <a:cs typeface="Times New Roman" pitchFamily="18" charset="0"/>
            </a:endParaRPr>
          </a:p>
        </p:txBody>
      </p:sp>
      <p:sp>
        <p:nvSpPr>
          <p:cNvPr id="20" name="Zaoblený obdélník 19"/>
          <p:cNvSpPr/>
          <p:nvPr/>
        </p:nvSpPr>
        <p:spPr>
          <a:xfrm>
            <a:off x="6948264" y="3030240"/>
            <a:ext cx="2016224" cy="1694904"/>
          </a:xfrm>
          <a:prstGeom prst="roundRect">
            <a:avLst/>
          </a:prstGeom>
          <a:solidFill>
            <a:srgbClr val="8DF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TEXT</a:t>
            </a:r>
          </a:p>
          <a:p>
            <a:pPr algn="ctr"/>
            <a:r>
              <a:rPr lang="cs-CZ" sz="1500" dirty="0" err="1">
                <a:solidFill>
                  <a:schemeClr val="tx1"/>
                </a:solidFill>
                <a:latin typeface="Times New Roman" pitchFamily="18" charset="0"/>
                <a:cs typeface="Times New Roman" pitchFamily="18" charset="0"/>
              </a:rPr>
              <a:t>p</a:t>
            </a:r>
            <a:r>
              <a:rPr lang="cs-CZ" sz="1500" dirty="0" err="1" smtClean="0">
                <a:solidFill>
                  <a:schemeClr val="tx1"/>
                </a:solidFill>
                <a:latin typeface="Times New Roman" pitchFamily="18" charset="0"/>
                <a:cs typeface="Times New Roman" pitchFamily="18" charset="0"/>
              </a:rPr>
              <a:t>aragraph</a:t>
            </a:r>
            <a:r>
              <a:rPr lang="cs-CZ" sz="1500" dirty="0" smtClean="0">
                <a:solidFill>
                  <a:schemeClr val="tx1"/>
                </a:solidFill>
                <a:latin typeface="Times New Roman" pitchFamily="18" charset="0"/>
                <a:cs typeface="Times New Roman" pitchFamily="18" charset="0"/>
              </a:rPr>
              <a:t> – odstavec</a:t>
            </a:r>
          </a:p>
          <a:p>
            <a:pPr algn="ctr"/>
            <a:r>
              <a:rPr lang="cs-CZ" dirty="0" err="1">
                <a:solidFill>
                  <a:schemeClr val="tx1"/>
                </a:solidFill>
                <a:latin typeface="Times New Roman" pitchFamily="18" charset="0"/>
                <a:cs typeface="Times New Roman" pitchFamily="18" charset="0"/>
              </a:rPr>
              <a:t>a</a:t>
            </a:r>
            <a:r>
              <a:rPr lang="cs-CZ" dirty="0" err="1" smtClean="0">
                <a:solidFill>
                  <a:schemeClr val="tx1"/>
                </a:solidFill>
                <a:latin typeface="Times New Roman" pitchFamily="18" charset="0"/>
                <a:cs typeface="Times New Roman" pitchFamily="18" charset="0"/>
              </a:rPr>
              <a:t>rticle</a:t>
            </a:r>
            <a:r>
              <a:rPr lang="cs-CZ" dirty="0" smtClean="0">
                <a:solidFill>
                  <a:schemeClr val="tx1"/>
                </a:solidFill>
                <a:latin typeface="Times New Roman" pitchFamily="18" charset="0"/>
                <a:cs typeface="Times New Roman" pitchFamily="18" charset="0"/>
              </a:rPr>
              <a:t> - článek</a:t>
            </a:r>
            <a:endParaRPr lang="cs-CZ" dirty="0">
              <a:solidFill>
                <a:schemeClr val="tx1"/>
              </a:solidFill>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856078"/>
            <a:ext cx="1898372" cy="1898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0273" y="998721"/>
            <a:ext cx="1692206" cy="1692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4084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smtClean="0">
                <a:latin typeface="Times New Roman" pitchFamily="18" charset="0"/>
                <a:cs typeface="Times New Roman" pitchFamily="18" charset="0"/>
              </a:rPr>
              <a:t>47.8 What do you remember?</a:t>
            </a:r>
            <a:endParaRPr lang="en-US" sz="250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en-US" sz="1200" b="1" smtClean="0">
                <a:solidFill>
                  <a:schemeClr val="accent3">
                    <a:lumMod val="50000"/>
                  </a:schemeClr>
                </a:solidFill>
                <a:latin typeface="Times New Roman" pitchFamily="18" charset="0"/>
                <a:cs typeface="Times New Roman" pitchFamily="18" charset="0"/>
              </a:rPr>
              <a:t>Elektronická  učebnice - II. stupeň              </a:t>
            </a:r>
            <a:r>
              <a:rPr lang="en-US" sz="100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en-US" sz="1600" b="1" smtClean="0">
                <a:solidFill>
                  <a:schemeClr val="accent3">
                    <a:lumMod val="50000"/>
                  </a:schemeClr>
                </a:solidFill>
                <a:latin typeface="Times New Roman" pitchFamily="18" charset="0"/>
                <a:cs typeface="Times New Roman" pitchFamily="18" charset="0"/>
              </a:rPr>
              <a:t>Anglický jazyk</a:t>
            </a:r>
          </a:p>
          <a:p>
            <a:endParaRPr lang="en-US" sz="1000">
              <a:latin typeface="Times New Roman" pitchFamily="18" charset="0"/>
              <a:cs typeface="Times New Roman" pitchFamily="18" charset="0"/>
            </a:endParaRPr>
          </a:p>
        </p:txBody>
      </p:sp>
      <p:sp>
        <p:nvSpPr>
          <p:cNvPr id="5"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500" b="1" smtClean="0">
                <a:latin typeface="Times New Roman" pitchFamily="18" charset="0"/>
                <a:cs typeface="Times New Roman" pitchFamily="18" charset="0"/>
              </a:rPr>
              <a:t> </a:t>
            </a:r>
            <a:br>
              <a:rPr lang="en-US" sz="2500" b="1" smtClean="0">
                <a:latin typeface="Times New Roman" pitchFamily="18" charset="0"/>
                <a:cs typeface="Times New Roman" pitchFamily="18" charset="0"/>
              </a:rPr>
            </a:br>
            <a:endParaRPr lang="en-US" sz="2500">
              <a:latin typeface="Times New Roman" pitchFamily="18" charset="0"/>
              <a:cs typeface="Times New Roman" pitchFamily="18" charset="0"/>
            </a:endParaRPr>
          </a:p>
        </p:txBody>
      </p:sp>
      <p:sp>
        <p:nvSpPr>
          <p:cNvPr id="6"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a:latin typeface="Times New Roman" pitchFamily="18" charset="0"/>
              <a:cs typeface="Times New Roman" pitchFamily="18" charset="0"/>
            </a:endParaRPr>
          </a:p>
        </p:txBody>
      </p:sp>
      <p:sp>
        <p:nvSpPr>
          <p:cNvPr id="7" name="TextovéPole 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en-US" sz="1200" b="1" smtClean="0">
                <a:solidFill>
                  <a:schemeClr val="accent3">
                    <a:lumMod val="50000"/>
                  </a:schemeClr>
                </a:solidFill>
                <a:latin typeface="Times New Roman" pitchFamily="18" charset="0"/>
                <a:cs typeface="Times New Roman" pitchFamily="18" charset="0"/>
              </a:rPr>
              <a:t>Elektronická  učebnice - II. stupeň              </a:t>
            </a:r>
            <a:r>
              <a:rPr lang="en-US" sz="100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en-US" sz="1600" b="1" smtClean="0">
                <a:solidFill>
                  <a:schemeClr val="accent3">
                    <a:lumMod val="50000"/>
                  </a:schemeClr>
                </a:solidFill>
                <a:latin typeface="Times New Roman" pitchFamily="18" charset="0"/>
                <a:cs typeface="Times New Roman" pitchFamily="18" charset="0"/>
              </a:rPr>
              <a:t>Anglický jazyk</a:t>
            </a:r>
          </a:p>
          <a:p>
            <a:endParaRPr lang="en-US" sz="1000">
              <a:latin typeface="Times New Roman" pitchFamily="18" charset="0"/>
              <a:cs typeface="Times New Roman" pitchFamily="18" charset="0"/>
            </a:endParaRPr>
          </a:p>
        </p:txBody>
      </p:sp>
      <p:sp>
        <p:nvSpPr>
          <p:cNvPr id="13" name="TextovéPole 12"/>
          <p:cNvSpPr txBox="1"/>
          <p:nvPr/>
        </p:nvSpPr>
        <p:spPr>
          <a:xfrm>
            <a:off x="323528" y="1034604"/>
            <a:ext cx="3384376" cy="369332"/>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mtClean="0">
                <a:latin typeface="Times New Roman" pitchFamily="18" charset="0"/>
                <a:cs typeface="Times New Roman" pitchFamily="18" charset="0"/>
              </a:rPr>
              <a:t>Name the pictures and bold words.</a:t>
            </a:r>
            <a:endParaRPr lang="en-US">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4599" y="2429022"/>
            <a:ext cx="1248272" cy="1237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7448" y="2214315"/>
            <a:ext cx="1086532" cy="1744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9820" y="2901734"/>
            <a:ext cx="1080120" cy="110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ovéPole 13"/>
          <p:cNvSpPr txBox="1"/>
          <p:nvPr/>
        </p:nvSpPr>
        <p:spPr>
          <a:xfrm>
            <a:off x="6066474" y="4894295"/>
            <a:ext cx="29523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mtClean="0">
                <a:latin typeface="Times New Roman" pitchFamily="18" charset="0"/>
                <a:cs typeface="Times New Roman" pitchFamily="18" charset="0"/>
              </a:rPr>
              <a:t>I </a:t>
            </a:r>
            <a:r>
              <a:rPr lang="en-US" b="1" smtClean="0">
                <a:latin typeface="Times New Roman" pitchFamily="18" charset="0"/>
                <a:cs typeface="Times New Roman" pitchFamily="18" charset="0"/>
              </a:rPr>
              <a:t>have done </a:t>
            </a:r>
            <a:r>
              <a:rPr lang="en-US" smtClean="0">
                <a:latin typeface="Times New Roman" pitchFamily="18" charset="0"/>
                <a:cs typeface="Times New Roman" pitchFamily="18" charset="0"/>
              </a:rPr>
              <a:t>my homework.</a:t>
            </a:r>
            <a:endParaRPr lang="en-US">
              <a:latin typeface="Times New Roman" pitchFamily="18" charset="0"/>
              <a:cs typeface="Times New Roman" pitchFamily="18" charset="0"/>
            </a:endParaRPr>
          </a:p>
        </p:txBody>
      </p:sp>
      <p:sp>
        <p:nvSpPr>
          <p:cNvPr id="15" name="TextovéPole 14"/>
          <p:cNvSpPr txBox="1"/>
          <p:nvPr/>
        </p:nvSpPr>
        <p:spPr>
          <a:xfrm>
            <a:off x="6755768" y="2422250"/>
            <a:ext cx="2016224"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smtClean="0">
                <a:latin typeface="Times New Roman" pitchFamily="18" charset="0"/>
                <a:cs typeface="Times New Roman" pitchFamily="18" charset="0"/>
              </a:rPr>
              <a:t>If I were you, I wouldn´t go there.</a:t>
            </a:r>
            <a:endParaRPr lang="en-US" b="1">
              <a:latin typeface="Times New Roman" pitchFamily="18" charset="0"/>
              <a:cs typeface="Times New Roman" pitchFamily="18" charset="0"/>
            </a:endParaRPr>
          </a:p>
        </p:txBody>
      </p:sp>
      <p:sp>
        <p:nvSpPr>
          <p:cNvPr id="16" name="TextovéPole 15"/>
          <p:cNvSpPr txBox="1"/>
          <p:nvPr/>
        </p:nvSpPr>
        <p:spPr>
          <a:xfrm>
            <a:off x="503984" y="4201221"/>
            <a:ext cx="2736304"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mtClean="0">
                <a:latin typeface="Times New Roman" pitchFamily="18" charset="0"/>
                <a:cs typeface="Times New Roman" pitchFamily="18" charset="0"/>
              </a:rPr>
              <a:t>I gave </a:t>
            </a:r>
            <a:r>
              <a:rPr lang="en-US" b="1" smtClean="0">
                <a:latin typeface="Times New Roman" pitchFamily="18" charset="0"/>
                <a:cs typeface="Times New Roman" pitchFamily="18" charset="0"/>
              </a:rPr>
              <a:t>him</a:t>
            </a:r>
            <a:r>
              <a:rPr lang="en-US" smtClean="0">
                <a:latin typeface="Times New Roman" pitchFamily="18" charset="0"/>
                <a:cs typeface="Times New Roman" pitchFamily="18" charset="0"/>
              </a:rPr>
              <a:t> the last chance.</a:t>
            </a:r>
            <a:endParaRPr lang="en-US">
              <a:latin typeface="Times New Roman" pitchFamily="18" charset="0"/>
              <a:cs typeface="Times New Roman" pitchFamily="18" charset="0"/>
            </a:endParaRPr>
          </a:p>
        </p:txBody>
      </p:sp>
      <p:sp>
        <p:nvSpPr>
          <p:cNvPr id="17" name="TextovéPole 16"/>
          <p:cNvSpPr txBox="1"/>
          <p:nvPr/>
        </p:nvSpPr>
        <p:spPr>
          <a:xfrm>
            <a:off x="4197164" y="1009994"/>
            <a:ext cx="2544415"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b="1" smtClean="0">
                <a:latin typeface="Times New Roman" pitchFamily="18" charset="0"/>
                <a:cs typeface="Times New Roman" pitchFamily="18" charset="0"/>
              </a:rPr>
              <a:t>go, sleep, see, speak…</a:t>
            </a:r>
            <a:endParaRPr lang="en-US" b="1">
              <a:latin typeface="Times New Roman" pitchFamily="18" charset="0"/>
              <a:cs typeface="Times New Roman" pitchFamily="18" charset="0"/>
            </a:endParaRPr>
          </a:p>
        </p:txBody>
      </p:sp>
      <p:sp>
        <p:nvSpPr>
          <p:cNvPr id="18" name="TextovéPole 17"/>
          <p:cNvSpPr txBox="1"/>
          <p:nvPr/>
        </p:nvSpPr>
        <p:spPr>
          <a:xfrm>
            <a:off x="2673902" y="4709629"/>
            <a:ext cx="2736304" cy="36933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b="1" smtClean="0">
                <a:latin typeface="Times New Roman" pitchFamily="18" charset="0"/>
                <a:cs typeface="Times New Roman" pitchFamily="18" charset="0"/>
              </a:rPr>
              <a:t>visit, work, listen, talk…</a:t>
            </a:r>
            <a:endParaRPr lang="en-US" b="1">
              <a:latin typeface="Times New Roman" pitchFamily="18" charset="0"/>
              <a:cs typeface="Times New Roman" pitchFamily="18" charset="0"/>
            </a:endParaRPr>
          </a:p>
        </p:txBody>
      </p:sp>
      <p:sp>
        <p:nvSpPr>
          <p:cNvPr id="19" name="TextovéPole 18"/>
          <p:cNvSpPr txBox="1"/>
          <p:nvPr/>
        </p:nvSpPr>
        <p:spPr>
          <a:xfrm>
            <a:off x="6666167" y="1660722"/>
            <a:ext cx="2298321"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smtClean="0">
                <a:latin typeface="Times New Roman" pitchFamily="18" charset="0"/>
                <a:cs typeface="Times New Roman" pitchFamily="18" charset="0"/>
              </a:rPr>
              <a:t>themselves, myself…</a:t>
            </a:r>
            <a:endParaRPr lang="en-US" b="1">
              <a:latin typeface="Times New Roman" pitchFamily="18" charset="0"/>
              <a:cs typeface="Times New Roman" pitchFamily="18" charset="0"/>
            </a:endParaRPr>
          </a:p>
        </p:txBody>
      </p:sp>
      <p:sp>
        <p:nvSpPr>
          <p:cNvPr id="20" name="TextovéPole 19"/>
          <p:cNvSpPr txBox="1"/>
          <p:nvPr/>
        </p:nvSpPr>
        <p:spPr>
          <a:xfrm>
            <a:off x="5940153" y="3370562"/>
            <a:ext cx="2448272"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mtClean="0">
                <a:latin typeface="Times New Roman" pitchFamily="18" charset="0"/>
                <a:cs typeface="Times New Roman" pitchFamily="18" charset="0"/>
              </a:rPr>
              <a:t>I </a:t>
            </a:r>
            <a:r>
              <a:rPr lang="en-US" b="1" smtClean="0">
                <a:latin typeface="Times New Roman" pitchFamily="18" charset="0"/>
                <a:cs typeface="Times New Roman" pitchFamily="18" charset="0"/>
              </a:rPr>
              <a:t>went</a:t>
            </a:r>
            <a:r>
              <a:rPr lang="en-US" smtClean="0">
                <a:latin typeface="Times New Roman" pitchFamily="18" charset="0"/>
                <a:cs typeface="Times New Roman" pitchFamily="18" charset="0"/>
              </a:rPr>
              <a:t> to the hospital.</a:t>
            </a:r>
            <a:endParaRPr lang="en-US">
              <a:latin typeface="Times New Roman" pitchFamily="18" charset="0"/>
              <a:cs typeface="Times New Roman" pitchFamily="18" charset="0"/>
            </a:endParaRPr>
          </a:p>
        </p:txBody>
      </p:sp>
      <p:sp>
        <p:nvSpPr>
          <p:cNvPr id="21" name="TextovéPole 20"/>
          <p:cNvSpPr txBox="1"/>
          <p:nvPr/>
        </p:nvSpPr>
        <p:spPr>
          <a:xfrm>
            <a:off x="569262" y="1660722"/>
            <a:ext cx="3888593"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smtClean="0">
                <a:latin typeface="Times New Roman" pitchFamily="18" charset="0"/>
                <a:cs typeface="Times New Roman" pitchFamily="18" charset="0"/>
              </a:rPr>
              <a:t>His mother Lisa </a:t>
            </a:r>
            <a:r>
              <a:rPr lang="en-US" smtClean="0">
                <a:latin typeface="Times New Roman" pitchFamily="18" charset="0"/>
                <a:cs typeface="Times New Roman" pitchFamily="18" charset="0"/>
              </a:rPr>
              <a:t>is a really good cook.</a:t>
            </a:r>
            <a:endParaRPr lang="en-US">
              <a:latin typeface="Times New Roman" pitchFamily="18" charset="0"/>
              <a:cs typeface="Times New Roman" pitchFamily="18" charset="0"/>
            </a:endParaRPr>
          </a:p>
        </p:txBody>
      </p:sp>
      <p:sp>
        <p:nvSpPr>
          <p:cNvPr id="22" name="TextovéPole 21"/>
          <p:cNvSpPr txBox="1"/>
          <p:nvPr/>
        </p:nvSpPr>
        <p:spPr>
          <a:xfrm>
            <a:off x="4499992" y="4105926"/>
            <a:ext cx="295232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smtClean="0">
                <a:latin typeface="Times New Roman" pitchFamily="18" charset="0"/>
                <a:cs typeface="Times New Roman" pitchFamily="18" charset="0"/>
              </a:rPr>
              <a:t>under, before, on, next to…</a:t>
            </a:r>
            <a:endParaRPr lang="en-US" b="1">
              <a:latin typeface="Times New Roman" pitchFamily="18" charset="0"/>
              <a:cs typeface="Times New Roman" pitchFamily="18" charset="0"/>
            </a:endParaRPr>
          </a:p>
        </p:txBody>
      </p:sp>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473" y="2342584"/>
            <a:ext cx="768350" cy="96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56" y="4895937"/>
            <a:ext cx="1014884" cy="1455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TextovéPole 22"/>
          <p:cNvSpPr txBox="1"/>
          <p:nvPr/>
        </p:nvSpPr>
        <p:spPr>
          <a:xfrm>
            <a:off x="5249324" y="1903618"/>
            <a:ext cx="112819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b="1" smtClean="0">
                <a:latin typeface="Times New Roman" pitchFamily="18" charset="0"/>
                <a:cs typeface="Times New Roman" pitchFamily="18" charset="0"/>
              </a:rPr>
              <a:t>a, an, the</a:t>
            </a:r>
            <a:endParaRPr lang="en-US" b="1">
              <a:latin typeface="Times New Roman" pitchFamily="18" charset="0"/>
              <a:cs typeface="Times New Roman" pitchFamily="18" charset="0"/>
            </a:endParaRPr>
          </a:p>
        </p:txBody>
      </p:sp>
      <p:sp>
        <p:nvSpPr>
          <p:cNvPr id="9" name="TextovéPole 8"/>
          <p:cNvSpPr txBox="1"/>
          <p:nvPr/>
        </p:nvSpPr>
        <p:spPr>
          <a:xfrm>
            <a:off x="108448" y="2272950"/>
            <a:ext cx="395536" cy="369332"/>
          </a:xfrm>
          <a:prstGeom prst="rect">
            <a:avLst/>
          </a:prstGeom>
          <a:noFill/>
        </p:spPr>
        <p:txBody>
          <a:bodyPr wrap="square" rtlCol="0">
            <a:spAutoFit/>
          </a:bodyPr>
          <a:lstStyle/>
          <a:p>
            <a:r>
              <a:rPr lang="en-US" b="1" smtClean="0">
                <a:latin typeface="Times New Roman" pitchFamily="18" charset="0"/>
                <a:cs typeface="Times New Roman" pitchFamily="18" charset="0"/>
              </a:rPr>
              <a:t>5. </a:t>
            </a:r>
            <a:endParaRPr lang="en-US" b="1">
              <a:latin typeface="Times New Roman" pitchFamily="18" charset="0"/>
              <a:cs typeface="Times New Roman" pitchFamily="18" charset="0"/>
            </a:endParaRPr>
          </a:p>
        </p:txBody>
      </p:sp>
      <p:sp>
        <p:nvSpPr>
          <p:cNvPr id="10" name="TextovéPole 9"/>
          <p:cNvSpPr txBox="1"/>
          <p:nvPr/>
        </p:nvSpPr>
        <p:spPr>
          <a:xfrm>
            <a:off x="1135771" y="2759548"/>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6.</a:t>
            </a:r>
            <a:endParaRPr lang="en-US" b="1">
              <a:latin typeface="Times New Roman" pitchFamily="18" charset="0"/>
              <a:cs typeface="Times New Roman" pitchFamily="18" charset="0"/>
            </a:endParaRPr>
          </a:p>
        </p:txBody>
      </p:sp>
      <p:sp>
        <p:nvSpPr>
          <p:cNvPr id="27" name="TextovéPole 26"/>
          <p:cNvSpPr txBox="1"/>
          <p:nvPr/>
        </p:nvSpPr>
        <p:spPr>
          <a:xfrm>
            <a:off x="2286436" y="2030054"/>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7.</a:t>
            </a:r>
            <a:endParaRPr lang="en-US" b="1">
              <a:latin typeface="Times New Roman" pitchFamily="18" charset="0"/>
              <a:cs typeface="Times New Roman" pitchFamily="18" charset="0"/>
            </a:endParaRPr>
          </a:p>
        </p:txBody>
      </p:sp>
      <p:sp>
        <p:nvSpPr>
          <p:cNvPr id="29" name="TextovéPole 28"/>
          <p:cNvSpPr txBox="1"/>
          <p:nvPr/>
        </p:nvSpPr>
        <p:spPr>
          <a:xfrm>
            <a:off x="3834569" y="2237584"/>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8.</a:t>
            </a:r>
            <a:endParaRPr lang="en-US" b="1">
              <a:latin typeface="Times New Roman" pitchFamily="18" charset="0"/>
              <a:cs typeface="Times New Roman" pitchFamily="18" charset="0"/>
            </a:endParaRPr>
          </a:p>
        </p:txBody>
      </p:sp>
      <p:sp>
        <p:nvSpPr>
          <p:cNvPr id="30" name="TextovéPole 29"/>
          <p:cNvSpPr txBox="1"/>
          <p:nvPr/>
        </p:nvSpPr>
        <p:spPr>
          <a:xfrm>
            <a:off x="6485738" y="2272950"/>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9.</a:t>
            </a:r>
            <a:endParaRPr lang="en-US" b="1">
              <a:latin typeface="Times New Roman" pitchFamily="18" charset="0"/>
              <a:cs typeface="Times New Roman" pitchFamily="18" charset="0"/>
            </a:endParaRPr>
          </a:p>
        </p:txBody>
      </p:sp>
      <p:sp>
        <p:nvSpPr>
          <p:cNvPr id="31" name="TextovéPole 30"/>
          <p:cNvSpPr txBox="1"/>
          <p:nvPr/>
        </p:nvSpPr>
        <p:spPr>
          <a:xfrm>
            <a:off x="150938" y="3992015"/>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11.</a:t>
            </a:r>
            <a:endParaRPr lang="en-US" b="1">
              <a:latin typeface="Times New Roman" pitchFamily="18" charset="0"/>
              <a:cs typeface="Times New Roman" pitchFamily="18" charset="0"/>
            </a:endParaRPr>
          </a:p>
        </p:txBody>
      </p:sp>
      <p:sp>
        <p:nvSpPr>
          <p:cNvPr id="32" name="TextovéPole 31"/>
          <p:cNvSpPr txBox="1"/>
          <p:nvPr/>
        </p:nvSpPr>
        <p:spPr>
          <a:xfrm>
            <a:off x="5553980" y="3185896"/>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10.</a:t>
            </a:r>
            <a:endParaRPr lang="en-US" b="1">
              <a:latin typeface="Times New Roman" pitchFamily="18" charset="0"/>
              <a:cs typeface="Times New Roman" pitchFamily="18" charset="0"/>
            </a:endParaRPr>
          </a:p>
        </p:txBody>
      </p:sp>
      <p:sp>
        <p:nvSpPr>
          <p:cNvPr id="33" name="TextovéPole 32"/>
          <p:cNvSpPr txBox="1"/>
          <p:nvPr/>
        </p:nvSpPr>
        <p:spPr>
          <a:xfrm>
            <a:off x="4896037" y="1811540"/>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4.</a:t>
            </a:r>
            <a:endParaRPr lang="en-US" b="1">
              <a:latin typeface="Times New Roman" pitchFamily="18" charset="0"/>
              <a:cs typeface="Times New Roman" pitchFamily="18" charset="0"/>
            </a:endParaRPr>
          </a:p>
        </p:txBody>
      </p:sp>
      <p:sp>
        <p:nvSpPr>
          <p:cNvPr id="34" name="TextovéPole 33"/>
          <p:cNvSpPr txBox="1"/>
          <p:nvPr/>
        </p:nvSpPr>
        <p:spPr>
          <a:xfrm>
            <a:off x="6224829" y="1557070"/>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3.</a:t>
            </a:r>
            <a:endParaRPr lang="en-US" b="1">
              <a:latin typeface="Times New Roman" pitchFamily="18" charset="0"/>
              <a:cs typeface="Times New Roman" pitchFamily="18" charset="0"/>
            </a:endParaRPr>
          </a:p>
        </p:txBody>
      </p:sp>
      <p:sp>
        <p:nvSpPr>
          <p:cNvPr id="35" name="TextovéPole 34"/>
          <p:cNvSpPr txBox="1"/>
          <p:nvPr/>
        </p:nvSpPr>
        <p:spPr>
          <a:xfrm>
            <a:off x="217588" y="1515992"/>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2.</a:t>
            </a:r>
            <a:endParaRPr lang="en-US" b="1">
              <a:latin typeface="Times New Roman" pitchFamily="18" charset="0"/>
              <a:cs typeface="Times New Roman" pitchFamily="18" charset="0"/>
            </a:endParaRPr>
          </a:p>
        </p:txBody>
      </p:sp>
      <p:sp>
        <p:nvSpPr>
          <p:cNvPr id="36" name="TextovéPole 35"/>
          <p:cNvSpPr txBox="1"/>
          <p:nvPr/>
        </p:nvSpPr>
        <p:spPr>
          <a:xfrm>
            <a:off x="3917795" y="1027808"/>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a:t>
            </a:r>
            <a:endParaRPr lang="en-US" b="1">
              <a:latin typeface="Times New Roman" pitchFamily="18" charset="0"/>
              <a:cs typeface="Times New Roman" pitchFamily="18" charset="0"/>
            </a:endParaRPr>
          </a:p>
        </p:txBody>
      </p:sp>
      <p:sp>
        <p:nvSpPr>
          <p:cNvPr id="37" name="TextovéPole 36"/>
          <p:cNvSpPr txBox="1"/>
          <p:nvPr/>
        </p:nvSpPr>
        <p:spPr>
          <a:xfrm>
            <a:off x="4031940" y="3949139"/>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12.</a:t>
            </a:r>
            <a:endParaRPr lang="en-US" b="1">
              <a:latin typeface="Times New Roman" pitchFamily="18" charset="0"/>
              <a:cs typeface="Times New Roman" pitchFamily="18" charset="0"/>
            </a:endParaRPr>
          </a:p>
        </p:txBody>
      </p:sp>
      <p:sp>
        <p:nvSpPr>
          <p:cNvPr id="38" name="TextovéPole 37"/>
          <p:cNvSpPr txBox="1"/>
          <p:nvPr/>
        </p:nvSpPr>
        <p:spPr>
          <a:xfrm>
            <a:off x="0" y="4569904"/>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13.</a:t>
            </a:r>
            <a:endParaRPr lang="en-US" b="1">
              <a:latin typeface="Times New Roman" pitchFamily="18" charset="0"/>
              <a:cs typeface="Times New Roman" pitchFamily="18" charset="0"/>
            </a:endParaRPr>
          </a:p>
        </p:txBody>
      </p:sp>
      <p:sp>
        <p:nvSpPr>
          <p:cNvPr id="39" name="TextovéPole 38"/>
          <p:cNvSpPr txBox="1"/>
          <p:nvPr/>
        </p:nvSpPr>
        <p:spPr>
          <a:xfrm>
            <a:off x="2243528" y="4630276"/>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14.</a:t>
            </a:r>
            <a:endParaRPr lang="en-US" b="1">
              <a:latin typeface="Times New Roman" pitchFamily="18" charset="0"/>
              <a:cs typeface="Times New Roman" pitchFamily="18" charset="0"/>
            </a:endParaRPr>
          </a:p>
        </p:txBody>
      </p:sp>
      <p:sp>
        <p:nvSpPr>
          <p:cNvPr id="40" name="TextovéPole 39"/>
          <p:cNvSpPr txBox="1"/>
          <p:nvPr/>
        </p:nvSpPr>
        <p:spPr>
          <a:xfrm>
            <a:off x="5641711" y="4795071"/>
            <a:ext cx="540060" cy="369332"/>
          </a:xfrm>
          <a:prstGeom prst="rect">
            <a:avLst/>
          </a:prstGeom>
          <a:noFill/>
        </p:spPr>
        <p:txBody>
          <a:bodyPr wrap="square" rtlCol="0">
            <a:spAutoFit/>
          </a:bodyPr>
          <a:lstStyle/>
          <a:p>
            <a:r>
              <a:rPr lang="en-US" b="1" smtClean="0">
                <a:latin typeface="Times New Roman" pitchFamily="18" charset="0"/>
                <a:cs typeface="Times New Roman" pitchFamily="18" charset="0"/>
              </a:rPr>
              <a:t>15.</a:t>
            </a:r>
            <a:endParaRPr lang="en-US" b="1">
              <a:latin typeface="Times New Roman" pitchFamily="18" charset="0"/>
              <a:cs typeface="Times New Roman" pitchFamily="18" charset="0"/>
            </a:endParaRPr>
          </a:p>
        </p:txBody>
      </p:sp>
      <p:sp>
        <p:nvSpPr>
          <p:cNvPr id="11" name="TextovéPole 10"/>
          <p:cNvSpPr txBox="1"/>
          <p:nvPr/>
        </p:nvSpPr>
        <p:spPr>
          <a:xfrm>
            <a:off x="1342598" y="5412492"/>
            <a:ext cx="7681440"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n-US" b="1" dirty="0" err="1" smtClean="0">
                <a:latin typeface="Times New Roman" pitchFamily="18" charset="0"/>
                <a:cs typeface="Times New Roman" pitchFamily="18" charset="0"/>
              </a:rPr>
              <a:t>Corret</a:t>
            </a:r>
            <a:r>
              <a:rPr lang="en-US" b="1" dirty="0" smtClean="0">
                <a:latin typeface="Times New Roman" pitchFamily="18" charset="0"/>
                <a:cs typeface="Times New Roman" pitchFamily="18" charset="0"/>
              </a:rPr>
              <a:t> answers: </a:t>
            </a:r>
            <a:r>
              <a:rPr lang="en-US" dirty="0" smtClean="0">
                <a:latin typeface="Times New Roman" pitchFamily="18" charset="0"/>
                <a:cs typeface="Times New Roman" pitchFamily="18" charset="0"/>
              </a:rPr>
              <a:t>1. irregular verbs, 2. subject, 3. reflexive pronouns, 4. articles, 5. comma, 6. brackets, 7. exclamation mark, 8. asterisk, 9. conditional sentence, 10. past simple, 11. object pronoun, 12. prepositions, 13. question mark, 14. regular verbs, 15. present perfect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7702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3"/>
            <a:ext cx="9144000" cy="6365557"/>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47.9 </a:t>
            </a:r>
            <a:r>
              <a:rPr lang="cs-CZ" sz="2500" b="1" dirty="0" smtClean="0">
                <a:latin typeface="Times New Roman" pitchFamily="18" charset="0"/>
                <a:cs typeface="Times New Roman" pitchFamily="18" charset="0"/>
              </a:rPr>
              <a:t>Použité zdroje</a:t>
            </a:r>
            <a:r>
              <a:rPr lang="cs-CZ" sz="2500" b="1" dirty="0" smtClean="0">
                <a:latin typeface="Times New Roman" pitchFamily="18" charset="0"/>
                <a:cs typeface="Times New Roman" pitchFamily="18" charset="0"/>
              </a:rPr>
              <a:t>, citace </a:t>
            </a:r>
            <a:br>
              <a:rPr lang="cs-CZ" sz="2500" b="1" dirty="0" smtClean="0">
                <a:latin typeface="Times New Roman" pitchFamily="18" charset="0"/>
                <a:cs typeface="Times New Roman" pitchFamily="18" charset="0"/>
              </a:rPr>
            </a:br>
            <a:endParaRPr lang="cs-CZ" sz="2500" dirty="0">
              <a:latin typeface="Times New Roman" pitchFamily="18" charset="0"/>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Anglický jazyk</a:t>
            </a:r>
          </a:p>
          <a:p>
            <a:endParaRPr lang="cs-CZ" sz="1000" dirty="0">
              <a:latin typeface="Times New Roman" pitchFamily="18" charset="0"/>
              <a:cs typeface="Times New Roman" pitchFamily="18" charset="0"/>
            </a:endParaRPr>
          </a:p>
        </p:txBody>
      </p:sp>
      <p:sp>
        <p:nvSpPr>
          <p:cNvPr id="5" name="TextovéPole 4"/>
          <p:cNvSpPr txBox="1"/>
          <p:nvPr/>
        </p:nvSpPr>
        <p:spPr>
          <a:xfrm>
            <a:off x="251520" y="1340768"/>
            <a:ext cx="864096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cs-CZ" dirty="0" smtClean="0">
                <a:latin typeface="Times New Roman" pitchFamily="18" charset="0"/>
                <a:cs typeface="Times New Roman" pitchFamily="18" charset="0"/>
              </a:rPr>
              <a:t>Obrázky z databáze klipart</a:t>
            </a:r>
          </a:p>
          <a:p>
            <a:endParaRPr lang="cs-CZ" dirty="0">
              <a:latin typeface="Times New Roman" pitchFamily="18" charset="0"/>
              <a:cs typeface="Times New Roman" pitchFamily="18" charset="0"/>
            </a:endParaRPr>
          </a:p>
        </p:txBody>
      </p:sp>
    </p:spTree>
    <p:extLst>
      <p:ext uri="{BB962C8B-B14F-4D97-AF65-F5344CB8AC3E}">
        <p14:creationId xmlns:p14="http://schemas.microsoft.com/office/powerpoint/2010/main" val="666094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658</TotalTime>
  <Words>1241</Words>
  <Application>Microsoft Office PowerPoint</Application>
  <PresentationFormat>Předvádění na obrazovce (4:3)</PresentationFormat>
  <Paragraphs>235</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Wernerova</dc:creator>
  <cp:lastModifiedBy>Petra Křivánková</cp:lastModifiedBy>
  <cp:revision>97</cp:revision>
  <dcterms:created xsi:type="dcterms:W3CDTF">2010-12-26T08:22:04Z</dcterms:created>
  <dcterms:modified xsi:type="dcterms:W3CDTF">2012-10-15T15:08:36Z</dcterms:modified>
</cp:coreProperties>
</file>