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99FF"/>
    <a:srgbClr val="CCFF99"/>
    <a:srgbClr val="FF9999"/>
    <a:srgbClr val="FFFFFF"/>
    <a:srgbClr val="FF0066"/>
    <a:srgbClr val="CCFF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13.1.2013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13.1.2013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13.1.2013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13.1.2013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13.1.2013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13.1.2013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13.1.2013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13.1.2013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13.1.2013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13.1.2013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13.1.2013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13.1.2013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-ducativa.catedu.es/44700165/aula/archivos/repositorio/500/604/html/Unidad_01/pagina_3.html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upchina.com.hk/dict/phonetic/home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glishgoes.com/en/2009/08/19/english-pronunciation-lesson-2-th/" TargetMode="External"/><Relationship Id="rId2" Type="http://schemas.openxmlformats.org/officeDocument/2006/relationships/hyperlink" Target="http://e-ducativa.catedu.es/44700165/aula/archivos/repositorio/500/604/html/Unidad_01/pagina_3.html%20-%20slide%203,4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kyongilgirlsmiddleschool.wordpress.com/2012/05/08/tongue-twisters/" TargetMode="External"/><Relationship Id="rId4" Type="http://schemas.openxmlformats.org/officeDocument/2006/relationships/hyperlink" Target="http://www.projectx2002.org/english_phonetic_symbols.htm%20-%20slide%20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492443"/>
            <a:ext cx="7772400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46.1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pronunciation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- zásobník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(výslovnost v angličtině)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023" y="6242447"/>
            <a:ext cx="9144000" cy="615553"/>
            <a:chOff x="0" y="6242447"/>
            <a:chExt cx="9144000" cy="615553"/>
          </a:xfrm>
        </p:grpSpPr>
        <p:sp>
          <p:nvSpPr>
            <p:cNvPr id="8" name="TextovéPole 4"/>
            <p:cNvSpPr txBox="1"/>
            <p:nvPr/>
          </p:nvSpPr>
          <p:spPr>
            <a:xfrm>
              <a:off x="0" y="6242447"/>
              <a:ext cx="9144000" cy="6155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Mgr. Michaela Kaplanová</a:t>
              </a: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2" descr="komunikace,mluvení,mobilní telefony,muži,osoby,telefonáty,telefo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00555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váci,komunikace,mluvení na veřejnosti,osoby,pódia,přednášející,přednášky,proslovy,reproduktor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0" b="19302"/>
          <a:stretch/>
        </p:blipFill>
        <p:spPr bwMode="auto">
          <a:xfrm>
            <a:off x="4156913" y="1053109"/>
            <a:ext cx="2062763" cy="141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05" y="1426753"/>
            <a:ext cx="2002247" cy="200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Zobrazit podrobnost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61" y="38100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13" y="386080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208660" y="2852430"/>
            <a:ext cx="3104852" cy="2862322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all these situations you should use the correct pronunciation to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get the message through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Sometimes different pronunciation can change the meaning.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It´s also important to know the phonetic alphabet when you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look some new words up in the dictionary.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46.10 Anotace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625282"/>
              </p:ext>
            </p:extLst>
          </p:nvPr>
        </p:nvGraphicFramePr>
        <p:xfrm>
          <a:off x="935596" y="234888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Michaela Kaplanová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6.-9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pronunciation</a:t>
                      </a:r>
                      <a:endParaRPr lang="en-US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uvádějící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základní pravidla pro anglickou výslovnost, fonetickou transkripci a některá slova působící časté potíže při výslovnosti.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820472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46.2 New terms</a:t>
            </a:r>
            <a:br>
              <a:rPr lang="en-US" sz="2500" b="1" smtClean="0">
                <a:latin typeface="Times New Roman" pitchFamily="18" charset="0"/>
                <a:cs typeface="Times New Roman" pitchFamily="18" charset="0"/>
              </a:rPr>
            </a:b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81044" y="3518629"/>
            <a:ext cx="5443084" cy="32316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tress –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přízvuk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Stress is very important in English. It´s not always on the first syllable: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gain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cause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rive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gin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stress sign is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stressed syllable 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ə'gen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940152" y="3518629"/>
            <a:ext cx="288032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ongue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twister –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jazykolam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(see slide 7)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473878" y="958156"/>
            <a:ext cx="205222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In English there are: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033718" y="1893114"/>
            <a:ext cx="1272214" cy="64633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vowels</a:t>
            </a: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samohlásky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923928" y="1893114"/>
            <a:ext cx="1296144" cy="64633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consonants</a:t>
            </a: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souhlásky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724128" y="1893114"/>
            <a:ext cx="1296144" cy="64633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diphtongs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dvojhlásky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63688" y="2924944"/>
            <a:ext cx="720080" cy="369332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short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734801" y="2924944"/>
            <a:ext cx="720080" cy="369332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long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Přímá spojnice se šipkou 16"/>
          <p:cNvCxnSpPr>
            <a:stCxn id="6" idx="2"/>
          </p:cNvCxnSpPr>
          <p:nvPr/>
        </p:nvCxnSpPr>
        <p:spPr>
          <a:xfrm flipH="1">
            <a:off x="2734801" y="1327488"/>
            <a:ext cx="1765191" cy="445328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4572000" y="1327488"/>
            <a:ext cx="0" cy="445328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4716016" y="1327488"/>
            <a:ext cx="1656184" cy="445328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>
            <a:off x="2123728" y="2539445"/>
            <a:ext cx="522556" cy="222664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9" idx="2"/>
          </p:cNvCxnSpPr>
          <p:nvPr/>
        </p:nvCxnSpPr>
        <p:spPr>
          <a:xfrm>
            <a:off x="2669825" y="2539445"/>
            <a:ext cx="425016" cy="222664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1673885" y="4615968"/>
            <a:ext cx="13901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ance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cit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ing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gion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port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ant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suc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cess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ful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3473878" y="4615968"/>
            <a:ext cx="14100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tel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tic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infor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ion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940152" y="4317360"/>
            <a:ext cx="2880320" cy="24006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pronounce correctly you need for example: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6" t="24546" r="30516" b="27414"/>
          <a:stretch/>
        </p:blipFill>
        <p:spPr bwMode="auto">
          <a:xfrm>
            <a:off x="6065763" y="4958517"/>
            <a:ext cx="937211" cy="1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4" r="7461" b="17590"/>
          <a:stretch/>
        </p:blipFill>
        <p:spPr bwMode="auto">
          <a:xfrm>
            <a:off x="7621509" y="4958517"/>
            <a:ext cx="1198963" cy="79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0" r="22923" b="16769"/>
          <a:stretch/>
        </p:blipFill>
        <p:spPr bwMode="auto">
          <a:xfrm>
            <a:off x="6918958" y="5793590"/>
            <a:ext cx="1263297" cy="95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www.englishbiz.co.uk/grammar/images/phonetic_alphabet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8" t="67435" r="64600" b="21624"/>
          <a:stretch/>
        </p:blipFill>
        <p:spPr bwMode="auto">
          <a:xfrm rot="20286762">
            <a:off x="1062824" y="2005515"/>
            <a:ext cx="543230" cy="56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nglishbiz.co.uk/grammar/images/phonetic_alphabet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6" t="51612" r="38279" b="36590"/>
          <a:stretch/>
        </p:blipFill>
        <p:spPr bwMode="auto">
          <a:xfrm rot="1308271">
            <a:off x="8187109" y="2743903"/>
            <a:ext cx="630684" cy="54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englishbiz.co.uk/grammar/images/phonetic_alphabet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5" t="85192" r="62714" b="4294"/>
          <a:stretch/>
        </p:blipFill>
        <p:spPr bwMode="auto">
          <a:xfrm rot="1183247">
            <a:off x="257974" y="1273044"/>
            <a:ext cx="710828" cy="55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englishbiz.co.uk/grammar/images/phonetic_alphabet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4" t="67294" r="50000" b="21919"/>
          <a:stretch/>
        </p:blipFill>
        <p:spPr bwMode="auto">
          <a:xfrm rot="21294103">
            <a:off x="1515841" y="1109212"/>
            <a:ext cx="828995" cy="57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nglishbiz.co.uk/grammar/images/phonetic_alphabet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9" t="33698" r="71202" b="54081"/>
          <a:stretch/>
        </p:blipFill>
        <p:spPr bwMode="auto">
          <a:xfrm rot="21258890">
            <a:off x="7122520" y="2712084"/>
            <a:ext cx="725894" cy="61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englishbiz.co.uk/grammar/images/phonetic_alphabet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5" t="52129" r="25101" b="37612"/>
          <a:stretch/>
        </p:blipFill>
        <p:spPr bwMode="auto">
          <a:xfrm rot="20836746">
            <a:off x="151434" y="2745801"/>
            <a:ext cx="923909" cy="54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ovéPole 30"/>
          <p:cNvSpPr txBox="1"/>
          <p:nvPr/>
        </p:nvSpPr>
        <p:spPr>
          <a:xfrm>
            <a:off x="7152231" y="785119"/>
            <a:ext cx="1897381" cy="175432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ronunciation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prəˌnʌnsɪˈeɪʃən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]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výslovnost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pronounce 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prəˈnaʊns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]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vyslovit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46.3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Consonants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http://e-ducativa.catedu.es/44700165/aula/archivos/repositorio/500/604/html/Unidad_01/imagenes/28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>
            <a:off x="4149038" y="1167725"/>
            <a:ext cx="3837379" cy="248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069" y="3843448"/>
            <a:ext cx="1789136" cy="156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6876256" y="2494935"/>
            <a:ext cx="360040" cy="13485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6312644" y="5547669"/>
            <a:ext cx="2657896" cy="1200329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!!!BE CAREFUL!!!</a:t>
            </a:r>
          </a:p>
          <a:p>
            <a:pPr fontAlgn="t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wɪ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s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itch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wɪtʃ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] - čarodějnice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hich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wɪtʃ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] - který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http://e-ducativa.catedu.es/44700165/aula/archivos/repositorio/500/604/html/Unidad_01/imagenes/28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4" t="50000"/>
          <a:stretch/>
        </p:blipFill>
        <p:spPr bwMode="auto">
          <a:xfrm>
            <a:off x="395536" y="1169701"/>
            <a:ext cx="3753502" cy="248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>
          <a:xfrm>
            <a:off x="4149038" y="1169701"/>
            <a:ext cx="0" cy="24834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395535" y="3885676"/>
            <a:ext cx="5672191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SILENT LETTERS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37101" y="4252446"/>
            <a:ext cx="1133644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silent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T</a:t>
            </a: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en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Chris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mas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en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705465" y="4252446"/>
            <a:ext cx="947695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silent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H</a:t>
            </a: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ost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onest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our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ile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771800" y="4252446"/>
            <a:ext cx="947695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silent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K</a:t>
            </a: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nife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nee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now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night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786660" y="4252445"/>
            <a:ext cx="922047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silent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lam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hum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780852" y="4252444"/>
            <a:ext cx="1256241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silent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L</a:t>
            </a: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alf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calf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ilent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D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nesday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46.4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Vowels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projectx2002.org/images/shortvow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403" y="617712"/>
            <a:ext cx="3692085" cy="305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ttp://www.projectx2002.org/images/longvow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679" y="4228570"/>
            <a:ext cx="3696930" cy="231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45964" y="396709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11076" y="1089249"/>
            <a:ext cx="3600400" cy="3139321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!!!BE CAREFUL!!!</a:t>
            </a:r>
          </a:p>
          <a:p>
            <a:pPr algn="ctr"/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put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pʊt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 dát, položit</a:t>
            </a:r>
          </a:p>
          <a:p>
            <a:pPr fontAlgn="t"/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ear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weə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] – nosit (na sobě)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bear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beə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 medvěd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beer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bɪə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 pivo</a:t>
            </a:r>
          </a:p>
          <a:p>
            <a:pPr fontAlgn="t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eye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aɪ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 oko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ɪə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 ucho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ead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riːd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 číst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ide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raɪd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 jezdit (na kole, na koni)</a:t>
            </a:r>
          </a:p>
          <a:p>
            <a:pPr fontAlgn="t"/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7504" y="4150588"/>
            <a:ext cx="4896544" cy="2585323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!!!BE EXTRA CAREFUL!!!</a:t>
            </a:r>
          </a:p>
          <a:p>
            <a:pPr algn="ctr"/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live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lɪv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] – žít, bydlet (sloveso)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laɪf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] – život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podst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jm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fontAlgn="t"/>
            <a:r>
              <a:rPr lang="cs-CZ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ive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laɪv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] – naživo, např. vysílání (příd.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., přísl.)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lives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laɪvz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] – životy (mn. č.)</a:t>
            </a:r>
          </a:p>
          <a:p>
            <a:pPr fontAlgn="t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lives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lɪvz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] – žije (3.os.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ed.č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fontAlgn="t"/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live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ə'laɪv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živý, naživu</a:t>
            </a:r>
          </a:p>
          <a:p>
            <a:pPr fontAlgn="t"/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404" y="1521768"/>
            <a:ext cx="1622648" cy="162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287799" y="3705489"/>
            <a:ext cx="36868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To make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vowel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add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cs-CZ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46.5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Diphtongs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www.projectx2002.org/images/diphthong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4"/>
          <a:stretch/>
        </p:blipFill>
        <p:spPr bwMode="auto">
          <a:xfrm>
            <a:off x="4499992" y="815516"/>
            <a:ext cx="4397102" cy="37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58416" y="1106484"/>
            <a:ext cx="3672408" cy="25853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rewrite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phonetic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transcription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these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mountain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[                         ] </a:t>
            </a: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angerous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[           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]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Europe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[                      ]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ouble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[                      ]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oung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[                      ]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flower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[                     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19826" y="4026644"/>
            <a:ext cx="4149588" cy="2585323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spelling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these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haɪ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] ________________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kaʊ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] ________________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tɔɪ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] ________________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ɒkˈtəʊbə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] ________________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fəʊn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] ________________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beə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] ________________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572000" y="4797152"/>
            <a:ext cx="4325094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pronounce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these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diphtongs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31" b="89538" l="3077" r="95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95" y="5085184"/>
            <a:ext cx="1619821" cy="161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16" y="5430194"/>
            <a:ext cx="1115765" cy="111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alkoholické,alkohol,zábava,nápoje,ořezané snímky,ořezané obrázky,pije,sklenice piva,PNG,průhledné pozadí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7" t="7402" r="25025" b="4854"/>
          <a:stretch/>
        </p:blipFill>
        <p:spPr bwMode="auto">
          <a:xfrm>
            <a:off x="7225208" y="5300281"/>
            <a:ext cx="635187" cy="126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" r="10615"/>
          <a:stretch/>
        </p:blipFill>
        <p:spPr bwMode="auto">
          <a:xfrm>
            <a:off x="8012357" y="5300281"/>
            <a:ext cx="884737" cy="126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46.6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Rhymes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3872445" y="142206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44660" y="1052736"/>
            <a:ext cx="7330282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rhyming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doesn´t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rhyme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others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097852"/>
            <a:ext cx="1331789" cy="133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295615"/>
            <a:ext cx="1291730" cy="129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7" y="5255558"/>
            <a:ext cx="1331787" cy="1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79725"/>
            <a:ext cx="1291344" cy="129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77" y="3429641"/>
            <a:ext cx="1202432" cy="120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1331789" cy="133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6679" r="24154" b="5958"/>
          <a:stretch/>
        </p:blipFill>
        <p:spPr bwMode="auto">
          <a:xfrm>
            <a:off x="2123728" y="3429641"/>
            <a:ext cx="1304156" cy="194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50" y="1840168"/>
            <a:ext cx="1301592" cy="130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0" r="12359"/>
          <a:stretch/>
        </p:blipFill>
        <p:spPr bwMode="auto">
          <a:xfrm>
            <a:off x="7457535" y="3141760"/>
            <a:ext cx="1234813" cy="161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domácnost,drahokamy,kamínky,klenotnictví,klenoty,rubínový prsten,rubíny,sňatky,svatby,zásnuby,zvláštní příležitosti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0" t="16435" r="15417"/>
          <a:stretch/>
        </p:blipFill>
        <p:spPr bwMode="auto">
          <a:xfrm>
            <a:off x="3608381" y="1988840"/>
            <a:ext cx="1122288" cy="130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93420"/>
            <a:ext cx="1403796" cy="140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1" b="20872"/>
          <a:stretch/>
        </p:blipFill>
        <p:spPr bwMode="auto">
          <a:xfrm>
            <a:off x="1998872" y="5731049"/>
            <a:ext cx="1459596" cy="85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3" r="8459" b="20962"/>
          <a:stretch/>
        </p:blipFill>
        <p:spPr bwMode="auto">
          <a:xfrm>
            <a:off x="3905745" y="5350189"/>
            <a:ext cx="1008113" cy="123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8" t="5093" r="18239"/>
          <a:stretch/>
        </p:blipFill>
        <p:spPr bwMode="auto">
          <a:xfrm>
            <a:off x="7087556" y="5071069"/>
            <a:ext cx="1203611" cy="152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556" y="1628799"/>
            <a:ext cx="1331789" cy="133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46.7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Tongue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twisters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kyongilgirlsmiddleschool.files.wordpress.com/2012/05/tongue-twisters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57" y="692696"/>
            <a:ext cx="399723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79512" y="1124744"/>
            <a:ext cx="4248472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 wish to wish the wish you wish to wish, but if you wish the wish the witch wishes, I won't wish the wish you wish to wish.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545577" y="2326673"/>
            <a:ext cx="4320480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Peter Piper picked a peck of pickled peppers.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If Peter Piper picked a peck of pickled peppers,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here's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peck of pickled peppers Peter Piper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picked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733328" y="5635104"/>
            <a:ext cx="1944216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She sells sea shells on the sea shore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733328" y="2843153"/>
            <a:ext cx="1602432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How much wood would a woodchuck chuck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If a woodchuck could chuck wood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95536" y="2516200"/>
            <a:ext cx="2141984" cy="14773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 skunk sat on a stump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thunk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the stump stunk,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but the stump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thunk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the skunk stunk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95536" y="4221088"/>
            <a:ext cx="2069976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Down the slippery slide they slid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Sitting slightly sideways;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Slipping swiftly, see them skid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On holidays and Fridays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551" y="5295083"/>
            <a:ext cx="985603" cy="98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" t="14391" r="11436" b="18821"/>
          <a:stretch/>
        </p:blipFill>
        <p:spPr bwMode="auto">
          <a:xfrm>
            <a:off x="5130066" y="5375250"/>
            <a:ext cx="1624374" cy="132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1" b="13145"/>
          <a:stretch/>
        </p:blipFill>
        <p:spPr bwMode="auto">
          <a:xfrm>
            <a:off x="7123551" y="4046098"/>
            <a:ext cx="1445685" cy="104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fotografie,příroda,svišťové,život v přírodě,zvířat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t="19694" r="10117" b="18961"/>
          <a:stretch/>
        </p:blipFill>
        <p:spPr bwMode="auto">
          <a:xfrm>
            <a:off x="5372969" y="4046098"/>
            <a:ext cx="1381471" cy="108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ořezané snímky,ořezané obrázky,jídlo,papriky,PNG,plodiny,červené papriky,pikantní,pikantní jídla,průhledné pozadí,zelenin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077" b="83692" l="70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4" t="18593" b="13874"/>
          <a:stretch/>
        </p:blipFill>
        <p:spPr bwMode="auto">
          <a:xfrm>
            <a:off x="7717573" y="5711033"/>
            <a:ext cx="1341008" cy="94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46.8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Pronunciation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practice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www.projectx2002.org/images/specialconsonan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6"/>
          <a:stretch/>
        </p:blipFill>
        <p:spPr bwMode="auto">
          <a:xfrm>
            <a:off x="107503" y="1556792"/>
            <a:ext cx="522569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107504" y="1052736"/>
            <a:ext cx="482453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these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symbols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331640" y="1700808"/>
            <a:ext cx="3816424" cy="4486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287523" y="5786208"/>
            <a:ext cx="856895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Still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sure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pronounce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symbol? Listen 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sounds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3"/>
              </a:rPr>
              <a:t>HERE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4"/>
              </a:rPr>
              <a:t>HERE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454104" y="1052736"/>
            <a:ext cx="3528392" cy="45243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you sure how to pronounce these words correctly? Can you write the phonetic transcription and translation? Check it in the dictionary.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aunt [                   ] _____________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fruit [                   ] _____________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beard [                   ] ____________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life [                   ] ______________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live [                   ] ______________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leave [                   ] _____________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flour [                   ] _____________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flower [                   ] ____________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quite [                   ] _____________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quiet [                   ] _____________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1327820" y="2260278"/>
            <a:ext cx="3816424" cy="4486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1331640" y="2708920"/>
            <a:ext cx="3816424" cy="4486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1327820" y="3276687"/>
            <a:ext cx="3816424" cy="4486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327820" y="3725329"/>
            <a:ext cx="3816424" cy="4486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1331640" y="4296966"/>
            <a:ext cx="3816424" cy="4486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1331640" y="4797152"/>
            <a:ext cx="3816424" cy="4486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cxnSp>
        <p:nvCxnSpPr>
          <p:cNvPr id="10" name="Přímá spojnice 9"/>
          <p:cNvCxnSpPr/>
          <p:nvPr/>
        </p:nvCxnSpPr>
        <p:spPr>
          <a:xfrm>
            <a:off x="1331640" y="2708920"/>
            <a:ext cx="38164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1331640" y="3741849"/>
            <a:ext cx="38164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287523" y="6307940"/>
            <a:ext cx="856895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Talk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cause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problems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46.9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citace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340768"/>
            <a:ext cx="864096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2"/>
              </a:rPr>
              <a:t>http://e-ducativa.catedu.es/44700165/aula/archivos/repositorio//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"/>
              </a:rPr>
              <a:t>500/604/html/Unidad_01/pagina_3.html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3,4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3"/>
              </a:rPr>
              <a:t>http://englishgoes.com/en/2009/08/19/english-pronunciation-lesson-2-th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4"/>
              </a:rPr>
              <a:t>www.projectx2002.org/english_phonetic_symbols.htm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5, 6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5"/>
              </a:rPr>
              <a:t>http://kyongilgirlsmiddleschool.wordpress.com/2012/05/08/tongue-twisters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2780</TotalTime>
  <Words>923</Words>
  <Application>Microsoft Office PowerPoint</Application>
  <PresentationFormat>Předvádění na obrazovce (4:3)</PresentationFormat>
  <Paragraphs>194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Petra Křivánková</cp:lastModifiedBy>
  <cp:revision>85</cp:revision>
  <dcterms:created xsi:type="dcterms:W3CDTF">2010-12-26T08:22:04Z</dcterms:created>
  <dcterms:modified xsi:type="dcterms:W3CDTF">2013-01-13T20:28:09Z</dcterms:modified>
</cp:coreProperties>
</file>