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15.xml" ContentType="application/vnd.ms-office.activeX+xml"/>
  <Override PartName="/ppt/activeX/activeX16.xml" ContentType="application/vnd.ms-office.activeX+xml"/>
  <Override PartName="/ppt/activeX/activeX17.xml" ContentType="application/vnd.ms-office.activeX+xml"/>
  <Override PartName="/ppt/activeX/activeX18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6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FF"/>
    <a:srgbClr val="FFCC6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>
        <p:scale>
          <a:sx n="70" d="100"/>
          <a:sy n="70" d="100"/>
        </p:scale>
        <p:origin x="-1980" y="-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11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9384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4178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9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121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582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091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732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160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618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A9CEF"/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953F1-3C67-4276-A44F-A3B6F45F0AB2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752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13" Type="http://schemas.openxmlformats.org/officeDocument/2006/relationships/control" Target="../activeX/activeX12.xml"/><Relationship Id="rId18" Type="http://schemas.openxmlformats.org/officeDocument/2006/relationships/control" Target="../activeX/activeX17.xml"/><Relationship Id="rId26" Type="http://schemas.openxmlformats.org/officeDocument/2006/relationships/image" Target="../media/image13.emf"/><Relationship Id="rId3" Type="http://schemas.openxmlformats.org/officeDocument/2006/relationships/control" Target="../activeX/activeX2.xml"/><Relationship Id="rId21" Type="http://schemas.openxmlformats.org/officeDocument/2006/relationships/image" Target="../media/image8.png"/><Relationship Id="rId7" Type="http://schemas.openxmlformats.org/officeDocument/2006/relationships/control" Target="../activeX/activeX6.xml"/><Relationship Id="rId12" Type="http://schemas.openxmlformats.org/officeDocument/2006/relationships/control" Target="../activeX/activeX11.xml"/><Relationship Id="rId17" Type="http://schemas.openxmlformats.org/officeDocument/2006/relationships/control" Target="../activeX/activeX16.xml"/><Relationship Id="rId25" Type="http://schemas.openxmlformats.org/officeDocument/2006/relationships/image" Target="../media/image12.emf"/><Relationship Id="rId2" Type="http://schemas.openxmlformats.org/officeDocument/2006/relationships/control" Target="../activeX/activeX1.xml"/><Relationship Id="rId16" Type="http://schemas.openxmlformats.org/officeDocument/2006/relationships/control" Target="../activeX/activeX15.xml"/><Relationship Id="rId20" Type="http://schemas.openxmlformats.org/officeDocument/2006/relationships/slideLayout" Target="../slideLayouts/slideLayout7.xml"/><Relationship Id="rId29" Type="http://schemas.openxmlformats.org/officeDocument/2006/relationships/image" Target="../media/image16.emf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control" Target="../activeX/activeX10.xml"/><Relationship Id="rId24" Type="http://schemas.openxmlformats.org/officeDocument/2006/relationships/image" Target="../media/image11.emf"/><Relationship Id="rId5" Type="http://schemas.openxmlformats.org/officeDocument/2006/relationships/control" Target="../activeX/activeX4.xml"/><Relationship Id="rId15" Type="http://schemas.openxmlformats.org/officeDocument/2006/relationships/control" Target="../activeX/activeX14.xml"/><Relationship Id="rId23" Type="http://schemas.openxmlformats.org/officeDocument/2006/relationships/image" Target="../media/image10.emf"/><Relationship Id="rId28" Type="http://schemas.openxmlformats.org/officeDocument/2006/relationships/image" Target="../media/image15.emf"/><Relationship Id="rId10" Type="http://schemas.openxmlformats.org/officeDocument/2006/relationships/control" Target="../activeX/activeX9.xml"/><Relationship Id="rId19" Type="http://schemas.openxmlformats.org/officeDocument/2006/relationships/control" Target="../activeX/activeX18.xml"/><Relationship Id="rId31" Type="http://schemas.openxmlformats.org/officeDocument/2006/relationships/image" Target="../media/image18.wmf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4" Type="http://schemas.openxmlformats.org/officeDocument/2006/relationships/control" Target="../activeX/activeX13.xml"/><Relationship Id="rId22" Type="http://schemas.openxmlformats.org/officeDocument/2006/relationships/image" Target="../media/image9.emf"/><Relationship Id="rId27" Type="http://schemas.openxmlformats.org/officeDocument/2006/relationships/image" Target="../media/image14.emf"/><Relationship Id="rId30" Type="http://schemas.openxmlformats.org/officeDocument/2006/relationships/image" Target="../media/image1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0" y="492443"/>
            <a:ext cx="7772400" cy="100811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45.1 Tense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review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(souhrn časů - zásobník)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861596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2023" y="6242447"/>
            <a:ext cx="9144000" cy="615553"/>
            <a:chOff x="0" y="6242447"/>
            <a:chExt cx="9144000" cy="615553"/>
          </a:xfrm>
        </p:grpSpPr>
        <p:sp>
          <p:nvSpPr>
            <p:cNvPr id="8" name="TextovéPole 4"/>
            <p:cNvSpPr txBox="1"/>
            <p:nvPr/>
          </p:nvSpPr>
          <p:spPr>
            <a:xfrm>
              <a:off x="0" y="6242447"/>
              <a:ext cx="9144000" cy="61555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cs-CZ" sz="1200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Autor: </a:t>
              </a:r>
              <a:r>
                <a:rPr lang="cs-CZ" sz="1200" b="1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Mgr. Michaela Kaplanová</a:t>
              </a:r>
            </a:p>
            <a:p>
              <a:endParaRPr lang="cs-CZ" sz="10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7725" y="6242447"/>
              <a:ext cx="3316275" cy="606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TextovéPole 6"/>
          <p:cNvSpPr txBox="1"/>
          <p:nvPr/>
        </p:nvSpPr>
        <p:spPr>
          <a:xfrm>
            <a:off x="1853917" y="1732166"/>
            <a:ext cx="5436165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see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difference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between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these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words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32724" y="2587144"/>
            <a:ext cx="3242383" cy="286232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TIME</a:t>
            </a:r>
          </a:p>
          <a:p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What´s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up.</a:t>
            </a:r>
          </a:p>
          <a:p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money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heals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wounds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It´s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to go.</a:t>
            </a: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matter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pend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save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waste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time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UcParenR"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726288" y="2595218"/>
            <a:ext cx="3046112" cy="313932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) TENSE</a:t>
            </a:r>
          </a:p>
          <a:p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Tense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grammar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concept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tense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doesn´t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always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refer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rains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tomorrow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, I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not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come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rains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tense but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refers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future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4"/>
          <a:stretch/>
        </p:blipFill>
        <p:spPr bwMode="auto">
          <a:xfrm>
            <a:off x="2402438" y="2226043"/>
            <a:ext cx="1287777" cy="1636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26" t="3844" r="17303" b="7415"/>
          <a:stretch/>
        </p:blipFill>
        <p:spPr bwMode="auto">
          <a:xfrm>
            <a:off x="3241765" y="4209030"/>
            <a:ext cx="896899" cy="1660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482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636555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45.10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Použité zdroje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, citace 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0" y="1340768"/>
            <a:ext cx="864096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Obrázky z databáze klipart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09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636555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45.11 Anotace 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024525"/>
              </p:ext>
            </p:extLst>
          </p:nvPr>
        </p:nvGraphicFramePr>
        <p:xfrm>
          <a:off x="935596" y="2348880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Michaela Kaplanová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6.-9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Tenses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present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past,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future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shrnující všechny slovesné časy, se kterými se žáci setkali na 2.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stupni ZŠ.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58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0" y="492443"/>
            <a:ext cx="8458200" cy="636555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45.2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simple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 rot="10800000" flipV="1">
            <a:off x="6694155" y="6292467"/>
            <a:ext cx="2304256" cy="36933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SEE DUM </a:t>
            </a: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cs-CZ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79512" y="1194009"/>
            <a:ext cx="6336704" cy="175432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USE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General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truths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snows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winter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Permanent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situations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(I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love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chocolate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Repeated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actions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(I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sometimes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visit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him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home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zero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conditionals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key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I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let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Scheduled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future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actions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train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leaves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9.30)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79512" y="3089276"/>
            <a:ext cx="6336704" cy="1754326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FORM (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auxiliary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modal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verbs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exceptions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-s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ending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3rd person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don´t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doesn´t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verb</a:t>
            </a:r>
          </a:p>
          <a:p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Do /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Does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subject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verb </a:t>
            </a:r>
          </a:p>
          <a:p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short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answers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Yes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I do. No, I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don´t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Yes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he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does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No, he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doesn´t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79512" y="4941168"/>
            <a:ext cx="6336704" cy="175432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SPELLING EXCEPTIONS</a:t>
            </a: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Verbs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ending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o, ch,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sh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, s, x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add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-ES (not –S) in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rd person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dirty="0" err="1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ash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washes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 -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goes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does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6732240" y="1192684"/>
            <a:ext cx="2160240" cy="258532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Signal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words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dverbs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frequency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sometimes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usually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never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…)</a:t>
            </a:r>
          </a:p>
          <a:p>
            <a:pPr marL="285750" indent="-285750">
              <a:buFontTx/>
              <a:buChar char="-"/>
            </a:pPr>
            <a:r>
              <a:rPr lang="cs-CZ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very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week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Mondays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7395" y="3966439"/>
            <a:ext cx="1857774" cy="2034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29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636555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45.3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continuous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 rot="10800000" flipV="1">
            <a:off x="6588224" y="949371"/>
            <a:ext cx="2304256" cy="36933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SEE DUM </a:t>
            </a: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47412" y="949370"/>
            <a:ext cx="6264696" cy="175432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USE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Activities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happening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now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(He 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watching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TV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moment.)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Activities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happening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around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moment (I 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reading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interesting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book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Planned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events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future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(I 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meeting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Joe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Friday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Describing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pictures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photos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(He 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driving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 car in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photo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79512" y="2806540"/>
            <a:ext cx="5760640" cy="1785104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FORM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verb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verb +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endParaRPr lang="cs-C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Negative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verb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endParaRPr lang="cs-CZ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subject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verb</a:t>
            </a:r>
            <a:endParaRPr lang="cs-C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hort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answers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Yes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I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 No, I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not.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Yes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he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79511" y="4725144"/>
            <a:ext cx="8678383" cy="20313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SPELLING EXCEPTIONS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consonant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after a short, stressed vowel at the end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double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consonant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it –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hitting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put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putting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sit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sitting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-e at the end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leave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–e</a:t>
            </a:r>
          </a:p>
          <a:p>
            <a:r>
              <a:rPr lang="cs-CZ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ance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– dancing,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writing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verbs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ending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hange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cs-CZ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lying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die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dying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602368" y="1803043"/>
            <a:ext cx="2290111" cy="23083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Signal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words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moment</a:t>
            </a:r>
          </a:p>
          <a:p>
            <a:pPr marL="285750" indent="-285750">
              <a:buFontTx/>
              <a:buChar char="-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right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now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Listen!</a:t>
            </a:r>
          </a:p>
          <a:p>
            <a:pPr marL="285750" indent="-285750">
              <a:buFontTx/>
              <a:buChar char="-"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Look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285750" indent="-285750">
              <a:buFontTx/>
              <a:buChar char="-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photo</a:t>
            </a:r>
            <a:r>
              <a:rPr lang="cs-CZ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/ picture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20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636555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45.4 Past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simple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 rot="10800000" flipV="1">
            <a:off x="5961981" y="769379"/>
            <a:ext cx="2736304" cy="36933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SEE DUM </a:t>
            </a: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22, 24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79512" y="1108442"/>
            <a:ext cx="5472608" cy="203132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USE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Completed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action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past (I 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saw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him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yesterday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More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completed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actions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past (I 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came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home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opened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window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switched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TV.)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Past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imple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interrupted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 action which was in progress in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past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(past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continuous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having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dinner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telephone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rang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250013" y="1340768"/>
            <a:ext cx="2160240" cy="20313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Signal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words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dirty="0" err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esterday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 2001</a:t>
            </a:r>
          </a:p>
          <a:p>
            <a:pPr marL="285750" indent="-285750">
              <a:buFontTx/>
              <a:buChar char="-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week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ago</a:t>
            </a:r>
          </a:p>
          <a:p>
            <a:pPr marL="285750" indent="-285750">
              <a:buFontTx/>
              <a:buChar char="-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ast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summer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Wednesday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ast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year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79512" y="3338331"/>
            <a:ext cx="4320480" cy="3323987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FORM </a:t>
            </a:r>
          </a:p>
          <a:p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verb + -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regular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verbs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didn´t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verb in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subject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verb</a:t>
            </a:r>
            <a:endParaRPr lang="cs-C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hort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answers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Yes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I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 No, I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didn´t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MIND THE EXCEPTIONS</a:t>
            </a:r>
          </a:p>
          <a:p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odal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verbs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verb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REVISE THE IRREGULAR VERBS!!!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633717" y="3522997"/>
            <a:ext cx="4355976" cy="31393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SPELLING EXCEPTIONS </a:t>
            </a:r>
            <a:r>
              <a:rPr lang="cs-CZ" sz="17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700" b="1" dirty="0" err="1" smtClean="0">
                <a:latin typeface="Times New Roman" pitchFamily="18" charset="0"/>
                <a:cs typeface="Times New Roman" pitchFamily="18" charset="0"/>
              </a:rPr>
              <a:t>regular</a:t>
            </a:r>
            <a:r>
              <a:rPr lang="cs-CZ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700" b="1" dirty="0" err="1" smtClean="0">
                <a:latin typeface="Times New Roman" pitchFamily="18" charset="0"/>
                <a:cs typeface="Times New Roman" pitchFamily="18" charset="0"/>
              </a:rPr>
              <a:t>verbs</a:t>
            </a:r>
            <a:r>
              <a:rPr lang="cs-CZ" sz="17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consonant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after a short, stressed vowel at the end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double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consonant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top –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stopped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plan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planned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-e at the end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leave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–e</a:t>
            </a:r>
          </a:p>
          <a:p>
            <a:r>
              <a:rPr lang="cs-CZ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ance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danced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verbs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ending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consonant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+ y –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change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–y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–i</a:t>
            </a:r>
          </a:p>
          <a:p>
            <a:r>
              <a:rPr lang="cs-CZ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urry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hurried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07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636555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45.5 Past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continuous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 rot="10800000" flipV="1">
            <a:off x="6349316" y="764705"/>
            <a:ext cx="2304256" cy="36933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SEE DUM </a:t>
            </a: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26  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79512" y="1134037"/>
            <a:ext cx="5472608" cy="230832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USE</a:t>
            </a:r>
          </a:p>
          <a:p>
            <a:pPr marL="285750" indent="-285750">
              <a:buFontTx/>
              <a:buChar char="-"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Specific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past (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Yesterday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6 I 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writing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my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homework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.) – I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middle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action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Interrupted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action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past (I 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having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lunch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he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called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285750" indent="-285750">
              <a:buFontTx/>
              <a:buChar char="-"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longer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actions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happening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same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past (I 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watching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TV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while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he 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studying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test.)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473948" y="1389069"/>
            <a:ext cx="2160240" cy="14773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Signal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words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When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While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As long as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79512" y="3677352"/>
            <a:ext cx="6192688" cy="1785104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FORM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verb +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endParaRPr lang="cs-C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wasn´t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weren´t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verb +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subject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verb</a:t>
            </a:r>
            <a:endParaRPr lang="cs-C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hort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answers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Yes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I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 No, I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wasn´t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Yes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79512" y="5682762"/>
            <a:ext cx="4320481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SPELLING EXCEPTIONS –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see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4013" y="3501008"/>
            <a:ext cx="2390449" cy="2940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538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636555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45.6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Future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WILL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BE GOING TO  </a:t>
            </a: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27584" y="5931026"/>
            <a:ext cx="3168352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ways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to express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future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see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DUM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20.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3528" y="1134037"/>
            <a:ext cx="4176464" cy="2585323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USE – WILL</a:t>
            </a:r>
          </a:p>
          <a:p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offers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nabídky)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cs-CZ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help</a:t>
            </a:r>
            <a:r>
              <a:rPr lang="cs-C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bags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decisions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rozhodnutí)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go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by bus.</a:t>
            </a:r>
          </a:p>
          <a:p>
            <a:pPr marL="285750" indent="-285750">
              <a:buFontTx/>
              <a:buChar char="-"/>
            </a:pP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predictions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předpovědi)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like</a:t>
            </a:r>
            <a:r>
              <a:rPr lang="cs-C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my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friend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are not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sure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!!!)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35622" y="3948152"/>
            <a:ext cx="4164370" cy="1785104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FORM - WILL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verb</a:t>
            </a:r>
            <a:endParaRPr lang="cs-C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ill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not (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won´t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verb</a:t>
            </a:r>
            <a:endParaRPr lang="cs-CZ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subject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verb</a:t>
            </a:r>
            <a:endParaRPr lang="cs-C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hort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answers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Yes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I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 No, I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wasn´t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798296" y="1089898"/>
            <a:ext cx="4176464" cy="203132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USE – BE GOING TO</a:t>
            </a:r>
          </a:p>
          <a:p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planned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future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(plánovaná budoucnost)</a:t>
            </a: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´m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visit my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parents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tomorrow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certain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predictions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(jistější předpovědi, na základě známé okolnosti)</a:t>
            </a: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dark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clouds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´s</a:t>
            </a:r>
            <a:r>
              <a:rPr lang="cs-C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rain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798296" y="3501008"/>
            <a:ext cx="4164370" cy="3016210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FORM – BE GOING TO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verb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verb</a:t>
            </a:r>
            <a:endParaRPr lang="cs-C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neg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orm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verb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 to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verb</a:t>
            </a:r>
            <a:endParaRPr lang="cs-CZ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verb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subject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verb</a:t>
            </a:r>
            <a:endParaRPr lang="cs-C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hort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answers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Yes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I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 No, I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not.</a:t>
            </a:r>
          </a:p>
          <a:p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Yes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are. No,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are not (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aren´t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48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636555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45.7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perfect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 rot="10800000" flipV="1">
            <a:off x="6012160" y="607762"/>
            <a:ext cx="2592288" cy="36933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SEE DUM </a:t>
            </a: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30, 31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79512" y="1134037"/>
            <a:ext cx="8424936" cy="175432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USE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Past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event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exact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not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important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(I 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already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him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Past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event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result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(I 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lost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my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keys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– I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haven´t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got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Event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beginning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past and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continuing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up to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known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each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since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2005.)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Recently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completed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actions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(I 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just 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eaten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my lunch.)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79512" y="3068960"/>
            <a:ext cx="6120680" cy="1785104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FORM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 (has)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+ past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participle</a:t>
            </a:r>
            <a:endParaRPr lang="cs-C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000" i="1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aven´t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hasn´t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+ past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participle</a:t>
            </a:r>
            <a:endParaRPr lang="cs-CZ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 (has) +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subject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+ past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participle</a:t>
            </a:r>
            <a:endParaRPr lang="cs-C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hort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answers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Yes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I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 No, I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haven´t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Yes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he has.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588224" y="3038843"/>
            <a:ext cx="2016224" cy="34163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Signal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words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Just</a:t>
            </a:r>
          </a:p>
          <a:p>
            <a:pPr marL="285750" indent="-285750">
              <a:buFontTx/>
              <a:buChar char="-"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Already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Yet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Ever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Never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Since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long… ?</a:t>
            </a:r>
          </a:p>
          <a:p>
            <a:pPr marL="285750" indent="-285750">
              <a:buFontTx/>
              <a:buChar char="-"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many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times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…?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79512" y="5092657"/>
            <a:ext cx="6120680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SPELLING EXCEPTIONS </a:t>
            </a:r>
            <a:r>
              <a:rPr lang="cs-CZ" sz="17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700" b="1" dirty="0" err="1" smtClean="0">
                <a:latin typeface="Times New Roman" pitchFamily="18" charset="0"/>
                <a:cs typeface="Times New Roman" pitchFamily="18" charset="0"/>
              </a:rPr>
              <a:t>regular</a:t>
            </a:r>
            <a:r>
              <a:rPr lang="cs-CZ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700" b="1" dirty="0" err="1" smtClean="0">
                <a:latin typeface="Times New Roman" pitchFamily="18" charset="0"/>
                <a:cs typeface="Times New Roman" pitchFamily="18" charset="0"/>
              </a:rPr>
              <a:t>verbs</a:t>
            </a:r>
            <a:r>
              <a:rPr lang="cs-CZ" sz="17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see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4</a:t>
            </a:r>
            <a:endParaRPr lang="cs-CZ" sz="17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616116" y="6333175"/>
            <a:ext cx="7920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gone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05923" y="6270497"/>
            <a:ext cx="7920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seen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259632" y="6211837"/>
            <a:ext cx="10081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written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519772" y="6333175"/>
            <a:ext cx="7920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been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79512" y="6349098"/>
            <a:ext cx="8640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spoken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491880" y="6175576"/>
            <a:ext cx="7920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done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899592" y="5638800"/>
            <a:ext cx="4248472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REVISE THE IRREGULAR VERBS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08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2443"/>
            <a:ext cx="9144000" cy="636555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45.8 Past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perfect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0" y="492443"/>
            <a:ext cx="9144000" cy="636555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4499992" y="3501008"/>
            <a:ext cx="4464496" cy="21377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 rot="10800000" flipV="1">
            <a:off x="6660232" y="689648"/>
            <a:ext cx="2304256" cy="36933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SEE DUM </a:t>
            </a:r>
            <a:r>
              <a:rPr lang="cs-CZ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41  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79512" y="1134037"/>
            <a:ext cx="8784976" cy="175432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USE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Completed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action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before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another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action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past (I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never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seen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such a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beautiful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woman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before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I met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Action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started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past and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continued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up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till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another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past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event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had 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lived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in Boston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before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moved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to New York.)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- 3</a:t>
            </a:r>
            <a:r>
              <a:rPr lang="cs-CZ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conditional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had 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seen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him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would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talked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him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79512" y="3140968"/>
            <a:ext cx="3744416" cy="2092881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FORM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had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+ past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participle</a:t>
            </a:r>
            <a:endParaRPr lang="cs-C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000" i="1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adn´t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+ past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participle</a:t>
            </a:r>
            <a:endParaRPr lang="cs-CZ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Had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subject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+ past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participle</a:t>
            </a:r>
            <a:endParaRPr lang="cs-C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hort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answers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Yes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I had. No, I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hadn´t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Yes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he had.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588224" y="3140968"/>
            <a:ext cx="2376264" cy="34163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Signal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words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Just</a:t>
            </a:r>
          </a:p>
          <a:p>
            <a:pPr marL="285750" indent="-285750">
              <a:buFontTx/>
              <a:buChar char="-"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Already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Never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Since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long… ?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WITH REFERENCE TO THE PAST, NOT TO THE PRESENT!!!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184710" y="5443981"/>
            <a:ext cx="3739218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SPELLING EXCEPTIONS </a:t>
            </a:r>
            <a:r>
              <a:rPr lang="cs-CZ" sz="17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700" b="1" dirty="0" err="1" smtClean="0">
                <a:latin typeface="Times New Roman" pitchFamily="18" charset="0"/>
                <a:cs typeface="Times New Roman" pitchFamily="18" charset="0"/>
              </a:rPr>
              <a:t>regular</a:t>
            </a:r>
            <a:r>
              <a:rPr lang="cs-CZ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700" b="1" dirty="0" err="1" smtClean="0">
                <a:latin typeface="Times New Roman" pitchFamily="18" charset="0"/>
                <a:cs typeface="Times New Roman" pitchFamily="18" charset="0"/>
              </a:rPr>
              <a:t>verbs</a:t>
            </a:r>
            <a:r>
              <a:rPr lang="cs-CZ" sz="17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see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4</a:t>
            </a:r>
            <a:endParaRPr lang="cs-CZ" sz="17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112" y="3140968"/>
            <a:ext cx="2081213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702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513884"/>
            <a:ext cx="4572000" cy="4770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45.9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Revision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3528" y="1196752"/>
            <a:ext cx="2520280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Describe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in 150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words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30942" y="1888437"/>
            <a:ext cx="4248472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doing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yesterday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afternoon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3528" y="2452246"/>
            <a:ext cx="2520280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our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favourite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fairy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tale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35498" y="3068960"/>
            <a:ext cx="1962472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our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daily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habits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23528" y="4338642"/>
            <a:ext cx="3744416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hat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doing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moment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23528" y="3750095"/>
            <a:ext cx="3024336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our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plans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next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summer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3528" y="4941168"/>
            <a:ext cx="3756386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omething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never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done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23528" y="5589240"/>
            <a:ext cx="6984776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omething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had done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before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had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breakfast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morning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788024" y="752411"/>
            <a:ext cx="4104456" cy="452431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Prepare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crossword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past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simple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forms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following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verbs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95" name="Picture 71"/>
          <p:cNvPicPr>
            <a:picLocks noChangeAspect="1" noChangeArrowheads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1" t="30378" r="16052" b="31090"/>
          <a:stretch/>
        </p:blipFill>
        <p:spPr bwMode="auto">
          <a:xfrm>
            <a:off x="3565217" y="2954587"/>
            <a:ext cx="1686515" cy="823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6" name="Picture 72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820" y="4376620"/>
            <a:ext cx="1620180" cy="1498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7" name="Picture 73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639" y="1249986"/>
            <a:ext cx="1336542" cy="1502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8" name="Picture 74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310" y="4293096"/>
            <a:ext cx="1559988" cy="877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9" name="Picture 75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475" y="3903075"/>
            <a:ext cx="1140158" cy="1518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0" name="Picture 76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2594" y="2954587"/>
            <a:ext cx="882632" cy="1208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1" name="Picture 77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366311"/>
            <a:ext cx="1105404" cy="1521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2" name="Picture 78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350" y="3068960"/>
            <a:ext cx="1211852" cy="1162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3" name="Picture 79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589" y="1505471"/>
            <a:ext cx="1167231" cy="1429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4" name="Picture 80"/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7132" y="1523767"/>
            <a:ext cx="1485682" cy="1392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1505" name="DefaultOcx" r:id="rId2" imgW="228600" imgH="228600"/>
        </mc:Choice>
        <mc:Fallback>
          <p:control name="DefaultOcx" r:id="rId2" imgW="228600" imgH="22860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27013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06" name="HTMLText1" r:id="rId3" imgW="228600" imgH="228600"/>
        </mc:Choice>
        <mc:Fallback>
          <p:control name="HTMLText1" r:id="rId3" imgW="228600" imgH="228600">
            <p:pic>
              <p:nvPicPr>
                <p:cNvPr id="0" name="HTMLText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27013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07" name="HTMLText2" r:id="rId4" imgW="228600" imgH="228600"/>
        </mc:Choice>
        <mc:Fallback>
          <p:control name="HTMLText2" r:id="rId4" imgW="228600" imgH="228600">
            <p:pic>
              <p:nvPicPr>
                <p:cNvPr id="0" name="HTMLText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27013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08" name="HTMLText3" r:id="rId5" imgW="228600" imgH="228600"/>
        </mc:Choice>
        <mc:Fallback>
          <p:control name="HTMLText3" r:id="rId5" imgW="228600" imgH="228600">
            <p:pic>
              <p:nvPicPr>
                <p:cNvPr id="0" name="HTMLText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27013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09" name="HTMLText4" r:id="rId6" imgW="228600" imgH="228600"/>
        </mc:Choice>
        <mc:Fallback>
          <p:control name="HTMLText4" r:id="rId6" imgW="228600" imgH="228600">
            <p:pic>
              <p:nvPicPr>
                <p:cNvPr id="0" name="HTMLText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27013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10" name="HTMLText5" r:id="rId7" imgW="228600" imgH="228600"/>
        </mc:Choice>
        <mc:Fallback>
          <p:control name="HTMLText5" r:id="rId7" imgW="228600" imgH="228600">
            <p:pic>
              <p:nvPicPr>
                <p:cNvPr id="0" name="HTMLText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27013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11" name="HTMLText6" r:id="rId8" imgW="228600" imgH="228600"/>
        </mc:Choice>
        <mc:Fallback>
          <p:control name="HTMLText6" r:id="rId8" imgW="228600" imgH="228600">
            <p:pic>
              <p:nvPicPr>
                <p:cNvPr id="0" name="HTMLText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27013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12" name="HTMLText7" r:id="rId9" imgW="228600" imgH="228600"/>
        </mc:Choice>
        <mc:Fallback>
          <p:control name="HTMLText7" r:id="rId9" imgW="228600" imgH="228600">
            <p:pic>
              <p:nvPicPr>
                <p:cNvPr id="0" name="HTMLText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27013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13" name="HTMLText8" r:id="rId10" imgW="228600" imgH="228600"/>
        </mc:Choice>
        <mc:Fallback>
          <p:control name="HTMLText8" r:id="rId10" imgW="228600" imgH="228600">
            <p:pic>
              <p:nvPicPr>
                <p:cNvPr id="0" name="HTMLText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27013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14" name="HTMLText9" r:id="rId11" imgW="228600" imgH="228600"/>
        </mc:Choice>
        <mc:Fallback>
          <p:control name="HTMLText9" r:id="rId11" imgW="228600" imgH="228600">
            <p:pic>
              <p:nvPicPr>
                <p:cNvPr id="0" name="HTMLText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27013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15" name="HTMLText10" r:id="rId12" imgW="228600" imgH="228600"/>
        </mc:Choice>
        <mc:Fallback>
          <p:control name="HTMLText10" r:id="rId12" imgW="228600" imgH="228600">
            <p:pic>
              <p:nvPicPr>
                <p:cNvPr id="0" name="HTMLText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27013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16" name="HTMLText11" r:id="rId13" imgW="228600" imgH="228600"/>
        </mc:Choice>
        <mc:Fallback>
          <p:control name="HTMLText11" r:id="rId13" imgW="228600" imgH="228600">
            <p:pic>
              <p:nvPicPr>
                <p:cNvPr id="0" name="HTMLText1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27013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17" name="HTMLText12" r:id="rId14" imgW="228600" imgH="228600"/>
        </mc:Choice>
        <mc:Fallback>
          <p:control name="HTMLText12" r:id="rId14" imgW="228600" imgH="228600">
            <p:pic>
              <p:nvPicPr>
                <p:cNvPr id="0" name="HTMLText1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27013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18" name="HTMLText13" r:id="rId15" imgW="228600" imgH="228600"/>
        </mc:Choice>
        <mc:Fallback>
          <p:control name="HTMLText13" r:id="rId15" imgW="228600" imgH="228600">
            <p:pic>
              <p:nvPicPr>
                <p:cNvPr id="0" name="HTMLText1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27013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19" name="HTMLText14" r:id="rId16" imgW="228600" imgH="228600"/>
        </mc:Choice>
        <mc:Fallback>
          <p:control name="HTMLText14" r:id="rId16" imgW="228600" imgH="228600">
            <p:pic>
              <p:nvPicPr>
                <p:cNvPr id="0" name="HTMLText1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27013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20" name="HTMLText15" r:id="rId17" imgW="228600" imgH="228600"/>
        </mc:Choice>
        <mc:Fallback>
          <p:control name="HTMLText15" r:id="rId17" imgW="228600" imgH="228600">
            <p:pic>
              <p:nvPicPr>
                <p:cNvPr id="0" name="HTMLText1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27013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21" name="HTMLText16" r:id="rId18" imgW="228600" imgH="228600"/>
        </mc:Choice>
        <mc:Fallback>
          <p:control name="HTMLText16" r:id="rId18" imgW="228600" imgH="228600">
            <p:pic>
              <p:nvPicPr>
                <p:cNvPr id="0" name="HTMLText1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27013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22" name="HTMLText17" r:id="rId19" imgW="228600" imgH="228600"/>
        </mc:Choice>
        <mc:Fallback>
          <p:control name="HTMLText17" r:id="rId19" imgW="228600" imgH="228600">
            <p:pic>
              <p:nvPicPr>
                <p:cNvPr id="0" name="HTMLText1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3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27013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409172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2094</TotalTime>
  <Words>1662</Words>
  <Application>Microsoft Office PowerPoint</Application>
  <PresentationFormat>Předvádění na obrazovce (4:3)</PresentationFormat>
  <Paragraphs>246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Wernerova</dc:creator>
  <cp:lastModifiedBy>krivankova</cp:lastModifiedBy>
  <cp:revision>156</cp:revision>
  <dcterms:created xsi:type="dcterms:W3CDTF">2010-12-26T08:22:04Z</dcterms:created>
  <dcterms:modified xsi:type="dcterms:W3CDTF">2013-03-10T20:43:17Z</dcterms:modified>
</cp:coreProperties>
</file>