
<file path=[Content_Types].xml><?xml version="1.0" encoding="utf-8"?>
<Types xmlns="http://schemas.openxmlformats.org/package/2006/content-types">
  <Default Extension="png" ContentType="image/png"/>
  <Default Extension="bin" ContentType="application/vnd.ms-office.activeX"/>
  <Default Extension="jpeg" ContentType="image/jpeg"/>
  <Default Extension="emf" ContentType="image/x-emf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activeX/activeX1.xml" ContentType="application/vnd.ms-office.activeX+xml"/>
  <Override PartName="/ppt/activeX/activeX2.xml" ContentType="application/vnd.ms-office.activeX+xml"/>
  <Override PartName="/ppt/activeX/activeX3.xml" ContentType="application/vnd.ms-office.activeX+xml"/>
  <Override PartName="/ppt/activeX/activeX4.xml" ContentType="application/vnd.ms-office.activeX+xml"/>
  <Override PartName="/ppt/activeX/activeX5.xml" ContentType="application/vnd.ms-office.activeX+xml"/>
  <Override PartName="/ppt/activeX/activeX6.xml" ContentType="application/vnd.ms-office.activeX+xml"/>
  <Override PartName="/ppt/activeX/activeX7.xml" ContentType="application/vnd.ms-office.activeX+xml"/>
  <Override PartName="/ppt/activeX/activeX8.xml" ContentType="application/vnd.ms-office.activeX+xml"/>
  <Override PartName="/ppt/activeX/activeX9.xml" ContentType="application/vnd.ms-office.activeX+xml"/>
  <Override PartName="/ppt/activeX/activeX10.xml" ContentType="application/vnd.ms-office.activeX+xml"/>
  <Override PartName="/ppt/activeX/activeX11.xml" ContentType="application/vnd.ms-office.activeX+xml"/>
  <Override PartName="/ppt/activeX/activeX12.xml" ContentType="application/vnd.ms-office.activeX+xml"/>
  <Override PartName="/ppt/activeX/activeX13.xml" ContentType="application/vnd.ms-office.activeX+xml"/>
  <Override PartName="/ppt/activeX/activeX14.xml" ContentType="application/vnd.ms-office.activeX+xml"/>
  <Override PartName="/ppt/activeX/activeX15.xml" ContentType="application/vnd.ms-office.activeX+xml"/>
  <Override PartName="/ppt/activeX/activeX16.xml" ContentType="application/vnd.ms-office.activeX+xml"/>
  <Override PartName="/ppt/activeX/activeX17.xml" ContentType="application/vnd.ms-office.activeX+xml"/>
  <Override PartName="/ppt/activeX/activeX18.xml" ContentType="application/vnd.ms-office.activeX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8" r:id="rId10"/>
    <p:sldId id="266" r:id="rId11"/>
    <p:sldId id="267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CCFFFF"/>
    <a:srgbClr val="FFCC66"/>
    <a:srgbClr val="FF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4" autoAdjust="0"/>
    <p:restoredTop sz="94671" autoAdjust="0"/>
  </p:normalViewPr>
  <p:slideViewPr>
    <p:cSldViewPr>
      <p:cViewPr>
        <p:scale>
          <a:sx n="70" d="100"/>
          <a:sy n="70" d="100"/>
        </p:scale>
        <p:origin x="-1980" y="-4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activeX/_rels/activeX1.xml.rels><?xml version="1.0" encoding="UTF-8" standalone="yes"?>
<Relationships xmlns="http://schemas.openxmlformats.org/package/2006/relationships"><Relationship Id="rId1" Type="http://schemas.microsoft.com/office/2006/relationships/activeXControlBinary" Target="activeX1.bin"/></Relationships>
</file>

<file path=ppt/activeX/_rels/activeX10.xml.rels><?xml version="1.0" encoding="UTF-8" standalone="yes"?>
<Relationships xmlns="http://schemas.openxmlformats.org/package/2006/relationships"><Relationship Id="rId1" Type="http://schemas.microsoft.com/office/2006/relationships/activeXControlBinary" Target="activeX10.bin"/></Relationships>
</file>

<file path=ppt/activeX/_rels/activeX11.xml.rels><?xml version="1.0" encoding="UTF-8" standalone="yes"?>
<Relationships xmlns="http://schemas.openxmlformats.org/package/2006/relationships"><Relationship Id="rId1" Type="http://schemas.microsoft.com/office/2006/relationships/activeXControlBinary" Target="activeX11.bin"/></Relationships>
</file>

<file path=ppt/activeX/_rels/activeX12.xml.rels><?xml version="1.0" encoding="UTF-8" standalone="yes"?>
<Relationships xmlns="http://schemas.openxmlformats.org/package/2006/relationships"><Relationship Id="rId1" Type="http://schemas.microsoft.com/office/2006/relationships/activeXControlBinary" Target="activeX12.bin"/></Relationships>
</file>

<file path=ppt/activeX/_rels/activeX13.xml.rels><?xml version="1.0" encoding="UTF-8" standalone="yes"?>
<Relationships xmlns="http://schemas.openxmlformats.org/package/2006/relationships"><Relationship Id="rId1" Type="http://schemas.microsoft.com/office/2006/relationships/activeXControlBinary" Target="activeX13.bin"/></Relationships>
</file>

<file path=ppt/activeX/_rels/activeX14.xml.rels><?xml version="1.0" encoding="UTF-8" standalone="yes"?>
<Relationships xmlns="http://schemas.openxmlformats.org/package/2006/relationships"><Relationship Id="rId1" Type="http://schemas.microsoft.com/office/2006/relationships/activeXControlBinary" Target="activeX14.bin"/></Relationships>
</file>

<file path=ppt/activeX/_rels/activeX15.xml.rels><?xml version="1.0" encoding="UTF-8" standalone="yes"?>
<Relationships xmlns="http://schemas.openxmlformats.org/package/2006/relationships"><Relationship Id="rId1" Type="http://schemas.microsoft.com/office/2006/relationships/activeXControlBinary" Target="activeX15.bin"/></Relationships>
</file>

<file path=ppt/activeX/_rels/activeX16.xml.rels><?xml version="1.0" encoding="UTF-8" standalone="yes"?>
<Relationships xmlns="http://schemas.openxmlformats.org/package/2006/relationships"><Relationship Id="rId1" Type="http://schemas.microsoft.com/office/2006/relationships/activeXControlBinary" Target="activeX16.bin"/></Relationships>
</file>

<file path=ppt/activeX/_rels/activeX17.xml.rels><?xml version="1.0" encoding="UTF-8" standalone="yes"?>
<Relationships xmlns="http://schemas.openxmlformats.org/package/2006/relationships"><Relationship Id="rId1" Type="http://schemas.microsoft.com/office/2006/relationships/activeXControlBinary" Target="activeX17.bin"/></Relationships>
</file>

<file path=ppt/activeX/_rels/activeX18.xml.rels><?xml version="1.0" encoding="UTF-8" standalone="yes"?>
<Relationships xmlns="http://schemas.openxmlformats.org/package/2006/relationships"><Relationship Id="rId1" Type="http://schemas.microsoft.com/office/2006/relationships/activeXControlBinary" Target="activeX18.bin"/></Relationships>
</file>

<file path=ppt/activeX/_rels/activeX2.xml.rels><?xml version="1.0" encoding="UTF-8" standalone="yes"?>
<Relationships xmlns="http://schemas.openxmlformats.org/package/2006/relationships"><Relationship Id="rId1" Type="http://schemas.microsoft.com/office/2006/relationships/activeXControlBinary" Target="activeX2.bin"/></Relationships>
</file>

<file path=ppt/activeX/_rels/activeX3.xml.rels><?xml version="1.0" encoding="UTF-8" standalone="yes"?>
<Relationships xmlns="http://schemas.openxmlformats.org/package/2006/relationships"><Relationship Id="rId1" Type="http://schemas.microsoft.com/office/2006/relationships/activeXControlBinary" Target="activeX3.bin"/></Relationships>
</file>

<file path=ppt/activeX/_rels/activeX4.xml.rels><?xml version="1.0" encoding="UTF-8" standalone="yes"?>
<Relationships xmlns="http://schemas.openxmlformats.org/package/2006/relationships"><Relationship Id="rId1" Type="http://schemas.microsoft.com/office/2006/relationships/activeXControlBinary" Target="activeX4.bin"/></Relationships>
</file>

<file path=ppt/activeX/_rels/activeX5.xml.rels><?xml version="1.0" encoding="UTF-8" standalone="yes"?>
<Relationships xmlns="http://schemas.openxmlformats.org/package/2006/relationships"><Relationship Id="rId1" Type="http://schemas.microsoft.com/office/2006/relationships/activeXControlBinary" Target="activeX5.bin"/></Relationships>
</file>

<file path=ppt/activeX/_rels/activeX6.xml.rels><?xml version="1.0" encoding="UTF-8" standalone="yes"?>
<Relationships xmlns="http://schemas.openxmlformats.org/package/2006/relationships"><Relationship Id="rId1" Type="http://schemas.microsoft.com/office/2006/relationships/activeXControlBinary" Target="activeX6.bin"/></Relationships>
</file>

<file path=ppt/activeX/_rels/activeX7.xml.rels><?xml version="1.0" encoding="UTF-8" standalone="yes"?>
<Relationships xmlns="http://schemas.openxmlformats.org/package/2006/relationships"><Relationship Id="rId1" Type="http://schemas.microsoft.com/office/2006/relationships/activeXControlBinary" Target="activeX7.bin"/></Relationships>
</file>

<file path=ppt/activeX/_rels/activeX8.xml.rels><?xml version="1.0" encoding="UTF-8" standalone="yes"?>
<Relationships xmlns="http://schemas.openxmlformats.org/package/2006/relationships"><Relationship Id="rId1" Type="http://schemas.microsoft.com/office/2006/relationships/activeXControlBinary" Target="activeX8.bin"/></Relationships>
</file>

<file path=ppt/activeX/_rels/activeX9.xml.rels><?xml version="1.0" encoding="UTF-8" standalone="yes"?>
<Relationships xmlns="http://schemas.openxmlformats.org/package/2006/relationships"><Relationship Id="rId1" Type="http://schemas.microsoft.com/office/2006/relationships/activeXControlBinary" Target="activeX9.bin"/></Relationships>
</file>

<file path=ppt/activeX/activeX1.xml><?xml version="1.0" encoding="utf-8"?>
<ax:ocx xmlns:ax="http://schemas.microsoft.com/office/2006/activeX" xmlns:r="http://schemas.openxmlformats.org/officeDocument/2006/relationships" ax:classid="{5512D11A-5CC6-11CF-8D67-00AA00BDCE1D}" ax:persistence="persistStream" r:id="rId1"/>
</file>

<file path=ppt/activeX/activeX10.xml><?xml version="1.0" encoding="utf-8"?>
<ax:ocx xmlns:ax="http://schemas.microsoft.com/office/2006/activeX" xmlns:r="http://schemas.openxmlformats.org/officeDocument/2006/relationships" ax:classid="{5512D11A-5CC6-11CF-8D67-00AA00BDCE1D}" ax:persistence="persistStream" r:id="rId1"/>
</file>

<file path=ppt/activeX/activeX11.xml><?xml version="1.0" encoding="utf-8"?>
<ax:ocx xmlns:ax="http://schemas.microsoft.com/office/2006/activeX" xmlns:r="http://schemas.openxmlformats.org/officeDocument/2006/relationships" ax:classid="{5512D11A-5CC6-11CF-8D67-00AA00BDCE1D}" ax:persistence="persistStream" r:id="rId1"/>
</file>

<file path=ppt/activeX/activeX12.xml><?xml version="1.0" encoding="utf-8"?>
<ax:ocx xmlns:ax="http://schemas.microsoft.com/office/2006/activeX" xmlns:r="http://schemas.openxmlformats.org/officeDocument/2006/relationships" ax:classid="{5512D11A-5CC6-11CF-8D67-00AA00BDCE1D}" ax:persistence="persistStream" r:id="rId1"/>
</file>

<file path=ppt/activeX/activeX13.xml><?xml version="1.0" encoding="utf-8"?>
<ax:ocx xmlns:ax="http://schemas.microsoft.com/office/2006/activeX" xmlns:r="http://schemas.openxmlformats.org/officeDocument/2006/relationships" ax:classid="{5512D11A-5CC6-11CF-8D67-00AA00BDCE1D}" ax:persistence="persistStream" r:id="rId1"/>
</file>

<file path=ppt/activeX/activeX14.xml><?xml version="1.0" encoding="utf-8"?>
<ax:ocx xmlns:ax="http://schemas.microsoft.com/office/2006/activeX" xmlns:r="http://schemas.openxmlformats.org/officeDocument/2006/relationships" ax:classid="{5512D11A-5CC6-11CF-8D67-00AA00BDCE1D}" ax:persistence="persistStream" r:id="rId1"/>
</file>

<file path=ppt/activeX/activeX15.xml><?xml version="1.0" encoding="utf-8"?>
<ax:ocx xmlns:ax="http://schemas.microsoft.com/office/2006/activeX" xmlns:r="http://schemas.openxmlformats.org/officeDocument/2006/relationships" ax:classid="{5512D11A-5CC6-11CF-8D67-00AA00BDCE1D}" ax:persistence="persistStream" r:id="rId1"/>
</file>

<file path=ppt/activeX/activeX16.xml><?xml version="1.0" encoding="utf-8"?>
<ax:ocx xmlns:ax="http://schemas.microsoft.com/office/2006/activeX" xmlns:r="http://schemas.openxmlformats.org/officeDocument/2006/relationships" ax:classid="{5512D11A-5CC6-11CF-8D67-00AA00BDCE1D}" ax:persistence="persistStream" r:id="rId1"/>
</file>

<file path=ppt/activeX/activeX17.xml><?xml version="1.0" encoding="utf-8"?>
<ax:ocx xmlns:ax="http://schemas.microsoft.com/office/2006/activeX" xmlns:r="http://schemas.openxmlformats.org/officeDocument/2006/relationships" ax:classid="{5512D11A-5CC6-11CF-8D67-00AA00BDCE1D}" ax:persistence="persistStream" r:id="rId1"/>
</file>

<file path=ppt/activeX/activeX18.xml><?xml version="1.0" encoding="utf-8"?>
<ax:ocx xmlns:ax="http://schemas.microsoft.com/office/2006/activeX" xmlns:r="http://schemas.openxmlformats.org/officeDocument/2006/relationships" ax:classid="{5512D11A-5CC6-11CF-8D67-00AA00BDCE1D}" ax:persistence="persistStream" r:id="rId1"/>
</file>

<file path=ppt/activeX/activeX2.xml><?xml version="1.0" encoding="utf-8"?>
<ax:ocx xmlns:ax="http://schemas.microsoft.com/office/2006/activeX" xmlns:r="http://schemas.openxmlformats.org/officeDocument/2006/relationships" ax:classid="{5512D11A-5CC6-11CF-8D67-00AA00BDCE1D}" ax:persistence="persistStream" r:id="rId1"/>
</file>

<file path=ppt/activeX/activeX3.xml><?xml version="1.0" encoding="utf-8"?>
<ax:ocx xmlns:ax="http://schemas.microsoft.com/office/2006/activeX" xmlns:r="http://schemas.openxmlformats.org/officeDocument/2006/relationships" ax:classid="{5512D11A-5CC6-11CF-8D67-00AA00BDCE1D}" ax:persistence="persistStream" r:id="rId1"/>
</file>

<file path=ppt/activeX/activeX4.xml><?xml version="1.0" encoding="utf-8"?>
<ax:ocx xmlns:ax="http://schemas.microsoft.com/office/2006/activeX" xmlns:r="http://schemas.openxmlformats.org/officeDocument/2006/relationships" ax:classid="{5512D11A-5CC6-11CF-8D67-00AA00BDCE1D}" ax:persistence="persistStream" r:id="rId1"/>
</file>

<file path=ppt/activeX/activeX5.xml><?xml version="1.0" encoding="utf-8"?>
<ax:ocx xmlns:ax="http://schemas.microsoft.com/office/2006/activeX" xmlns:r="http://schemas.openxmlformats.org/officeDocument/2006/relationships" ax:classid="{5512D11A-5CC6-11CF-8D67-00AA00BDCE1D}" ax:persistence="persistStream" r:id="rId1"/>
</file>

<file path=ppt/activeX/activeX6.xml><?xml version="1.0" encoding="utf-8"?>
<ax:ocx xmlns:ax="http://schemas.microsoft.com/office/2006/activeX" xmlns:r="http://schemas.openxmlformats.org/officeDocument/2006/relationships" ax:classid="{5512D11A-5CC6-11CF-8D67-00AA00BDCE1D}" ax:persistence="persistStream" r:id="rId1"/>
</file>

<file path=ppt/activeX/activeX7.xml><?xml version="1.0" encoding="utf-8"?>
<ax:ocx xmlns:ax="http://schemas.microsoft.com/office/2006/activeX" xmlns:r="http://schemas.openxmlformats.org/officeDocument/2006/relationships" ax:classid="{5512D11A-5CC6-11CF-8D67-00AA00BDCE1D}" ax:persistence="persistStream" r:id="rId1"/>
</file>

<file path=ppt/activeX/activeX8.xml><?xml version="1.0" encoding="utf-8"?>
<ax:ocx xmlns:ax="http://schemas.microsoft.com/office/2006/activeX" xmlns:r="http://schemas.openxmlformats.org/officeDocument/2006/relationships" ax:classid="{5512D11A-5CC6-11CF-8D67-00AA00BDCE1D}" ax:persistence="persistStream" r:id="rId1"/>
</file>

<file path=ppt/activeX/activeX9.xml><?xml version="1.0" encoding="utf-8"?>
<ax:ocx xmlns:ax="http://schemas.microsoft.com/office/2006/activeX" xmlns:r="http://schemas.openxmlformats.org/officeDocument/2006/relationships" ax:classid="{5512D11A-5CC6-11CF-8D67-00AA00BDCE1D}" ax:persistence="persistStream" r:id="rId1"/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953F1-3C67-4276-A44F-A3B6F45F0AB2}" type="datetimeFigureOut">
              <a:rPr lang="cs-CZ" smtClean="0"/>
              <a:pPr/>
              <a:t>10.3.2013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8722A-A736-4B8E-9B1B-EC8089DF5E6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991148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953F1-3C67-4276-A44F-A3B6F45F0AB2}" type="datetimeFigureOut">
              <a:rPr lang="cs-CZ" smtClean="0"/>
              <a:pPr/>
              <a:t>10.3.2013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8722A-A736-4B8E-9B1B-EC8089DF5E6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393846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953F1-3C67-4276-A44F-A3B6F45F0AB2}" type="datetimeFigureOut">
              <a:rPr lang="cs-CZ" smtClean="0"/>
              <a:pPr/>
              <a:t>10.3.2013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8722A-A736-4B8E-9B1B-EC8089DF5E6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41783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953F1-3C67-4276-A44F-A3B6F45F0AB2}" type="datetimeFigureOut">
              <a:rPr lang="cs-CZ" smtClean="0"/>
              <a:pPr/>
              <a:t>10.3.2013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8722A-A736-4B8E-9B1B-EC8089DF5E6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31987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953F1-3C67-4276-A44F-A3B6F45F0AB2}" type="datetimeFigureOut">
              <a:rPr lang="cs-CZ" smtClean="0"/>
              <a:pPr/>
              <a:t>10.3.2013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8722A-A736-4B8E-9B1B-EC8089DF5E6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31213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953F1-3C67-4276-A44F-A3B6F45F0AB2}" type="datetimeFigureOut">
              <a:rPr lang="cs-CZ" smtClean="0"/>
              <a:pPr/>
              <a:t>10.3.2013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8722A-A736-4B8E-9B1B-EC8089DF5E6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658258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953F1-3C67-4276-A44F-A3B6F45F0AB2}" type="datetimeFigureOut">
              <a:rPr lang="cs-CZ" smtClean="0"/>
              <a:pPr/>
              <a:t>10.3.2013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8722A-A736-4B8E-9B1B-EC8089DF5E6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90910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953F1-3C67-4276-A44F-A3B6F45F0AB2}" type="datetimeFigureOut">
              <a:rPr lang="cs-CZ" smtClean="0"/>
              <a:pPr/>
              <a:t>10.3.2013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8722A-A736-4B8E-9B1B-EC8089DF5E6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047324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953F1-3C67-4276-A44F-A3B6F45F0AB2}" type="datetimeFigureOut">
              <a:rPr lang="cs-CZ" smtClean="0"/>
              <a:pPr/>
              <a:t>10.3.2013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8722A-A736-4B8E-9B1B-EC8089DF5E6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451602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953F1-3C67-4276-A44F-A3B6F45F0AB2}" type="datetimeFigureOut">
              <a:rPr lang="cs-CZ" smtClean="0"/>
              <a:pPr/>
              <a:t>10.3.2013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8722A-A736-4B8E-9B1B-EC8089DF5E6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5268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953F1-3C67-4276-A44F-A3B6F45F0AB2}" type="datetimeFigureOut">
              <a:rPr lang="cs-CZ" smtClean="0"/>
              <a:pPr/>
              <a:t>10.3.2013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8722A-A736-4B8E-9B1B-EC8089DF5E6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961802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A9CEF"/>
            </a:gs>
            <a:gs pos="100000">
              <a:schemeClr val="bg1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0953F1-3C67-4276-A44F-A3B6F45F0AB2}" type="datetimeFigureOut">
              <a:rPr lang="cs-CZ" smtClean="0"/>
              <a:pPr/>
              <a:t>10.3.2013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D8722A-A736-4B8E-9B1B-EC8089DF5E6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29752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control" Target="../activeX/activeX7.xml"/><Relationship Id="rId13" Type="http://schemas.openxmlformats.org/officeDocument/2006/relationships/control" Target="../activeX/activeX12.xml"/><Relationship Id="rId18" Type="http://schemas.openxmlformats.org/officeDocument/2006/relationships/control" Target="../activeX/activeX17.xml"/><Relationship Id="rId26" Type="http://schemas.openxmlformats.org/officeDocument/2006/relationships/image" Target="../media/image13.emf"/><Relationship Id="rId3" Type="http://schemas.openxmlformats.org/officeDocument/2006/relationships/control" Target="../activeX/activeX2.xml"/><Relationship Id="rId21" Type="http://schemas.openxmlformats.org/officeDocument/2006/relationships/image" Target="../media/image8.png"/><Relationship Id="rId7" Type="http://schemas.openxmlformats.org/officeDocument/2006/relationships/control" Target="../activeX/activeX6.xml"/><Relationship Id="rId12" Type="http://schemas.openxmlformats.org/officeDocument/2006/relationships/control" Target="../activeX/activeX11.xml"/><Relationship Id="rId17" Type="http://schemas.openxmlformats.org/officeDocument/2006/relationships/control" Target="../activeX/activeX16.xml"/><Relationship Id="rId25" Type="http://schemas.openxmlformats.org/officeDocument/2006/relationships/image" Target="../media/image12.emf"/><Relationship Id="rId2" Type="http://schemas.openxmlformats.org/officeDocument/2006/relationships/control" Target="../activeX/activeX1.xml"/><Relationship Id="rId16" Type="http://schemas.openxmlformats.org/officeDocument/2006/relationships/control" Target="../activeX/activeX15.xml"/><Relationship Id="rId20" Type="http://schemas.openxmlformats.org/officeDocument/2006/relationships/slideLayout" Target="../slideLayouts/slideLayout7.xml"/><Relationship Id="rId29" Type="http://schemas.openxmlformats.org/officeDocument/2006/relationships/image" Target="../media/image16.emf"/><Relationship Id="rId1" Type="http://schemas.openxmlformats.org/officeDocument/2006/relationships/vmlDrawing" Target="../drawings/vmlDrawing1.vml"/><Relationship Id="rId6" Type="http://schemas.openxmlformats.org/officeDocument/2006/relationships/control" Target="../activeX/activeX5.xml"/><Relationship Id="rId11" Type="http://schemas.openxmlformats.org/officeDocument/2006/relationships/control" Target="../activeX/activeX10.xml"/><Relationship Id="rId24" Type="http://schemas.openxmlformats.org/officeDocument/2006/relationships/image" Target="../media/image11.emf"/><Relationship Id="rId5" Type="http://schemas.openxmlformats.org/officeDocument/2006/relationships/control" Target="../activeX/activeX4.xml"/><Relationship Id="rId15" Type="http://schemas.openxmlformats.org/officeDocument/2006/relationships/control" Target="../activeX/activeX14.xml"/><Relationship Id="rId23" Type="http://schemas.openxmlformats.org/officeDocument/2006/relationships/image" Target="../media/image10.emf"/><Relationship Id="rId28" Type="http://schemas.openxmlformats.org/officeDocument/2006/relationships/image" Target="../media/image15.emf"/><Relationship Id="rId10" Type="http://schemas.openxmlformats.org/officeDocument/2006/relationships/control" Target="../activeX/activeX9.xml"/><Relationship Id="rId19" Type="http://schemas.openxmlformats.org/officeDocument/2006/relationships/control" Target="../activeX/activeX18.xml"/><Relationship Id="rId31" Type="http://schemas.openxmlformats.org/officeDocument/2006/relationships/image" Target="../media/image18.wmf"/><Relationship Id="rId4" Type="http://schemas.openxmlformats.org/officeDocument/2006/relationships/control" Target="../activeX/activeX3.xml"/><Relationship Id="rId9" Type="http://schemas.openxmlformats.org/officeDocument/2006/relationships/control" Target="../activeX/activeX8.xml"/><Relationship Id="rId14" Type="http://schemas.openxmlformats.org/officeDocument/2006/relationships/control" Target="../activeX/activeX13.xml"/><Relationship Id="rId22" Type="http://schemas.openxmlformats.org/officeDocument/2006/relationships/image" Target="../media/image9.emf"/><Relationship Id="rId27" Type="http://schemas.openxmlformats.org/officeDocument/2006/relationships/image" Target="../media/image14.emf"/><Relationship Id="rId30" Type="http://schemas.openxmlformats.org/officeDocument/2006/relationships/image" Target="../media/image17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0" y="492443"/>
            <a:ext cx="7772400" cy="1008112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45.1 Tense </a:t>
            </a:r>
            <a:r>
              <a:rPr lang="cs-CZ" sz="2500" b="1" dirty="0" err="1" smtClean="0">
                <a:latin typeface="Times New Roman" pitchFamily="18" charset="0"/>
                <a:cs typeface="Times New Roman" pitchFamily="18" charset="0"/>
              </a:rPr>
              <a:t>review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sz="25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(souhrn časů - zásobník)</a:t>
            </a:r>
            <a:endParaRPr lang="cs-CZ" sz="25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Podnadpis 2"/>
          <p:cNvSpPr txBox="1">
            <a:spLocks/>
          </p:cNvSpPr>
          <p:nvPr/>
        </p:nvSpPr>
        <p:spPr>
          <a:xfrm>
            <a:off x="4499992" y="3501008"/>
            <a:ext cx="4464496" cy="2137792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cs-CZ" sz="1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     	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Anglický jazyk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2861596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cs-CZ" b="1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" name="Skupina 1"/>
          <p:cNvGrpSpPr/>
          <p:nvPr/>
        </p:nvGrpSpPr>
        <p:grpSpPr>
          <a:xfrm>
            <a:off x="2023" y="6242447"/>
            <a:ext cx="9144000" cy="615553"/>
            <a:chOff x="0" y="6242447"/>
            <a:chExt cx="9144000" cy="615553"/>
          </a:xfrm>
        </p:grpSpPr>
        <p:sp>
          <p:nvSpPr>
            <p:cNvPr id="8" name="TextovéPole 4"/>
            <p:cNvSpPr txBox="1"/>
            <p:nvPr/>
          </p:nvSpPr>
          <p:spPr>
            <a:xfrm>
              <a:off x="0" y="6242447"/>
              <a:ext cx="9144000" cy="615553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</p:spPr>
          <p:txBody>
            <a:bodyPr wrap="square" rtlCol="0">
              <a:spAutoFit/>
            </a:bodyPr>
            <a:lstStyle>
              <a:defPPr>
                <a:defRPr lang="cs-CZ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r>
                <a:rPr lang="cs-CZ" sz="1200" dirty="0" smtClean="0">
                  <a:solidFill>
                    <a:schemeClr val="accent3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Autor: </a:t>
              </a:r>
              <a:r>
                <a:rPr lang="cs-CZ" sz="1200" b="1" dirty="0" smtClean="0">
                  <a:solidFill>
                    <a:schemeClr val="accent3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Mgr. Michaela Kaplanová</a:t>
              </a:r>
            </a:p>
            <a:p>
              <a:endParaRPr lang="cs-CZ" sz="1000" dirty="0">
                <a:latin typeface="Times New Roman" pitchFamily="18" charset="0"/>
                <a:cs typeface="Times New Roman" pitchFamily="18" charset="0"/>
              </a:endParaRPr>
            </a:p>
          </p:txBody>
        </p:sp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827725" y="6242447"/>
              <a:ext cx="3316275" cy="6062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7" name="TextovéPole 6"/>
          <p:cNvSpPr txBox="1"/>
          <p:nvPr/>
        </p:nvSpPr>
        <p:spPr>
          <a:xfrm>
            <a:off x="1853917" y="1732166"/>
            <a:ext cx="5436165" cy="36933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Can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you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see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difference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between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these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two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words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232724" y="2587144"/>
            <a:ext cx="3242383" cy="286232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342900" indent="-342900">
              <a:buAutoNum type="alphaUcParenR"/>
            </a:pP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TIME</a:t>
            </a:r>
          </a:p>
          <a:p>
            <a:endParaRPr lang="cs-CZ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What´s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err="1" smtClean="0">
                <a:latin typeface="Times New Roman" pitchFamily="18" charset="0"/>
                <a:cs typeface="Times New Roman" pitchFamily="18" charset="0"/>
              </a:rPr>
              <a:t>time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r>
              <a:rPr lang="cs-CZ" b="1" dirty="0" err="1" smtClean="0">
                <a:latin typeface="Times New Roman" pitchFamily="18" charset="0"/>
                <a:cs typeface="Times New Roman" pitchFamily="18" charset="0"/>
              </a:rPr>
              <a:t>Time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is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up.</a:t>
            </a:r>
          </a:p>
          <a:p>
            <a:r>
              <a:rPr lang="cs-CZ" b="1" dirty="0" err="1" smtClean="0">
                <a:latin typeface="Times New Roman" pitchFamily="18" charset="0"/>
                <a:cs typeface="Times New Roman" pitchFamily="18" charset="0"/>
              </a:rPr>
              <a:t>Time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is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money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cs-CZ" b="1" dirty="0" err="1" smtClean="0">
                <a:latin typeface="Times New Roman" pitchFamily="18" charset="0"/>
                <a:cs typeface="Times New Roman" pitchFamily="18" charset="0"/>
              </a:rPr>
              <a:t>Time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heals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all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wounds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  <a:p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It´s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err="1" smtClean="0">
                <a:latin typeface="Times New Roman" pitchFamily="18" charset="0"/>
                <a:cs typeface="Times New Roman" pitchFamily="18" charset="0"/>
              </a:rPr>
              <a:t>time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to go.</a:t>
            </a:r>
          </a:p>
          <a:p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It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is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matter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err="1" smtClean="0">
                <a:latin typeface="Times New Roman" pitchFamily="18" charset="0"/>
                <a:cs typeface="Times New Roman" pitchFamily="18" charset="0"/>
              </a:rPr>
              <a:t>time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cs-CZ" dirty="0" err="1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pend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/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save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/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waste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your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err="1" smtClean="0">
                <a:latin typeface="Times New Roman" pitchFamily="18" charset="0"/>
                <a:cs typeface="Times New Roman" pitchFamily="18" charset="0"/>
              </a:rPr>
              <a:t>time</a:t>
            </a:r>
            <a:endParaRPr lang="cs-CZ" b="1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lphaUcParenR"/>
            </a:pPr>
            <a:endParaRPr lang="cs-CZ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4726288" y="2595218"/>
            <a:ext cx="3046112" cy="3139321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b="1" dirty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) TENSE</a:t>
            </a:r>
          </a:p>
          <a:p>
            <a:endParaRPr lang="cs-CZ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Tense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is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grammar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concept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cs-CZ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cs-CZ" b="1" dirty="0" err="1" smtClean="0">
                <a:latin typeface="Times New Roman" pitchFamily="18" charset="0"/>
                <a:cs typeface="Times New Roman" pitchFamily="18" charset="0"/>
              </a:rPr>
              <a:t>E.g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cs-CZ" b="1" dirty="0" err="1" smtClean="0">
                <a:latin typeface="Times New Roman" pitchFamily="18" charset="0"/>
                <a:cs typeface="Times New Roman" pitchFamily="18" charset="0"/>
              </a:rPr>
              <a:t>Present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 tense </a:t>
            </a:r>
            <a:r>
              <a:rPr lang="cs-CZ" b="1" dirty="0" err="1" smtClean="0">
                <a:latin typeface="Times New Roman" pitchFamily="18" charset="0"/>
                <a:cs typeface="Times New Roman" pitchFamily="18" charset="0"/>
              </a:rPr>
              <a:t>doesn´t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err="1" smtClean="0">
                <a:latin typeface="Times New Roman" pitchFamily="18" charset="0"/>
                <a:cs typeface="Times New Roman" pitchFamily="18" charset="0"/>
              </a:rPr>
              <a:t>always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err="1" smtClean="0">
                <a:latin typeface="Times New Roman" pitchFamily="18" charset="0"/>
                <a:cs typeface="Times New Roman" pitchFamily="18" charset="0"/>
              </a:rPr>
              <a:t>refer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 to </a:t>
            </a:r>
            <a:r>
              <a:rPr lang="cs-CZ" b="1" dirty="0" err="1" smtClean="0">
                <a:latin typeface="Times New Roman" pitchFamily="18" charset="0"/>
                <a:cs typeface="Times New Roman" pitchFamily="18" charset="0"/>
              </a:rPr>
              <a:t>present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err="1" smtClean="0">
                <a:latin typeface="Times New Roman" pitchFamily="18" charset="0"/>
                <a:cs typeface="Times New Roman" pitchFamily="18" charset="0"/>
              </a:rPr>
              <a:t>time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cs-CZ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cs-CZ" b="1" dirty="0" err="1" smtClean="0">
                <a:latin typeface="Times New Roman" pitchFamily="18" charset="0"/>
                <a:cs typeface="Times New Roman" pitchFamily="18" charset="0"/>
              </a:rPr>
              <a:t>If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err="1" smtClean="0">
                <a:latin typeface="Times New Roman" pitchFamily="18" charset="0"/>
                <a:cs typeface="Times New Roman" pitchFamily="18" charset="0"/>
              </a:rPr>
              <a:t>it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rains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err="1" smtClean="0">
                <a:latin typeface="Times New Roman" pitchFamily="18" charset="0"/>
                <a:cs typeface="Times New Roman" pitchFamily="18" charset="0"/>
              </a:rPr>
              <a:t>tomorrow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, I </a:t>
            </a:r>
            <a:r>
              <a:rPr lang="cs-CZ" b="1" dirty="0" err="1" smtClean="0">
                <a:latin typeface="Times New Roman" pitchFamily="18" charset="0"/>
                <a:cs typeface="Times New Roman" pitchFamily="18" charset="0"/>
              </a:rPr>
              <a:t>will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 not </a:t>
            </a:r>
            <a:r>
              <a:rPr lang="cs-CZ" b="1" dirty="0" err="1" smtClean="0">
                <a:latin typeface="Times New Roman" pitchFamily="18" charset="0"/>
                <a:cs typeface="Times New Roman" pitchFamily="18" charset="0"/>
              </a:rPr>
              <a:t>come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rains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is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in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present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tense but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it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refers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to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future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524"/>
          <a:stretch/>
        </p:blipFill>
        <p:spPr bwMode="auto">
          <a:xfrm>
            <a:off x="2402438" y="2226043"/>
            <a:ext cx="1287777" cy="16366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426" t="3844" r="17303" b="7415"/>
          <a:stretch/>
        </p:blipFill>
        <p:spPr bwMode="auto">
          <a:xfrm>
            <a:off x="3241765" y="4209030"/>
            <a:ext cx="896899" cy="16604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94829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/>
          </p:cNvSpPr>
          <p:nvPr/>
        </p:nvSpPr>
        <p:spPr>
          <a:xfrm>
            <a:off x="0" y="492443"/>
            <a:ext cx="9144000" cy="6365557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45.10 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Použité zdroje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, citace </a:t>
            </a:r>
            <a:br>
              <a:rPr lang="cs-CZ" sz="2500" b="1" dirty="0" smtClean="0">
                <a:latin typeface="Times New Roman" pitchFamily="18" charset="0"/>
                <a:cs typeface="Times New Roman" pitchFamily="18" charset="0"/>
              </a:rPr>
            </a:br>
            <a:endParaRPr lang="cs-CZ" sz="25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Podnadpis 2"/>
          <p:cNvSpPr txBox="1">
            <a:spLocks/>
          </p:cNvSpPr>
          <p:nvPr/>
        </p:nvSpPr>
        <p:spPr>
          <a:xfrm>
            <a:off x="4499992" y="3501008"/>
            <a:ext cx="4464496" cy="2137792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     	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Anglický jazyk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251520" y="1340768"/>
            <a:ext cx="8640960" cy="64633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Obrázky z databáze klipart</a:t>
            </a:r>
          </a:p>
          <a:p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6094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/>
          </p:cNvSpPr>
          <p:nvPr/>
        </p:nvSpPr>
        <p:spPr>
          <a:xfrm>
            <a:off x="0" y="492443"/>
            <a:ext cx="9144000" cy="6365557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45.11 Anotace </a:t>
            </a:r>
            <a:br>
              <a:rPr lang="cs-CZ" sz="2500" b="1" dirty="0" smtClean="0">
                <a:latin typeface="Times New Roman" pitchFamily="18" charset="0"/>
                <a:cs typeface="Times New Roman" pitchFamily="18" charset="0"/>
              </a:rPr>
            </a:br>
            <a:endParaRPr lang="cs-CZ" sz="25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Podnadpis 2"/>
          <p:cNvSpPr txBox="1">
            <a:spLocks/>
          </p:cNvSpPr>
          <p:nvPr/>
        </p:nvSpPr>
        <p:spPr>
          <a:xfrm>
            <a:off x="4499992" y="3501008"/>
            <a:ext cx="4464496" cy="2137792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     	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Anglický jazyk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8024525"/>
              </p:ext>
            </p:extLst>
          </p:nvPr>
        </p:nvGraphicFramePr>
        <p:xfrm>
          <a:off x="935596" y="2348880"/>
          <a:ext cx="7272808" cy="3163050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1907305"/>
                <a:gridCol w="5365503"/>
              </a:tblGrid>
              <a:tr h="545574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Autor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Mgr.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Michaela Kaplanová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3152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Období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01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– 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06/2013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3152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Ročník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6.-9</a:t>
                      </a:r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. ročník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3152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Klíčová slova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>
                          <a:latin typeface="Times New Roman" pitchFamily="18" charset="0"/>
                          <a:cs typeface="Times New Roman" pitchFamily="18" charset="0"/>
                        </a:rPr>
                        <a:t>Tenses</a:t>
                      </a:r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cs-CZ" dirty="0" err="1" smtClean="0">
                          <a:latin typeface="Times New Roman" pitchFamily="18" charset="0"/>
                          <a:cs typeface="Times New Roman" pitchFamily="18" charset="0"/>
                        </a:rPr>
                        <a:t>present</a:t>
                      </a:r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,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past, </a:t>
                      </a:r>
                      <a:r>
                        <a:rPr lang="cs-CZ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future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958020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Anotace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Prezentace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shrnující všechny slovesné časy, se kterými se žáci setkali na 2. </a:t>
                      </a:r>
                      <a:r>
                        <a:rPr lang="cs-CZ" baseline="0" smtClean="0">
                          <a:latin typeface="Times New Roman" pitchFamily="18" charset="0"/>
                          <a:cs typeface="Times New Roman" pitchFamily="18" charset="0"/>
                        </a:rPr>
                        <a:t>stupni ZŠ.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4587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1"/>
          <p:cNvSpPr txBox="1">
            <a:spLocks/>
          </p:cNvSpPr>
          <p:nvPr/>
        </p:nvSpPr>
        <p:spPr>
          <a:xfrm>
            <a:off x="0" y="492443"/>
            <a:ext cx="8458200" cy="6365557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45.2 </a:t>
            </a:r>
            <a:r>
              <a:rPr lang="cs-CZ" sz="2500" b="1" dirty="0" err="1" smtClean="0">
                <a:latin typeface="Times New Roman" pitchFamily="18" charset="0"/>
                <a:cs typeface="Times New Roman" pitchFamily="18" charset="0"/>
              </a:rPr>
              <a:t>Present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500" b="1" dirty="0" err="1" smtClean="0">
                <a:latin typeface="Times New Roman" pitchFamily="18" charset="0"/>
                <a:cs typeface="Times New Roman" pitchFamily="18" charset="0"/>
              </a:rPr>
              <a:t>simple</a:t>
            </a:r>
            <a:endParaRPr lang="cs-CZ" sz="25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Podnadpis 2"/>
          <p:cNvSpPr txBox="1">
            <a:spLocks/>
          </p:cNvSpPr>
          <p:nvPr/>
        </p:nvSpPr>
        <p:spPr>
          <a:xfrm>
            <a:off x="4499992" y="3501008"/>
            <a:ext cx="4464496" cy="2137792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     	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Anglický jazyk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ovéPole 5"/>
          <p:cNvSpPr txBox="1"/>
          <p:nvPr/>
        </p:nvSpPr>
        <p:spPr>
          <a:xfrm rot="10800000" flipV="1">
            <a:off x="6694155" y="6292467"/>
            <a:ext cx="2304256" cy="369332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SEE DUM </a:t>
            </a:r>
            <a:r>
              <a:rPr lang="cs-CZ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number</a:t>
            </a:r>
            <a:r>
              <a:rPr lang="cs-CZ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5 </a:t>
            </a:r>
            <a:endParaRPr lang="cs-CZ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179512" y="1194009"/>
            <a:ext cx="6336704" cy="1754326"/>
          </a:xfrm>
          <a:prstGeom prst="rect">
            <a:avLst/>
          </a:prstGeom>
          <a:solidFill>
            <a:srgbClr val="FFFF99"/>
          </a:solidFill>
        </p:spPr>
        <p:txBody>
          <a:bodyPr wrap="square" rtlCol="0">
            <a:spAutoFit/>
          </a:bodyPr>
          <a:lstStyle/>
          <a:p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USE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- General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truths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It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snows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in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winter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.)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- Permanent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situations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(I </a:t>
            </a:r>
            <a:r>
              <a:rPr lang="cs-CZ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love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chocolate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.)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Repeated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actions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(I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sometimes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visit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him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at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home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.)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First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zero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conditionals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If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I </a:t>
            </a:r>
            <a:r>
              <a:rPr lang="cs-CZ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find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key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, I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will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let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you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know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.)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Scheduled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future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actions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train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leaves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at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9.30)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179512" y="3089276"/>
            <a:ext cx="6336704" cy="1754326"/>
          </a:xfrm>
          <a:prstGeom prst="rect">
            <a:avLst/>
          </a:prstGeom>
          <a:solidFill>
            <a:srgbClr val="CCFFFF"/>
          </a:solidFill>
        </p:spPr>
        <p:txBody>
          <a:bodyPr wrap="square" rtlCol="0">
            <a:spAutoFit/>
          </a:bodyPr>
          <a:lstStyle/>
          <a:p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FORM (</a:t>
            </a:r>
            <a:r>
              <a:rPr lang="cs-CZ" b="1" dirty="0" err="1" smtClean="0">
                <a:latin typeface="Times New Roman" pitchFamily="18" charset="0"/>
                <a:cs typeface="Times New Roman" pitchFamily="18" charset="0"/>
              </a:rPr>
              <a:t>auxiliary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cs-CZ" b="1" dirty="0" err="1" smtClean="0">
                <a:latin typeface="Times New Roman" pitchFamily="18" charset="0"/>
                <a:cs typeface="Times New Roman" pitchFamily="18" charset="0"/>
              </a:rPr>
              <a:t>modal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err="1" smtClean="0">
                <a:latin typeface="Times New Roman" pitchFamily="18" charset="0"/>
                <a:cs typeface="Times New Roman" pitchFamily="18" charset="0"/>
              </a:rPr>
              <a:t>verbs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cs-CZ" b="1" dirty="0" err="1" smtClean="0">
                <a:latin typeface="Times New Roman" pitchFamily="18" charset="0"/>
                <a:cs typeface="Times New Roman" pitchFamily="18" charset="0"/>
              </a:rPr>
              <a:t>exceptions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cs-CZ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-s </a:t>
            </a:r>
            <a:r>
              <a:rPr lang="cs-CZ" sz="2000" dirty="0" err="1" smtClean="0">
                <a:latin typeface="Times New Roman" pitchFamily="18" charset="0"/>
                <a:cs typeface="Times New Roman" pitchFamily="18" charset="0"/>
              </a:rPr>
              <a:t>ending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in </a:t>
            </a:r>
            <a:r>
              <a:rPr lang="cs-CZ" sz="2000" dirty="0" err="1" smtClean="0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3rd person </a:t>
            </a:r>
            <a:r>
              <a:rPr lang="cs-CZ" sz="2000" dirty="0" err="1" smtClean="0">
                <a:latin typeface="Times New Roman" pitchFamily="18" charset="0"/>
                <a:cs typeface="Times New Roman" pitchFamily="18" charset="0"/>
              </a:rPr>
              <a:t>sg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cs-CZ" sz="20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cs-CZ" sz="2000" dirty="0" err="1" smtClean="0">
                <a:latin typeface="Times New Roman" pitchFamily="18" charset="0"/>
                <a:cs typeface="Times New Roman" pitchFamily="18" charset="0"/>
              </a:rPr>
              <a:t>don´t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/ </a:t>
            </a:r>
            <a:r>
              <a:rPr lang="cs-CZ" sz="2000" dirty="0" err="1" smtClean="0">
                <a:latin typeface="Times New Roman" pitchFamily="18" charset="0"/>
                <a:cs typeface="Times New Roman" pitchFamily="18" charset="0"/>
              </a:rPr>
              <a:t>doesn´t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cs-CZ" sz="2000" dirty="0" err="1" smtClean="0">
                <a:latin typeface="Times New Roman" pitchFamily="18" charset="0"/>
                <a:cs typeface="Times New Roman" pitchFamily="18" charset="0"/>
              </a:rPr>
              <a:t>main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verb</a:t>
            </a:r>
          </a:p>
          <a:p>
            <a:r>
              <a:rPr lang="cs-CZ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 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Do / </a:t>
            </a:r>
            <a:r>
              <a:rPr lang="cs-CZ" sz="2000" dirty="0" err="1" smtClean="0">
                <a:latin typeface="Times New Roman" pitchFamily="18" charset="0"/>
                <a:cs typeface="Times New Roman" pitchFamily="18" charset="0"/>
              </a:rPr>
              <a:t>Does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cs-CZ" sz="2000" dirty="0" err="1" smtClean="0">
                <a:latin typeface="Times New Roman" pitchFamily="18" charset="0"/>
                <a:cs typeface="Times New Roman" pitchFamily="18" charset="0"/>
              </a:rPr>
              <a:t>subject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cs-CZ" sz="2000" dirty="0" err="1" smtClean="0">
                <a:latin typeface="Times New Roman" pitchFamily="18" charset="0"/>
                <a:cs typeface="Times New Roman" pitchFamily="18" charset="0"/>
              </a:rPr>
              <a:t>main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verb </a:t>
            </a:r>
          </a:p>
          <a:p>
            <a:r>
              <a:rPr lang="cs-CZ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short</a:t>
            </a:r>
            <a:r>
              <a:rPr lang="cs-CZ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answers</a:t>
            </a:r>
            <a:r>
              <a:rPr lang="cs-CZ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Yes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, I do. No, I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don´t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Yes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, he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does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. No, he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doesn´t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cs-CZ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179512" y="4941168"/>
            <a:ext cx="6336704" cy="1754326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SPELLING EXCEPTIONS</a:t>
            </a:r>
          </a:p>
          <a:p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Verbs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ending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in </a:t>
            </a:r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o, ch, </a:t>
            </a:r>
            <a:r>
              <a:rPr lang="cs-CZ" i="1" dirty="0" err="1" smtClean="0">
                <a:latin typeface="Times New Roman" pitchFamily="18" charset="0"/>
                <a:cs typeface="Times New Roman" pitchFamily="18" charset="0"/>
              </a:rPr>
              <a:t>sh</a:t>
            </a:r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, s, x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add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-ES (not –S) in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rd person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sg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cs-CZ" dirty="0" err="1">
                <a:latin typeface="Times New Roman" pitchFamily="18" charset="0"/>
                <a:cs typeface="Times New Roman" pitchFamily="18" charset="0"/>
              </a:rPr>
              <a:t>w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ash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washes</a:t>
            </a:r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dirty="0">
                <a:latin typeface="Times New Roman" pitchFamily="18" charset="0"/>
                <a:cs typeface="Times New Roman" pitchFamily="18" charset="0"/>
              </a:rPr>
              <a:t>g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o -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goes</a:t>
            </a:r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dirty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o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does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6732240" y="1192684"/>
            <a:ext cx="2160240" cy="2585323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b="1" dirty="0" err="1" smtClean="0">
                <a:latin typeface="Times New Roman" pitchFamily="18" charset="0"/>
                <a:cs typeface="Times New Roman" pitchFamily="18" charset="0"/>
              </a:rPr>
              <a:t>Signal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err="1" smtClean="0">
                <a:latin typeface="Times New Roman" pitchFamily="18" charset="0"/>
                <a:cs typeface="Times New Roman" pitchFamily="18" charset="0"/>
              </a:rPr>
              <a:t>words</a:t>
            </a:r>
            <a:endParaRPr lang="cs-CZ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cs-CZ" dirty="0"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Tx/>
              <a:buChar char="-"/>
            </a:pPr>
            <a:r>
              <a:rPr lang="cs-CZ" dirty="0" err="1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dverbs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frequency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sometimes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usually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never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…)</a:t>
            </a:r>
          </a:p>
          <a:p>
            <a:pPr marL="285750" indent="-285750">
              <a:buFontTx/>
              <a:buChar char="-"/>
            </a:pPr>
            <a:r>
              <a:rPr lang="cs-CZ" dirty="0" err="1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very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week</a:t>
            </a:r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Tx/>
              <a:buChar char="-"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n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Mondays</a:t>
            </a:r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Tx/>
              <a:buChar char="-"/>
            </a:pPr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17395" y="3966439"/>
            <a:ext cx="1857774" cy="2034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1297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/>
          </p:cNvSpPr>
          <p:nvPr/>
        </p:nvSpPr>
        <p:spPr>
          <a:xfrm>
            <a:off x="0" y="492443"/>
            <a:ext cx="9144000" cy="6365557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45.3 </a:t>
            </a:r>
            <a:r>
              <a:rPr lang="cs-CZ" sz="2500" b="1" dirty="0" err="1" smtClean="0">
                <a:latin typeface="Times New Roman" pitchFamily="18" charset="0"/>
                <a:cs typeface="Times New Roman" pitchFamily="18" charset="0"/>
              </a:rPr>
              <a:t>Present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500" b="1" dirty="0" err="1" smtClean="0">
                <a:latin typeface="Times New Roman" pitchFamily="18" charset="0"/>
                <a:cs typeface="Times New Roman" pitchFamily="18" charset="0"/>
              </a:rPr>
              <a:t>continuous</a:t>
            </a:r>
            <a:endParaRPr lang="cs-CZ" sz="25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Podnadpis 2"/>
          <p:cNvSpPr txBox="1">
            <a:spLocks/>
          </p:cNvSpPr>
          <p:nvPr/>
        </p:nvSpPr>
        <p:spPr>
          <a:xfrm>
            <a:off x="4499992" y="3501008"/>
            <a:ext cx="4464496" cy="2137792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     	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Anglický jazyk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ovéPole 5"/>
          <p:cNvSpPr txBox="1"/>
          <p:nvPr/>
        </p:nvSpPr>
        <p:spPr>
          <a:xfrm rot="10800000" flipV="1">
            <a:off x="6588224" y="949371"/>
            <a:ext cx="2304256" cy="369332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SEE DUM </a:t>
            </a:r>
            <a:r>
              <a:rPr lang="cs-CZ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number</a:t>
            </a:r>
            <a:r>
              <a:rPr lang="cs-CZ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12 </a:t>
            </a:r>
            <a:endParaRPr lang="cs-CZ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147412" y="949370"/>
            <a:ext cx="6264696" cy="1754326"/>
          </a:xfrm>
          <a:prstGeom prst="rect">
            <a:avLst/>
          </a:prstGeom>
          <a:solidFill>
            <a:srgbClr val="FFFF99"/>
          </a:solidFill>
        </p:spPr>
        <p:txBody>
          <a:bodyPr wrap="square" rtlCol="0">
            <a:spAutoFit/>
          </a:bodyPr>
          <a:lstStyle/>
          <a:p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USE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Activities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happening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now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(He </a:t>
            </a:r>
            <a:r>
              <a:rPr lang="cs-CZ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is</a:t>
            </a:r>
            <a:r>
              <a:rPr lang="cs-CZ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watching</a:t>
            </a:r>
            <a:r>
              <a:rPr lang="cs-CZ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TV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at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moment.)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Activities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happening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around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present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moment (I </a:t>
            </a:r>
            <a:r>
              <a:rPr lang="cs-CZ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am</a:t>
            </a:r>
            <a:r>
              <a:rPr lang="cs-CZ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reading</a:t>
            </a:r>
            <a:r>
              <a:rPr lang="cs-CZ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an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interesting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book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.)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Planned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events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in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future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(I </a:t>
            </a:r>
            <a:r>
              <a:rPr lang="cs-CZ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am</a:t>
            </a:r>
            <a:r>
              <a:rPr lang="cs-CZ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meeting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Joe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on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Friday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.)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Describing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pictures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/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photos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(He </a:t>
            </a:r>
            <a:r>
              <a:rPr lang="cs-CZ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is</a:t>
            </a:r>
            <a:r>
              <a:rPr lang="cs-CZ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driving</a:t>
            </a:r>
            <a:r>
              <a:rPr lang="cs-CZ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a car in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this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photo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.)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179512" y="2806540"/>
            <a:ext cx="5760640" cy="1785104"/>
          </a:xfrm>
          <a:prstGeom prst="rect">
            <a:avLst/>
          </a:prstGeom>
          <a:solidFill>
            <a:srgbClr val="CCFFFF"/>
          </a:solidFill>
        </p:spPr>
        <p:txBody>
          <a:bodyPr wrap="square" rtlCol="0">
            <a:spAutoFit/>
          </a:bodyPr>
          <a:lstStyle/>
          <a:p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FORM</a:t>
            </a:r>
            <a:endParaRPr lang="cs-CZ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cs-CZ" sz="2000" dirty="0" err="1" smtClean="0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verb </a:t>
            </a:r>
            <a:r>
              <a:rPr lang="cs-CZ" sz="2000" i="1" dirty="0" smtClean="0">
                <a:latin typeface="Times New Roman" pitchFamily="18" charset="0"/>
                <a:cs typeface="Times New Roman" pitchFamily="18" charset="0"/>
              </a:rPr>
              <a:t>to </a:t>
            </a:r>
            <a:r>
              <a:rPr lang="cs-CZ" sz="2000" i="1" dirty="0" err="1" smtClean="0">
                <a:latin typeface="Times New Roman" pitchFamily="18" charset="0"/>
                <a:cs typeface="Times New Roman" pitchFamily="18" charset="0"/>
              </a:rPr>
              <a:t>be</a:t>
            </a:r>
            <a:r>
              <a:rPr lang="cs-CZ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cs-CZ" sz="2000" dirty="0" err="1" smtClean="0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000" dirty="0" err="1" smtClean="0">
                <a:latin typeface="Times New Roman" pitchFamily="18" charset="0"/>
                <a:cs typeface="Times New Roman" pitchFamily="18" charset="0"/>
              </a:rPr>
              <a:t>main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verb + </a:t>
            </a:r>
            <a:r>
              <a:rPr lang="cs-CZ" sz="2000" dirty="0" err="1" smtClean="0">
                <a:latin typeface="Times New Roman" pitchFamily="18" charset="0"/>
                <a:cs typeface="Times New Roman" pitchFamily="18" charset="0"/>
              </a:rPr>
              <a:t>ing</a:t>
            </a:r>
            <a:endParaRPr lang="cs-CZ" sz="24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Negative </a:t>
            </a:r>
            <a:r>
              <a:rPr lang="cs-CZ" sz="2000" dirty="0" err="1" smtClean="0">
                <a:latin typeface="Times New Roman" pitchFamily="18" charset="0"/>
                <a:cs typeface="Times New Roman" pitchFamily="18" charset="0"/>
              </a:rPr>
              <a:t>form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000" dirty="0" err="1" smtClean="0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000" dirty="0" err="1" smtClean="0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verb </a:t>
            </a:r>
            <a:r>
              <a:rPr lang="cs-CZ" sz="2000" i="1" dirty="0" smtClean="0">
                <a:latin typeface="Times New Roman" pitchFamily="18" charset="0"/>
                <a:cs typeface="Times New Roman" pitchFamily="18" charset="0"/>
              </a:rPr>
              <a:t>to </a:t>
            </a:r>
            <a:r>
              <a:rPr lang="cs-CZ" sz="2000" i="1" dirty="0" err="1" smtClean="0">
                <a:latin typeface="Times New Roman" pitchFamily="18" charset="0"/>
                <a:cs typeface="Times New Roman" pitchFamily="18" charset="0"/>
              </a:rPr>
              <a:t>be</a:t>
            </a:r>
            <a:endParaRPr lang="cs-CZ" sz="2400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 </a:t>
            </a:r>
            <a:r>
              <a:rPr lang="cs-CZ" sz="2000" i="1" dirty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cs-CZ" sz="2000" i="1" dirty="0" smtClean="0">
                <a:latin typeface="Times New Roman" pitchFamily="18" charset="0"/>
                <a:cs typeface="Times New Roman" pitchFamily="18" charset="0"/>
              </a:rPr>
              <a:t>o </a:t>
            </a:r>
            <a:r>
              <a:rPr lang="cs-CZ" sz="2000" i="1" dirty="0" err="1" smtClean="0">
                <a:latin typeface="Times New Roman" pitchFamily="18" charset="0"/>
                <a:cs typeface="Times New Roman" pitchFamily="18" charset="0"/>
              </a:rPr>
              <a:t>be</a:t>
            </a:r>
            <a:r>
              <a:rPr lang="cs-CZ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cs-CZ" sz="2000" dirty="0" err="1" smtClean="0">
                <a:latin typeface="Times New Roman" pitchFamily="18" charset="0"/>
                <a:cs typeface="Times New Roman" pitchFamily="18" charset="0"/>
              </a:rPr>
              <a:t>subject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cs-CZ" sz="2000" dirty="0" err="1" smtClean="0">
                <a:latin typeface="Times New Roman" pitchFamily="18" charset="0"/>
                <a:cs typeface="Times New Roman" pitchFamily="18" charset="0"/>
              </a:rPr>
              <a:t>ing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000" dirty="0" err="1" smtClean="0">
                <a:latin typeface="Times New Roman" pitchFamily="18" charset="0"/>
                <a:cs typeface="Times New Roman" pitchFamily="18" charset="0"/>
              </a:rPr>
              <a:t>form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000" dirty="0" err="1" smtClean="0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000" dirty="0" err="1" smtClean="0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000" dirty="0" err="1" smtClean="0">
                <a:latin typeface="Times New Roman" pitchFamily="18" charset="0"/>
                <a:cs typeface="Times New Roman" pitchFamily="18" charset="0"/>
              </a:rPr>
              <a:t>main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verb</a:t>
            </a:r>
            <a:endParaRPr lang="cs-CZ" sz="24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cs-CZ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hort</a:t>
            </a:r>
            <a:r>
              <a:rPr lang="cs-CZ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answers</a:t>
            </a:r>
            <a:r>
              <a:rPr lang="cs-CZ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000" dirty="0" err="1" smtClean="0">
                <a:latin typeface="Times New Roman" pitchFamily="18" charset="0"/>
                <a:cs typeface="Times New Roman" pitchFamily="18" charset="0"/>
              </a:rPr>
              <a:t>Yes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, I </a:t>
            </a:r>
            <a:r>
              <a:rPr lang="cs-CZ" sz="2000" dirty="0" err="1" smtClean="0">
                <a:latin typeface="Times New Roman" pitchFamily="18" charset="0"/>
                <a:cs typeface="Times New Roman" pitchFamily="18" charset="0"/>
              </a:rPr>
              <a:t>am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. No, I </a:t>
            </a:r>
            <a:r>
              <a:rPr lang="cs-CZ" sz="2000" dirty="0" err="1" smtClean="0">
                <a:latin typeface="Times New Roman" pitchFamily="18" charset="0"/>
                <a:cs typeface="Times New Roman" pitchFamily="18" charset="0"/>
              </a:rPr>
              <a:t>am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not. </a:t>
            </a:r>
            <a:r>
              <a:rPr lang="cs-CZ" sz="2000" dirty="0" err="1" smtClean="0">
                <a:latin typeface="Times New Roman" pitchFamily="18" charset="0"/>
                <a:cs typeface="Times New Roman" pitchFamily="18" charset="0"/>
              </a:rPr>
              <a:t>Yes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, he </a:t>
            </a:r>
            <a:r>
              <a:rPr lang="cs-CZ" sz="2000" dirty="0" err="1" smtClean="0">
                <a:latin typeface="Times New Roman" pitchFamily="18" charset="0"/>
                <a:cs typeface="Times New Roman" pitchFamily="18" charset="0"/>
              </a:rPr>
              <a:t>is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cs-CZ" sz="2000" dirty="0" err="1" smtClean="0">
                <a:latin typeface="Times New Roman" pitchFamily="18" charset="0"/>
                <a:cs typeface="Times New Roman" pitchFamily="18" charset="0"/>
              </a:rPr>
              <a:t>Etc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cs-CZ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179511" y="4725144"/>
            <a:ext cx="8678383" cy="2031325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SPELLING EXCEPTIONS</a:t>
            </a:r>
          </a:p>
          <a:p>
            <a:pPr marL="285750" indent="-285750">
              <a:buFontTx/>
              <a:buChar char="-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consonant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after a short, stressed vowel at the end of the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word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double </a:t>
            </a:r>
            <a:r>
              <a:rPr lang="cs-CZ" b="1" dirty="0" err="1" smtClean="0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err="1" smtClean="0">
                <a:latin typeface="Times New Roman" pitchFamily="18" charset="0"/>
                <a:cs typeface="Times New Roman" pitchFamily="18" charset="0"/>
              </a:rPr>
              <a:t>consonant</a:t>
            </a:r>
            <a:endParaRPr lang="cs-CZ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dirty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it –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hitting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put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putting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sit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sitting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Tx/>
              <a:buChar char="-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one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-e at the end of the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word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cs-CZ" b="1" dirty="0" err="1" smtClean="0">
                <a:latin typeface="Times New Roman" pitchFamily="18" charset="0"/>
                <a:cs typeface="Times New Roman" pitchFamily="18" charset="0"/>
              </a:rPr>
              <a:t>leave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err="1" smtClean="0">
                <a:latin typeface="Times New Roman" pitchFamily="18" charset="0"/>
                <a:cs typeface="Times New Roman" pitchFamily="18" charset="0"/>
              </a:rPr>
              <a:t>out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err="1" smtClean="0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i="1" dirty="0" smtClean="0">
                <a:latin typeface="Times New Roman" pitchFamily="18" charset="0"/>
                <a:cs typeface="Times New Roman" pitchFamily="18" charset="0"/>
              </a:rPr>
              <a:t>–e</a:t>
            </a:r>
          </a:p>
          <a:p>
            <a:r>
              <a:rPr lang="cs-CZ" dirty="0" err="1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ance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– dancing,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write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writing</a:t>
            </a:r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Tx/>
              <a:buChar char="-"/>
            </a:pP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verbs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>
                <a:latin typeface="Times New Roman" pitchFamily="18" charset="0"/>
                <a:cs typeface="Times New Roman" pitchFamily="18" charset="0"/>
              </a:rPr>
              <a:t>ending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 in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–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ie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cs-CZ" b="1" dirty="0" err="1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cs-CZ" b="1" dirty="0" err="1" smtClean="0">
                <a:latin typeface="Times New Roman" pitchFamily="18" charset="0"/>
                <a:cs typeface="Times New Roman" pitchFamily="18" charset="0"/>
              </a:rPr>
              <a:t>hange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i="1" dirty="0" err="1" smtClean="0">
                <a:latin typeface="Times New Roman" pitchFamily="18" charset="0"/>
                <a:cs typeface="Times New Roman" pitchFamily="18" charset="0"/>
              </a:rPr>
              <a:t>ie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to </a:t>
            </a:r>
            <a:r>
              <a:rPr lang="cs-CZ" b="1" i="1" dirty="0" smtClean="0">
                <a:latin typeface="Times New Roman" pitchFamily="18" charset="0"/>
                <a:cs typeface="Times New Roman" pitchFamily="18" charset="0"/>
              </a:rPr>
              <a:t>y</a:t>
            </a:r>
            <a:endParaRPr lang="cs-CZ" b="1" i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cs-CZ" dirty="0" err="1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ie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lying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die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dying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6602368" y="1803043"/>
            <a:ext cx="2290111" cy="2308324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b="1" dirty="0" err="1" smtClean="0">
                <a:latin typeface="Times New Roman" pitchFamily="18" charset="0"/>
                <a:cs typeface="Times New Roman" pitchFamily="18" charset="0"/>
              </a:rPr>
              <a:t>Signal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err="1" smtClean="0">
                <a:latin typeface="Times New Roman" pitchFamily="18" charset="0"/>
                <a:cs typeface="Times New Roman" pitchFamily="18" charset="0"/>
              </a:rPr>
              <a:t>words</a:t>
            </a:r>
            <a:endParaRPr lang="cs-CZ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cs-CZ" dirty="0"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Tx/>
              <a:buChar char="-"/>
            </a:pPr>
            <a:r>
              <a:rPr lang="cs-CZ" dirty="0" err="1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moment</a:t>
            </a:r>
          </a:p>
          <a:p>
            <a:pPr marL="285750" indent="-285750">
              <a:buFontTx/>
              <a:buChar char="-"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right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now</a:t>
            </a:r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Tx/>
              <a:buChar char="-"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Listen!</a:t>
            </a:r>
          </a:p>
          <a:p>
            <a:pPr marL="285750" indent="-285750">
              <a:buFontTx/>
              <a:buChar char="-"/>
            </a:pP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Look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!</a:t>
            </a:r>
          </a:p>
          <a:p>
            <a:pPr marL="285750" indent="-285750">
              <a:buFontTx/>
              <a:buChar char="-"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In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this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photo</a:t>
            </a:r>
            <a:r>
              <a:rPr lang="cs-CZ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mtClean="0">
                <a:latin typeface="Times New Roman" pitchFamily="18" charset="0"/>
                <a:cs typeface="Times New Roman" pitchFamily="18" charset="0"/>
              </a:rPr>
              <a:t>/ picture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0204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/>
          </p:cNvSpPr>
          <p:nvPr/>
        </p:nvSpPr>
        <p:spPr>
          <a:xfrm>
            <a:off x="0" y="492443"/>
            <a:ext cx="9144000" cy="6365557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45.4 Past </a:t>
            </a:r>
            <a:r>
              <a:rPr lang="cs-CZ" sz="2500" b="1" dirty="0" err="1" smtClean="0">
                <a:latin typeface="Times New Roman" pitchFamily="18" charset="0"/>
                <a:cs typeface="Times New Roman" pitchFamily="18" charset="0"/>
              </a:rPr>
              <a:t>simple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br>
              <a:rPr lang="cs-CZ" sz="2500" b="1" dirty="0" smtClean="0">
                <a:latin typeface="Times New Roman" pitchFamily="18" charset="0"/>
                <a:cs typeface="Times New Roman" pitchFamily="18" charset="0"/>
              </a:rPr>
            </a:br>
            <a:endParaRPr lang="cs-CZ" sz="25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Podnadpis 2"/>
          <p:cNvSpPr txBox="1">
            <a:spLocks/>
          </p:cNvSpPr>
          <p:nvPr/>
        </p:nvSpPr>
        <p:spPr>
          <a:xfrm>
            <a:off x="4499992" y="3501008"/>
            <a:ext cx="4464496" cy="2137792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     	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Anglický jazyk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 rot="10800000" flipV="1">
            <a:off x="5961981" y="769379"/>
            <a:ext cx="2736304" cy="369332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SEE DUM </a:t>
            </a:r>
            <a:r>
              <a:rPr lang="cs-CZ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number</a:t>
            </a:r>
            <a:r>
              <a:rPr lang="cs-CZ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22, 24</a:t>
            </a:r>
            <a:endParaRPr lang="cs-CZ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179512" y="1108442"/>
            <a:ext cx="5472608" cy="2031325"/>
          </a:xfrm>
          <a:prstGeom prst="rect">
            <a:avLst/>
          </a:prstGeom>
          <a:solidFill>
            <a:srgbClr val="FFFF99"/>
          </a:solidFill>
        </p:spPr>
        <p:txBody>
          <a:bodyPr wrap="square" rtlCol="0">
            <a:spAutoFit/>
          </a:bodyPr>
          <a:lstStyle/>
          <a:p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USE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Completed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action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in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past (I </a:t>
            </a:r>
            <a:r>
              <a:rPr lang="cs-CZ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saw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him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yesterday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.)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- More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completed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actions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in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past (I </a:t>
            </a:r>
            <a:r>
              <a:rPr lang="cs-CZ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came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home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opened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window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cs-CZ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switched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on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TV.)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Past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imple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interrupted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an action which was in progress in the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past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(past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continuous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She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was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having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dinner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when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telephone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rang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.)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6250013" y="1340768"/>
            <a:ext cx="2160240" cy="2031325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b="1" dirty="0" err="1" smtClean="0">
                <a:latin typeface="Times New Roman" pitchFamily="18" charset="0"/>
                <a:cs typeface="Times New Roman" pitchFamily="18" charset="0"/>
              </a:rPr>
              <a:t>Signal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err="1" smtClean="0">
                <a:latin typeface="Times New Roman" pitchFamily="18" charset="0"/>
                <a:cs typeface="Times New Roman" pitchFamily="18" charset="0"/>
              </a:rPr>
              <a:t>words</a:t>
            </a:r>
            <a:endParaRPr lang="cs-CZ" b="1" dirty="0" smtClean="0"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Tx/>
              <a:buChar char="-"/>
            </a:pPr>
            <a:r>
              <a:rPr lang="cs-CZ" dirty="0" err="1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esterday</a:t>
            </a:r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Tx/>
              <a:buChar char="-"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n 2001</a:t>
            </a:r>
          </a:p>
          <a:p>
            <a:pPr marL="285750" indent="-285750">
              <a:buFontTx/>
              <a:buChar char="-"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week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ago</a:t>
            </a:r>
          </a:p>
          <a:p>
            <a:pPr marL="285750" indent="-285750">
              <a:buFontTx/>
              <a:buChar char="-"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ast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summer</a:t>
            </a:r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Tx/>
              <a:buChar char="-"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n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Wednesday</a:t>
            </a:r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Tx/>
              <a:buChar char="-"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ast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year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179512" y="3338331"/>
            <a:ext cx="4320480" cy="3323987"/>
          </a:xfrm>
          <a:prstGeom prst="rect">
            <a:avLst/>
          </a:prstGeom>
          <a:solidFill>
            <a:srgbClr val="CCFFFF"/>
          </a:solidFill>
        </p:spPr>
        <p:txBody>
          <a:bodyPr wrap="square" rtlCol="0">
            <a:spAutoFit/>
          </a:bodyPr>
          <a:lstStyle/>
          <a:p>
            <a:r>
              <a:rPr lang="cs-CZ" b="1" dirty="0">
                <a:latin typeface="Times New Roman" pitchFamily="18" charset="0"/>
                <a:cs typeface="Times New Roman" pitchFamily="18" charset="0"/>
              </a:rPr>
              <a:t>FORM </a:t>
            </a:r>
          </a:p>
          <a:p>
            <a:r>
              <a:rPr lang="cs-CZ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cs-CZ" sz="2000" dirty="0" err="1" smtClean="0">
                <a:latin typeface="Times New Roman" pitchFamily="18" charset="0"/>
                <a:cs typeface="Times New Roman" pitchFamily="18" charset="0"/>
              </a:rPr>
              <a:t>main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verb + -</a:t>
            </a:r>
            <a:r>
              <a:rPr lang="cs-CZ" sz="2000" dirty="0" err="1" smtClean="0">
                <a:latin typeface="Times New Roman" pitchFamily="18" charset="0"/>
                <a:cs typeface="Times New Roman" pitchFamily="18" charset="0"/>
              </a:rPr>
              <a:t>ed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cs-CZ" sz="2000" dirty="0" err="1" smtClean="0">
                <a:latin typeface="Times New Roman" pitchFamily="18" charset="0"/>
                <a:cs typeface="Times New Roman" pitchFamily="18" charset="0"/>
              </a:rPr>
              <a:t>regular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000" dirty="0" err="1" smtClean="0">
                <a:latin typeface="Times New Roman" pitchFamily="18" charset="0"/>
                <a:cs typeface="Times New Roman" pitchFamily="18" charset="0"/>
              </a:rPr>
              <a:t>verbs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cs-CZ" sz="24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cs-CZ" sz="2000" dirty="0" err="1" smtClean="0">
                <a:latin typeface="Times New Roman" pitchFamily="18" charset="0"/>
                <a:cs typeface="Times New Roman" pitchFamily="18" charset="0"/>
              </a:rPr>
              <a:t>didn´t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cs-CZ" sz="2000" dirty="0" err="1" smtClean="0">
                <a:latin typeface="Times New Roman" pitchFamily="18" charset="0"/>
                <a:cs typeface="Times New Roman" pitchFamily="18" charset="0"/>
              </a:rPr>
              <a:t>main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verb in </a:t>
            </a:r>
            <a:r>
              <a:rPr lang="cs-CZ" sz="2000" dirty="0" err="1" smtClean="0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000" dirty="0" err="1" smtClean="0">
                <a:latin typeface="Times New Roman" pitchFamily="18" charset="0"/>
                <a:cs typeface="Times New Roman" pitchFamily="18" charset="0"/>
              </a:rPr>
              <a:t>present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000" dirty="0" err="1" smtClean="0">
                <a:latin typeface="Times New Roman" pitchFamily="18" charset="0"/>
                <a:cs typeface="Times New Roman" pitchFamily="18" charset="0"/>
              </a:rPr>
              <a:t>form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cs-CZ" sz="2400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 </a:t>
            </a:r>
            <a:r>
              <a:rPr lang="cs-CZ" sz="2000" dirty="0" err="1" smtClean="0">
                <a:latin typeface="Times New Roman" pitchFamily="18" charset="0"/>
                <a:cs typeface="Times New Roman" pitchFamily="18" charset="0"/>
              </a:rPr>
              <a:t>Did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cs-CZ" sz="2000" dirty="0" err="1" smtClean="0">
                <a:latin typeface="Times New Roman" pitchFamily="18" charset="0"/>
                <a:cs typeface="Times New Roman" pitchFamily="18" charset="0"/>
              </a:rPr>
              <a:t>subject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cs-CZ" sz="2000" dirty="0" err="1" smtClean="0">
                <a:latin typeface="Times New Roman" pitchFamily="18" charset="0"/>
                <a:cs typeface="Times New Roman" pitchFamily="18" charset="0"/>
              </a:rPr>
              <a:t>present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000" dirty="0" err="1" smtClean="0">
                <a:latin typeface="Times New Roman" pitchFamily="18" charset="0"/>
                <a:cs typeface="Times New Roman" pitchFamily="18" charset="0"/>
              </a:rPr>
              <a:t>form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000" dirty="0" err="1" smtClean="0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000" dirty="0" err="1" smtClean="0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000" dirty="0" err="1" smtClean="0">
                <a:latin typeface="Times New Roman" pitchFamily="18" charset="0"/>
                <a:cs typeface="Times New Roman" pitchFamily="18" charset="0"/>
              </a:rPr>
              <a:t>main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verb</a:t>
            </a:r>
            <a:endParaRPr lang="cs-CZ" sz="24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cs-CZ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hort</a:t>
            </a:r>
            <a:r>
              <a:rPr lang="cs-CZ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answers</a:t>
            </a:r>
            <a:r>
              <a:rPr lang="cs-CZ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000" dirty="0" err="1" smtClean="0">
                <a:latin typeface="Times New Roman" pitchFamily="18" charset="0"/>
                <a:cs typeface="Times New Roman" pitchFamily="18" charset="0"/>
              </a:rPr>
              <a:t>Yes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, I </a:t>
            </a:r>
            <a:r>
              <a:rPr lang="cs-CZ" sz="2000" dirty="0" err="1" smtClean="0">
                <a:latin typeface="Times New Roman" pitchFamily="18" charset="0"/>
                <a:cs typeface="Times New Roman" pitchFamily="18" charset="0"/>
              </a:rPr>
              <a:t>did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. No, I </a:t>
            </a:r>
            <a:r>
              <a:rPr lang="cs-CZ" sz="2000" dirty="0" err="1" smtClean="0">
                <a:latin typeface="Times New Roman" pitchFamily="18" charset="0"/>
                <a:cs typeface="Times New Roman" pitchFamily="18" charset="0"/>
              </a:rPr>
              <a:t>didn´t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cs-CZ" sz="2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MIND THE EXCEPTIONS</a:t>
            </a:r>
          </a:p>
          <a:p>
            <a:r>
              <a:rPr lang="cs-CZ" sz="2000" dirty="0" err="1" smtClean="0">
                <a:latin typeface="Times New Roman" pitchFamily="18" charset="0"/>
                <a:cs typeface="Times New Roman" pitchFamily="18" charset="0"/>
              </a:rPr>
              <a:t>e.g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cs-CZ" sz="2000" dirty="0" err="1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cs-CZ" sz="2000" dirty="0" err="1" smtClean="0">
                <a:latin typeface="Times New Roman" pitchFamily="18" charset="0"/>
                <a:cs typeface="Times New Roman" pitchFamily="18" charset="0"/>
              </a:rPr>
              <a:t>odal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000" dirty="0" err="1" smtClean="0">
                <a:latin typeface="Times New Roman" pitchFamily="18" charset="0"/>
                <a:cs typeface="Times New Roman" pitchFamily="18" charset="0"/>
              </a:rPr>
              <a:t>verbs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sz="2000" dirty="0" err="1" smtClean="0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verb </a:t>
            </a:r>
            <a:r>
              <a:rPr lang="cs-CZ" sz="2000" i="1" dirty="0" smtClean="0">
                <a:latin typeface="Times New Roman" pitchFamily="18" charset="0"/>
                <a:cs typeface="Times New Roman" pitchFamily="18" charset="0"/>
              </a:rPr>
              <a:t>to </a:t>
            </a:r>
            <a:r>
              <a:rPr lang="cs-CZ" sz="2000" i="1" dirty="0" err="1" smtClean="0">
                <a:latin typeface="Times New Roman" pitchFamily="18" charset="0"/>
                <a:cs typeface="Times New Roman" pitchFamily="18" charset="0"/>
              </a:rPr>
              <a:t>be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…</a:t>
            </a:r>
          </a:p>
          <a:p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REVISE THE IRREGULAR VERBS!!!</a:t>
            </a:r>
            <a:endParaRPr lang="cs-CZ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4633717" y="3522997"/>
            <a:ext cx="4355976" cy="3139321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SPELLING EXCEPTIONS </a:t>
            </a:r>
            <a:r>
              <a:rPr lang="cs-CZ" sz="1700" b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cs-CZ" sz="1700" b="1" dirty="0" err="1" smtClean="0">
                <a:latin typeface="Times New Roman" pitchFamily="18" charset="0"/>
                <a:cs typeface="Times New Roman" pitchFamily="18" charset="0"/>
              </a:rPr>
              <a:t>regular</a:t>
            </a:r>
            <a:r>
              <a:rPr lang="cs-CZ" sz="17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700" b="1" dirty="0" err="1" smtClean="0">
                <a:latin typeface="Times New Roman" pitchFamily="18" charset="0"/>
                <a:cs typeface="Times New Roman" pitchFamily="18" charset="0"/>
              </a:rPr>
              <a:t>verbs</a:t>
            </a:r>
            <a:r>
              <a:rPr lang="cs-CZ" sz="1700" b="1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285750" indent="-285750">
              <a:buFontTx/>
              <a:buChar char="-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consonant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after a short, stressed vowel at the end of the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word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double </a:t>
            </a:r>
            <a:r>
              <a:rPr lang="cs-CZ" b="1" dirty="0" err="1" smtClean="0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err="1" smtClean="0">
                <a:latin typeface="Times New Roman" pitchFamily="18" charset="0"/>
                <a:cs typeface="Times New Roman" pitchFamily="18" charset="0"/>
              </a:rPr>
              <a:t>consonant</a:t>
            </a:r>
            <a:endParaRPr lang="cs-CZ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dirty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top –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stopped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plan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planned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Tx/>
              <a:buChar char="-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one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-e at the end of the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word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cs-CZ" b="1" dirty="0" err="1" smtClean="0">
                <a:latin typeface="Times New Roman" pitchFamily="18" charset="0"/>
                <a:cs typeface="Times New Roman" pitchFamily="18" charset="0"/>
              </a:rPr>
              <a:t>leave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err="1" smtClean="0">
                <a:latin typeface="Times New Roman" pitchFamily="18" charset="0"/>
                <a:cs typeface="Times New Roman" pitchFamily="18" charset="0"/>
              </a:rPr>
              <a:t>out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err="1" smtClean="0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i="1" dirty="0" smtClean="0">
                <a:latin typeface="Times New Roman" pitchFamily="18" charset="0"/>
                <a:cs typeface="Times New Roman" pitchFamily="18" charset="0"/>
              </a:rPr>
              <a:t>–e</a:t>
            </a:r>
          </a:p>
          <a:p>
            <a:r>
              <a:rPr lang="cs-CZ" dirty="0" err="1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ance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danced</a:t>
            </a:r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Tx/>
              <a:buChar char="-"/>
            </a:pP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verbs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ending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consonant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+ y – </a:t>
            </a:r>
            <a:r>
              <a:rPr lang="cs-CZ" b="1" dirty="0" err="1" smtClean="0">
                <a:latin typeface="Times New Roman" pitchFamily="18" charset="0"/>
                <a:cs typeface="Times New Roman" pitchFamily="18" charset="0"/>
              </a:rPr>
              <a:t>change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cs-CZ" b="1" i="1" dirty="0" smtClean="0">
                <a:latin typeface="Times New Roman" pitchFamily="18" charset="0"/>
                <a:cs typeface="Times New Roman" pitchFamily="18" charset="0"/>
              </a:rPr>
              <a:t>–y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 to </a:t>
            </a:r>
            <a:r>
              <a:rPr lang="cs-CZ" b="1" i="1" dirty="0" smtClean="0">
                <a:latin typeface="Times New Roman" pitchFamily="18" charset="0"/>
                <a:cs typeface="Times New Roman" pitchFamily="18" charset="0"/>
              </a:rPr>
              <a:t>–i</a:t>
            </a:r>
          </a:p>
          <a:p>
            <a:r>
              <a:rPr lang="cs-CZ" dirty="0" err="1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urry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hurried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7072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/>
          </p:cNvSpPr>
          <p:nvPr/>
        </p:nvSpPr>
        <p:spPr>
          <a:xfrm>
            <a:off x="0" y="492443"/>
            <a:ext cx="9144000" cy="6365557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45.5 Past </a:t>
            </a:r>
            <a:r>
              <a:rPr lang="cs-CZ" sz="2500" b="1" dirty="0" err="1" smtClean="0">
                <a:latin typeface="Times New Roman" pitchFamily="18" charset="0"/>
                <a:cs typeface="Times New Roman" pitchFamily="18" charset="0"/>
              </a:rPr>
              <a:t>continuous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l"/>
            <a:endParaRPr lang="cs-CZ" sz="25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Podnadpis 2"/>
          <p:cNvSpPr txBox="1">
            <a:spLocks/>
          </p:cNvSpPr>
          <p:nvPr/>
        </p:nvSpPr>
        <p:spPr>
          <a:xfrm>
            <a:off x="4499992" y="3501008"/>
            <a:ext cx="4464496" cy="2137792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     	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Anglický jazyk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 rot="10800000" flipV="1">
            <a:off x="6349316" y="764705"/>
            <a:ext cx="2304256" cy="369332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SEE DUM </a:t>
            </a:r>
            <a:r>
              <a:rPr lang="cs-CZ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number</a:t>
            </a:r>
            <a:r>
              <a:rPr lang="cs-CZ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26  </a:t>
            </a:r>
            <a:endParaRPr lang="cs-CZ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179512" y="1134037"/>
            <a:ext cx="5472608" cy="2308324"/>
          </a:xfrm>
          <a:prstGeom prst="rect">
            <a:avLst/>
          </a:prstGeom>
          <a:solidFill>
            <a:srgbClr val="FFFF99"/>
          </a:solidFill>
        </p:spPr>
        <p:txBody>
          <a:bodyPr wrap="square" rtlCol="0">
            <a:spAutoFit/>
          </a:bodyPr>
          <a:lstStyle/>
          <a:p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USE</a:t>
            </a:r>
          </a:p>
          <a:p>
            <a:pPr marL="285750" indent="-285750">
              <a:buFontTx/>
              <a:buChar char="-"/>
            </a:pP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Specific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time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in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past (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Yesterday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at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6 I </a:t>
            </a:r>
            <a:r>
              <a:rPr lang="cs-CZ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was</a:t>
            </a:r>
            <a:r>
              <a:rPr lang="cs-CZ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writing</a:t>
            </a:r>
            <a:r>
              <a:rPr lang="cs-CZ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my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homework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.) – I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was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in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middle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action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Tx/>
              <a:buChar char="-"/>
            </a:pP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Interrupted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action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in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past (I </a:t>
            </a:r>
            <a:r>
              <a:rPr lang="cs-CZ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was</a:t>
            </a:r>
            <a:r>
              <a:rPr lang="cs-CZ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having</a:t>
            </a:r>
            <a:r>
              <a:rPr lang="cs-CZ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lunch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when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he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called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.)</a:t>
            </a:r>
          </a:p>
          <a:p>
            <a:pPr marL="285750" indent="-285750">
              <a:buFontTx/>
              <a:buChar char="-"/>
            </a:pP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Two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longer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actions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happening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at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same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time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in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past (I </a:t>
            </a:r>
            <a:r>
              <a:rPr lang="cs-CZ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was</a:t>
            </a:r>
            <a:r>
              <a:rPr lang="cs-CZ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watching</a:t>
            </a:r>
            <a:r>
              <a:rPr lang="cs-CZ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TV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while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he </a:t>
            </a:r>
            <a:r>
              <a:rPr lang="cs-CZ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was</a:t>
            </a:r>
            <a:r>
              <a:rPr lang="cs-CZ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studying</a:t>
            </a:r>
            <a:r>
              <a:rPr lang="cs-CZ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for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test.)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6473948" y="1389069"/>
            <a:ext cx="2160240" cy="147732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b="1" dirty="0" err="1" smtClean="0">
                <a:latin typeface="Times New Roman" pitchFamily="18" charset="0"/>
                <a:cs typeface="Times New Roman" pitchFamily="18" charset="0"/>
              </a:rPr>
              <a:t>Signal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err="1" smtClean="0">
                <a:latin typeface="Times New Roman" pitchFamily="18" charset="0"/>
                <a:cs typeface="Times New Roman" pitchFamily="18" charset="0"/>
              </a:rPr>
              <a:t>words</a:t>
            </a:r>
            <a:endParaRPr lang="cs-CZ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cs-CZ" dirty="0"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Tx/>
              <a:buChar char="-"/>
            </a:pP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When</a:t>
            </a:r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Tx/>
              <a:buChar char="-"/>
            </a:pP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While</a:t>
            </a:r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Tx/>
              <a:buChar char="-"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As long as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179512" y="3677352"/>
            <a:ext cx="6192688" cy="1785104"/>
          </a:xfrm>
          <a:prstGeom prst="rect">
            <a:avLst/>
          </a:prstGeom>
          <a:solidFill>
            <a:srgbClr val="CCFFFF"/>
          </a:solidFill>
        </p:spPr>
        <p:txBody>
          <a:bodyPr wrap="square" rtlCol="0">
            <a:spAutoFit/>
          </a:bodyPr>
          <a:lstStyle/>
          <a:p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FORM</a:t>
            </a:r>
            <a:endParaRPr lang="cs-CZ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cs-CZ" sz="2000" dirty="0" err="1" smtClean="0">
                <a:latin typeface="Times New Roman" pitchFamily="18" charset="0"/>
                <a:cs typeface="Times New Roman" pitchFamily="18" charset="0"/>
              </a:rPr>
              <a:t>was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cs-CZ" sz="2000" dirty="0" err="1" smtClean="0">
                <a:latin typeface="Times New Roman" pitchFamily="18" charset="0"/>
                <a:cs typeface="Times New Roman" pitchFamily="18" charset="0"/>
              </a:rPr>
              <a:t>were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cs-CZ" sz="2000" dirty="0" err="1" smtClean="0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000" dirty="0" err="1" smtClean="0">
                <a:latin typeface="Times New Roman" pitchFamily="18" charset="0"/>
                <a:cs typeface="Times New Roman" pitchFamily="18" charset="0"/>
              </a:rPr>
              <a:t>main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verb + </a:t>
            </a:r>
            <a:r>
              <a:rPr lang="cs-CZ" sz="2000" dirty="0" err="1" smtClean="0">
                <a:latin typeface="Times New Roman" pitchFamily="18" charset="0"/>
                <a:cs typeface="Times New Roman" pitchFamily="18" charset="0"/>
              </a:rPr>
              <a:t>ing</a:t>
            </a:r>
            <a:endParaRPr lang="cs-CZ" sz="24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cs-CZ" sz="2000" dirty="0" err="1" smtClean="0">
                <a:latin typeface="Times New Roman" pitchFamily="18" charset="0"/>
                <a:cs typeface="Times New Roman" pitchFamily="18" charset="0"/>
              </a:rPr>
              <a:t>wasn´t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cs-CZ" sz="2000" dirty="0" err="1" smtClean="0">
                <a:latin typeface="Times New Roman" pitchFamily="18" charset="0"/>
                <a:cs typeface="Times New Roman" pitchFamily="18" charset="0"/>
              </a:rPr>
              <a:t>weren´t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cs-CZ" sz="2000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000" dirty="0" err="1">
                <a:latin typeface="Times New Roman" pitchFamily="18" charset="0"/>
                <a:cs typeface="Times New Roman" pitchFamily="18" charset="0"/>
              </a:rPr>
              <a:t>main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 verb + </a:t>
            </a:r>
            <a:r>
              <a:rPr lang="cs-CZ" sz="2000" dirty="0" err="1">
                <a:latin typeface="Times New Roman" pitchFamily="18" charset="0"/>
                <a:cs typeface="Times New Roman" pitchFamily="18" charset="0"/>
              </a:rPr>
              <a:t>ing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 </a:t>
            </a:r>
            <a:endParaRPr lang="cs-CZ" sz="24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 </a:t>
            </a:r>
            <a:r>
              <a:rPr lang="cs-CZ" sz="2000" dirty="0" err="1" smtClean="0">
                <a:latin typeface="Times New Roman" pitchFamily="18" charset="0"/>
                <a:cs typeface="Times New Roman" pitchFamily="18" charset="0"/>
              </a:rPr>
              <a:t>Was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cs-CZ" sz="2000" dirty="0" err="1" smtClean="0">
                <a:latin typeface="Times New Roman" pitchFamily="18" charset="0"/>
                <a:cs typeface="Times New Roman" pitchFamily="18" charset="0"/>
              </a:rPr>
              <a:t>were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cs-CZ" sz="2000" dirty="0" err="1" smtClean="0">
                <a:latin typeface="Times New Roman" pitchFamily="18" charset="0"/>
                <a:cs typeface="Times New Roman" pitchFamily="18" charset="0"/>
              </a:rPr>
              <a:t>subject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cs-CZ" sz="2000" dirty="0" err="1" smtClean="0">
                <a:latin typeface="Times New Roman" pitchFamily="18" charset="0"/>
                <a:cs typeface="Times New Roman" pitchFamily="18" charset="0"/>
              </a:rPr>
              <a:t>ing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000" dirty="0" err="1" smtClean="0">
                <a:latin typeface="Times New Roman" pitchFamily="18" charset="0"/>
                <a:cs typeface="Times New Roman" pitchFamily="18" charset="0"/>
              </a:rPr>
              <a:t>form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000" dirty="0" err="1" smtClean="0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000" dirty="0" err="1" smtClean="0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000" dirty="0" err="1" smtClean="0">
                <a:latin typeface="Times New Roman" pitchFamily="18" charset="0"/>
                <a:cs typeface="Times New Roman" pitchFamily="18" charset="0"/>
              </a:rPr>
              <a:t>main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verb</a:t>
            </a:r>
            <a:endParaRPr lang="cs-CZ" sz="24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cs-CZ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hort</a:t>
            </a:r>
            <a:r>
              <a:rPr lang="cs-CZ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answers</a:t>
            </a:r>
            <a:r>
              <a:rPr lang="cs-CZ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000" dirty="0" err="1" smtClean="0">
                <a:latin typeface="Times New Roman" pitchFamily="18" charset="0"/>
                <a:cs typeface="Times New Roman" pitchFamily="18" charset="0"/>
              </a:rPr>
              <a:t>Yes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, I </a:t>
            </a:r>
            <a:r>
              <a:rPr lang="cs-CZ" sz="2000" dirty="0" err="1" smtClean="0">
                <a:latin typeface="Times New Roman" pitchFamily="18" charset="0"/>
                <a:cs typeface="Times New Roman" pitchFamily="18" charset="0"/>
              </a:rPr>
              <a:t>was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. No, I </a:t>
            </a:r>
            <a:r>
              <a:rPr lang="cs-CZ" sz="2000" dirty="0" err="1" smtClean="0">
                <a:latin typeface="Times New Roman" pitchFamily="18" charset="0"/>
                <a:cs typeface="Times New Roman" pitchFamily="18" charset="0"/>
              </a:rPr>
              <a:t>wasn´t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cs-CZ" sz="2000" dirty="0" err="1" smtClean="0">
                <a:latin typeface="Times New Roman" pitchFamily="18" charset="0"/>
                <a:cs typeface="Times New Roman" pitchFamily="18" charset="0"/>
              </a:rPr>
              <a:t>Yes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sz="2000" dirty="0" err="1" smtClean="0">
                <a:latin typeface="Times New Roman" pitchFamily="18" charset="0"/>
                <a:cs typeface="Times New Roman" pitchFamily="18" charset="0"/>
              </a:rPr>
              <a:t>you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000" dirty="0" err="1" smtClean="0">
                <a:latin typeface="Times New Roman" pitchFamily="18" charset="0"/>
                <a:cs typeface="Times New Roman" pitchFamily="18" charset="0"/>
              </a:rPr>
              <a:t>were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cs-CZ" sz="2000" dirty="0" err="1" smtClean="0">
                <a:latin typeface="Times New Roman" pitchFamily="18" charset="0"/>
                <a:cs typeface="Times New Roman" pitchFamily="18" charset="0"/>
              </a:rPr>
              <a:t>Etc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cs-CZ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179512" y="5682762"/>
            <a:ext cx="4320481" cy="369332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SPELLING EXCEPTIONS – </a:t>
            </a:r>
            <a:r>
              <a:rPr lang="cs-CZ" b="1" dirty="0" err="1" smtClean="0">
                <a:latin typeface="Times New Roman" pitchFamily="18" charset="0"/>
                <a:cs typeface="Times New Roman" pitchFamily="18" charset="0"/>
              </a:rPr>
              <a:t>see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err="1" smtClean="0"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 3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4013" y="3501008"/>
            <a:ext cx="2390449" cy="29406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75381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/>
          </p:cNvSpPr>
          <p:nvPr/>
        </p:nvSpPr>
        <p:spPr>
          <a:xfrm>
            <a:off x="0" y="492443"/>
            <a:ext cx="9144000" cy="6365557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45.6 </a:t>
            </a:r>
            <a:r>
              <a:rPr lang="cs-CZ" sz="2500" b="1" dirty="0" err="1" smtClean="0">
                <a:latin typeface="Times New Roman" pitchFamily="18" charset="0"/>
                <a:cs typeface="Times New Roman" pitchFamily="18" charset="0"/>
              </a:rPr>
              <a:t>Future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500" b="1" dirty="0" err="1" smtClean="0">
                <a:latin typeface="Times New Roman" pitchFamily="18" charset="0"/>
                <a:cs typeface="Times New Roman" pitchFamily="18" charset="0"/>
              </a:rPr>
              <a:t>with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 WILL </a:t>
            </a:r>
            <a:r>
              <a:rPr lang="cs-CZ" sz="2500" b="1" dirty="0" err="1" smtClean="0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 BE GOING TO  </a:t>
            </a:r>
          </a:p>
        </p:txBody>
      </p:sp>
      <p:sp>
        <p:nvSpPr>
          <p:cNvPr id="3" name="Podnadpis 2"/>
          <p:cNvSpPr txBox="1">
            <a:spLocks/>
          </p:cNvSpPr>
          <p:nvPr/>
        </p:nvSpPr>
        <p:spPr>
          <a:xfrm>
            <a:off x="4499992" y="3501008"/>
            <a:ext cx="4464496" cy="2137792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     	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Anglický jazyk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827584" y="5931026"/>
            <a:ext cx="3168352" cy="64633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For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other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ways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how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to express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future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see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DUM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number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20.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323528" y="1134037"/>
            <a:ext cx="4176464" cy="2585323"/>
          </a:xfrm>
          <a:prstGeom prst="rect">
            <a:avLst/>
          </a:prstGeom>
          <a:solidFill>
            <a:srgbClr val="FFFF99"/>
          </a:solidFill>
        </p:spPr>
        <p:txBody>
          <a:bodyPr wrap="square" rtlCol="0">
            <a:spAutoFit/>
          </a:bodyPr>
          <a:lstStyle/>
          <a:p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USE – WILL</a:t>
            </a:r>
          </a:p>
          <a:p>
            <a:endParaRPr lang="cs-CZ" b="1" dirty="0" smtClean="0"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Tx/>
              <a:buChar char="-"/>
            </a:pPr>
            <a:r>
              <a:rPr lang="cs-CZ" b="1" dirty="0" err="1" smtClean="0">
                <a:latin typeface="Times New Roman" pitchFamily="18" charset="0"/>
                <a:cs typeface="Times New Roman" pitchFamily="18" charset="0"/>
              </a:rPr>
              <a:t>offers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nabídky)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I </a:t>
            </a:r>
            <a:r>
              <a:rPr lang="cs-CZ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will</a:t>
            </a:r>
            <a:r>
              <a:rPr lang="cs-CZ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help</a:t>
            </a:r>
            <a:r>
              <a:rPr lang="cs-CZ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>
                <a:latin typeface="Times New Roman" pitchFamily="18" charset="0"/>
                <a:cs typeface="Times New Roman" pitchFamily="18" charset="0"/>
              </a:rPr>
              <a:t>you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>
                <a:latin typeface="Times New Roman" pitchFamily="18" charset="0"/>
                <a:cs typeface="Times New Roman" pitchFamily="18" charset="0"/>
              </a:rPr>
              <a:t>with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>
                <a:latin typeface="Times New Roman" pitchFamily="18" charset="0"/>
                <a:cs typeface="Times New Roman" pitchFamily="18" charset="0"/>
              </a:rPr>
              <a:t>bags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285750" indent="-285750">
              <a:buFontTx/>
              <a:buChar char="-"/>
            </a:pPr>
            <a:r>
              <a:rPr lang="cs-CZ" b="1" dirty="0" err="1" smtClean="0">
                <a:latin typeface="Times New Roman" pitchFamily="18" charset="0"/>
                <a:cs typeface="Times New Roman" pitchFamily="18" charset="0"/>
              </a:rPr>
              <a:t>decisions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rozhodnutí)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We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will</a:t>
            </a:r>
            <a:r>
              <a:rPr lang="cs-CZ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go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by bus.</a:t>
            </a:r>
          </a:p>
          <a:p>
            <a:pPr marL="285750" indent="-285750">
              <a:buFontTx/>
              <a:buChar char="-"/>
            </a:pPr>
            <a:r>
              <a:rPr lang="cs-CZ" b="1" dirty="0" err="1" smtClean="0">
                <a:latin typeface="Times New Roman" pitchFamily="18" charset="0"/>
                <a:cs typeface="Times New Roman" pitchFamily="18" charset="0"/>
              </a:rPr>
              <a:t>predictions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předpovědi)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You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will</a:t>
            </a:r>
            <a:r>
              <a:rPr lang="cs-CZ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like</a:t>
            </a:r>
            <a:r>
              <a:rPr lang="cs-CZ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my </a:t>
            </a:r>
            <a:r>
              <a:rPr lang="cs-CZ" dirty="0" err="1">
                <a:latin typeface="Times New Roman" pitchFamily="18" charset="0"/>
                <a:cs typeface="Times New Roman" pitchFamily="18" charset="0"/>
              </a:rPr>
              <a:t>friend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. </a:t>
            </a:r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BUT </a:t>
            </a:r>
            <a:r>
              <a:rPr lang="cs-CZ" dirty="0" err="1">
                <a:latin typeface="Times New Roman" pitchFamily="18" charset="0"/>
                <a:cs typeface="Times New Roman" pitchFamily="18" charset="0"/>
              </a:rPr>
              <a:t>we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 are not </a:t>
            </a:r>
            <a:r>
              <a:rPr lang="cs-CZ" dirty="0" err="1">
                <a:latin typeface="Times New Roman" pitchFamily="18" charset="0"/>
                <a:cs typeface="Times New Roman" pitchFamily="18" charset="0"/>
              </a:rPr>
              <a:t>sure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!!!) 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335622" y="3948152"/>
            <a:ext cx="4164370" cy="1785104"/>
          </a:xfrm>
          <a:prstGeom prst="rect">
            <a:avLst/>
          </a:prstGeom>
          <a:solidFill>
            <a:srgbClr val="CCFFFF"/>
          </a:solidFill>
        </p:spPr>
        <p:txBody>
          <a:bodyPr wrap="square" rtlCol="0">
            <a:spAutoFit/>
          </a:bodyPr>
          <a:lstStyle/>
          <a:p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FORM - WILL</a:t>
            </a:r>
            <a:endParaRPr lang="cs-CZ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cs-CZ" sz="2000" dirty="0" err="1" smtClean="0">
                <a:latin typeface="Times New Roman" pitchFamily="18" charset="0"/>
                <a:cs typeface="Times New Roman" pitchFamily="18" charset="0"/>
              </a:rPr>
              <a:t>will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cs-CZ" sz="2000" dirty="0" err="1" smtClean="0">
                <a:latin typeface="Times New Roman" pitchFamily="18" charset="0"/>
                <a:cs typeface="Times New Roman" pitchFamily="18" charset="0"/>
              </a:rPr>
              <a:t>main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verb</a:t>
            </a:r>
            <a:endParaRPr lang="cs-CZ" sz="24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cs-CZ" sz="2000" dirty="0" err="1">
                <a:latin typeface="Times New Roman" pitchFamily="18" charset="0"/>
                <a:cs typeface="Times New Roman" pitchFamily="18" charset="0"/>
              </a:rPr>
              <a:t>w</a:t>
            </a:r>
            <a:r>
              <a:rPr lang="cs-CZ" sz="2000" dirty="0" err="1" smtClean="0">
                <a:latin typeface="Times New Roman" pitchFamily="18" charset="0"/>
                <a:cs typeface="Times New Roman" pitchFamily="18" charset="0"/>
              </a:rPr>
              <a:t>ill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not (</a:t>
            </a:r>
            <a:r>
              <a:rPr lang="cs-CZ" sz="2000" dirty="0" err="1" smtClean="0">
                <a:latin typeface="Times New Roman" pitchFamily="18" charset="0"/>
                <a:cs typeface="Times New Roman" pitchFamily="18" charset="0"/>
              </a:rPr>
              <a:t>won´t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) + </a:t>
            </a:r>
            <a:r>
              <a:rPr lang="cs-CZ" sz="2000" dirty="0" err="1" smtClean="0">
                <a:latin typeface="Times New Roman" pitchFamily="18" charset="0"/>
                <a:cs typeface="Times New Roman" pitchFamily="18" charset="0"/>
              </a:rPr>
              <a:t>main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verb</a:t>
            </a:r>
            <a:endParaRPr lang="cs-CZ" sz="2400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 </a:t>
            </a:r>
            <a:r>
              <a:rPr lang="cs-CZ" sz="2000" dirty="0" err="1" smtClean="0">
                <a:latin typeface="Times New Roman" pitchFamily="18" charset="0"/>
                <a:cs typeface="Times New Roman" pitchFamily="18" charset="0"/>
              </a:rPr>
              <a:t>Will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cs-CZ" sz="2000" dirty="0" err="1" smtClean="0">
                <a:latin typeface="Times New Roman" pitchFamily="18" charset="0"/>
                <a:cs typeface="Times New Roman" pitchFamily="18" charset="0"/>
              </a:rPr>
              <a:t>subject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cs-CZ" sz="2000" dirty="0" err="1" smtClean="0">
                <a:latin typeface="Times New Roman" pitchFamily="18" charset="0"/>
                <a:cs typeface="Times New Roman" pitchFamily="18" charset="0"/>
              </a:rPr>
              <a:t>main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verb</a:t>
            </a:r>
            <a:endParaRPr lang="cs-CZ" sz="24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cs-CZ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hort</a:t>
            </a:r>
            <a:r>
              <a:rPr lang="cs-CZ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answers</a:t>
            </a:r>
            <a:r>
              <a:rPr lang="cs-CZ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000" dirty="0" err="1" smtClean="0">
                <a:latin typeface="Times New Roman" pitchFamily="18" charset="0"/>
                <a:cs typeface="Times New Roman" pitchFamily="18" charset="0"/>
              </a:rPr>
              <a:t>Yes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, I </a:t>
            </a:r>
            <a:r>
              <a:rPr lang="cs-CZ" sz="2000" dirty="0" err="1" smtClean="0">
                <a:latin typeface="Times New Roman" pitchFamily="18" charset="0"/>
                <a:cs typeface="Times New Roman" pitchFamily="18" charset="0"/>
              </a:rPr>
              <a:t>will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. No, I </a:t>
            </a:r>
            <a:r>
              <a:rPr lang="cs-CZ" sz="2000" dirty="0" err="1" smtClean="0">
                <a:latin typeface="Times New Roman" pitchFamily="18" charset="0"/>
                <a:cs typeface="Times New Roman" pitchFamily="18" charset="0"/>
              </a:rPr>
              <a:t>wasn´t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cs-CZ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4798296" y="1089898"/>
            <a:ext cx="4176464" cy="2031325"/>
          </a:xfrm>
          <a:prstGeom prst="rect">
            <a:avLst/>
          </a:prstGeom>
          <a:solidFill>
            <a:srgbClr val="FFFF99"/>
          </a:solidFill>
        </p:spPr>
        <p:txBody>
          <a:bodyPr wrap="square" rtlCol="0">
            <a:spAutoFit/>
          </a:bodyPr>
          <a:lstStyle/>
          <a:p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USE – BE GOING TO</a:t>
            </a:r>
          </a:p>
          <a:p>
            <a:endParaRPr lang="cs-CZ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err="1" smtClean="0">
                <a:latin typeface="Times New Roman" pitchFamily="18" charset="0"/>
                <a:cs typeface="Times New Roman" pitchFamily="18" charset="0"/>
              </a:rPr>
              <a:t>planned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err="1">
                <a:latin typeface="Times New Roman" pitchFamily="18" charset="0"/>
                <a:cs typeface="Times New Roman" pitchFamily="18" charset="0"/>
              </a:rPr>
              <a:t>future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(plánovaná budoucnost)</a:t>
            </a:r>
          </a:p>
          <a:p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cs-CZ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´m</a:t>
            </a:r>
            <a:r>
              <a:rPr lang="cs-CZ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going</a:t>
            </a:r>
            <a:r>
              <a:rPr lang="cs-CZ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to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visit my </a:t>
            </a:r>
            <a:r>
              <a:rPr lang="cs-CZ" dirty="0" err="1">
                <a:latin typeface="Times New Roman" pitchFamily="18" charset="0"/>
                <a:cs typeface="Times New Roman" pitchFamily="18" charset="0"/>
              </a:rPr>
              <a:t>parents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>
                <a:latin typeface="Times New Roman" pitchFamily="18" charset="0"/>
                <a:cs typeface="Times New Roman" pitchFamily="18" charset="0"/>
              </a:rPr>
              <a:t>tomorrow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more </a:t>
            </a:r>
            <a:r>
              <a:rPr lang="cs-CZ" b="1" dirty="0" err="1">
                <a:latin typeface="Times New Roman" pitchFamily="18" charset="0"/>
                <a:cs typeface="Times New Roman" pitchFamily="18" charset="0"/>
              </a:rPr>
              <a:t>certain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err="1">
                <a:latin typeface="Times New Roman" pitchFamily="18" charset="0"/>
                <a:cs typeface="Times New Roman" pitchFamily="18" charset="0"/>
              </a:rPr>
              <a:t>predictions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(jistější předpovědi, na základě známé okolnosti)</a:t>
            </a:r>
          </a:p>
          <a:p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There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are </a:t>
            </a:r>
            <a:r>
              <a:rPr lang="cs-CZ" dirty="0" err="1">
                <a:latin typeface="Times New Roman" pitchFamily="18" charset="0"/>
                <a:cs typeface="Times New Roman" pitchFamily="18" charset="0"/>
              </a:rPr>
              <a:t>dark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>
                <a:latin typeface="Times New Roman" pitchFamily="18" charset="0"/>
                <a:cs typeface="Times New Roman" pitchFamily="18" charset="0"/>
              </a:rPr>
              <a:t>clouds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dirty="0" err="1">
                <a:latin typeface="Times New Roman" pitchFamily="18" charset="0"/>
                <a:cs typeface="Times New Roman" pitchFamily="18" charset="0"/>
              </a:rPr>
              <a:t>it</a:t>
            </a:r>
            <a:r>
              <a:rPr lang="cs-CZ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´s</a:t>
            </a:r>
            <a:r>
              <a:rPr lang="cs-CZ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going</a:t>
            </a:r>
            <a:r>
              <a:rPr lang="cs-CZ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to </a:t>
            </a:r>
            <a:r>
              <a:rPr lang="cs-CZ" dirty="0" err="1">
                <a:latin typeface="Times New Roman" pitchFamily="18" charset="0"/>
                <a:cs typeface="Times New Roman" pitchFamily="18" charset="0"/>
              </a:rPr>
              <a:t>rain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ovéPole 10"/>
          <p:cNvSpPr txBox="1"/>
          <p:nvPr/>
        </p:nvSpPr>
        <p:spPr>
          <a:xfrm>
            <a:off x="4798296" y="3501008"/>
            <a:ext cx="4164370" cy="3016210"/>
          </a:xfrm>
          <a:prstGeom prst="rect">
            <a:avLst/>
          </a:prstGeom>
          <a:solidFill>
            <a:srgbClr val="CCFFFF"/>
          </a:solidFill>
        </p:spPr>
        <p:txBody>
          <a:bodyPr wrap="square" rtlCol="0">
            <a:spAutoFit/>
          </a:bodyPr>
          <a:lstStyle/>
          <a:p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FORM – BE GOING TO</a:t>
            </a:r>
            <a:endParaRPr lang="cs-CZ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cs-CZ" sz="2000" dirty="0" err="1" smtClean="0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verb </a:t>
            </a:r>
            <a:r>
              <a:rPr lang="cs-CZ" sz="2000" i="1" dirty="0" smtClean="0">
                <a:latin typeface="Times New Roman" pitchFamily="18" charset="0"/>
                <a:cs typeface="Times New Roman" pitchFamily="18" charset="0"/>
              </a:rPr>
              <a:t>to </a:t>
            </a:r>
            <a:r>
              <a:rPr lang="cs-CZ" sz="2000" i="1" dirty="0" err="1" smtClean="0">
                <a:latin typeface="Times New Roman" pitchFamily="18" charset="0"/>
                <a:cs typeface="Times New Roman" pitchFamily="18" charset="0"/>
              </a:rPr>
              <a:t>be</a:t>
            </a:r>
            <a:r>
              <a:rPr lang="cs-CZ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cs-CZ" sz="2000" i="1" dirty="0" err="1" smtClean="0">
                <a:latin typeface="Times New Roman" pitchFamily="18" charset="0"/>
                <a:cs typeface="Times New Roman" pitchFamily="18" charset="0"/>
              </a:rPr>
              <a:t>going</a:t>
            </a:r>
            <a:r>
              <a:rPr lang="cs-CZ" sz="2000" i="1" dirty="0" smtClean="0">
                <a:latin typeface="Times New Roman" pitchFamily="18" charset="0"/>
                <a:cs typeface="Times New Roman" pitchFamily="18" charset="0"/>
              </a:rPr>
              <a:t> to 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cs-CZ" sz="2000" dirty="0" err="1" smtClean="0">
                <a:latin typeface="Times New Roman" pitchFamily="18" charset="0"/>
                <a:cs typeface="Times New Roman" pitchFamily="18" charset="0"/>
              </a:rPr>
              <a:t>main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verb</a:t>
            </a:r>
            <a:endParaRPr lang="cs-CZ" sz="24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cs-CZ" sz="2000" dirty="0" err="1" smtClean="0">
                <a:latin typeface="Times New Roman" pitchFamily="18" charset="0"/>
                <a:cs typeface="Times New Roman" pitchFamily="18" charset="0"/>
              </a:rPr>
              <a:t>neg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cs-CZ" sz="2000" dirty="0" err="1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cs-CZ" sz="2000" dirty="0" err="1" smtClean="0">
                <a:latin typeface="Times New Roman" pitchFamily="18" charset="0"/>
                <a:cs typeface="Times New Roman" pitchFamily="18" charset="0"/>
              </a:rPr>
              <a:t>orm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000" dirty="0" err="1" smtClean="0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000" dirty="0" err="1" smtClean="0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verb </a:t>
            </a:r>
            <a:r>
              <a:rPr lang="cs-CZ" sz="2000" i="1" dirty="0" smtClean="0">
                <a:latin typeface="Times New Roman" pitchFamily="18" charset="0"/>
                <a:cs typeface="Times New Roman" pitchFamily="18" charset="0"/>
              </a:rPr>
              <a:t>to </a:t>
            </a:r>
            <a:r>
              <a:rPr lang="cs-CZ" sz="2000" i="1" dirty="0" err="1" smtClean="0">
                <a:latin typeface="Times New Roman" pitchFamily="18" charset="0"/>
                <a:cs typeface="Times New Roman" pitchFamily="18" charset="0"/>
              </a:rPr>
              <a:t>be</a:t>
            </a:r>
            <a:r>
              <a:rPr lang="cs-CZ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cs-CZ" sz="2000" i="1" dirty="0" err="1" smtClean="0">
                <a:latin typeface="Times New Roman" pitchFamily="18" charset="0"/>
                <a:cs typeface="Times New Roman" pitchFamily="18" charset="0"/>
              </a:rPr>
              <a:t>going</a:t>
            </a:r>
            <a:r>
              <a:rPr lang="cs-CZ" sz="2000" i="1" dirty="0" smtClean="0">
                <a:latin typeface="Times New Roman" pitchFamily="18" charset="0"/>
                <a:cs typeface="Times New Roman" pitchFamily="18" charset="0"/>
              </a:rPr>
              <a:t> to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cs-CZ" sz="2000" dirty="0" err="1" smtClean="0">
                <a:latin typeface="Times New Roman" pitchFamily="18" charset="0"/>
                <a:cs typeface="Times New Roman" pitchFamily="18" charset="0"/>
              </a:rPr>
              <a:t>main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verb</a:t>
            </a:r>
            <a:endParaRPr lang="cs-CZ" sz="2400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 </a:t>
            </a:r>
            <a:r>
              <a:rPr lang="cs-CZ" sz="2000" dirty="0" err="1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cs-CZ" sz="2000" dirty="0" err="1" smtClean="0">
                <a:latin typeface="Times New Roman" pitchFamily="18" charset="0"/>
                <a:cs typeface="Times New Roman" pitchFamily="18" charset="0"/>
              </a:rPr>
              <a:t>he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verb </a:t>
            </a:r>
            <a:r>
              <a:rPr lang="cs-CZ" sz="2000" i="1" dirty="0" smtClean="0">
                <a:latin typeface="Times New Roman" pitchFamily="18" charset="0"/>
                <a:cs typeface="Times New Roman" pitchFamily="18" charset="0"/>
              </a:rPr>
              <a:t>to </a:t>
            </a:r>
            <a:r>
              <a:rPr lang="cs-CZ" sz="2000" i="1" dirty="0" err="1" smtClean="0">
                <a:latin typeface="Times New Roman" pitchFamily="18" charset="0"/>
                <a:cs typeface="Times New Roman" pitchFamily="18" charset="0"/>
              </a:rPr>
              <a:t>be</a:t>
            </a:r>
            <a:r>
              <a:rPr lang="cs-CZ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cs-CZ" sz="2000" dirty="0" err="1" smtClean="0">
                <a:latin typeface="Times New Roman" pitchFamily="18" charset="0"/>
                <a:cs typeface="Times New Roman" pitchFamily="18" charset="0"/>
              </a:rPr>
              <a:t>subject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cs-CZ" sz="2000" i="1" dirty="0" err="1" smtClean="0">
                <a:latin typeface="Times New Roman" pitchFamily="18" charset="0"/>
                <a:cs typeface="Times New Roman" pitchFamily="18" charset="0"/>
              </a:rPr>
              <a:t>going</a:t>
            </a:r>
            <a:r>
              <a:rPr lang="cs-CZ" sz="2000" i="1" dirty="0" smtClean="0">
                <a:latin typeface="Times New Roman" pitchFamily="18" charset="0"/>
                <a:cs typeface="Times New Roman" pitchFamily="18" charset="0"/>
              </a:rPr>
              <a:t> to 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cs-CZ" sz="2000" dirty="0" err="1" smtClean="0">
                <a:latin typeface="Times New Roman" pitchFamily="18" charset="0"/>
                <a:cs typeface="Times New Roman" pitchFamily="18" charset="0"/>
              </a:rPr>
              <a:t>main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verb</a:t>
            </a:r>
            <a:endParaRPr lang="cs-CZ" sz="24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cs-CZ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hort</a:t>
            </a:r>
            <a:r>
              <a:rPr lang="cs-CZ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answers</a:t>
            </a:r>
            <a:r>
              <a:rPr lang="cs-CZ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000" dirty="0" err="1" smtClean="0">
                <a:latin typeface="Times New Roman" pitchFamily="18" charset="0"/>
                <a:cs typeface="Times New Roman" pitchFamily="18" charset="0"/>
              </a:rPr>
              <a:t>Yes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, I </a:t>
            </a:r>
            <a:r>
              <a:rPr lang="cs-CZ" sz="2000" dirty="0" err="1" smtClean="0">
                <a:latin typeface="Times New Roman" pitchFamily="18" charset="0"/>
                <a:cs typeface="Times New Roman" pitchFamily="18" charset="0"/>
              </a:rPr>
              <a:t>am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. No, I </a:t>
            </a:r>
            <a:r>
              <a:rPr lang="cs-CZ" sz="2000" dirty="0" err="1" smtClean="0">
                <a:latin typeface="Times New Roman" pitchFamily="18" charset="0"/>
                <a:cs typeface="Times New Roman" pitchFamily="18" charset="0"/>
              </a:rPr>
              <a:t>am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not.</a:t>
            </a:r>
          </a:p>
          <a:p>
            <a:r>
              <a:rPr lang="cs-CZ" sz="2000" dirty="0" err="1" smtClean="0">
                <a:latin typeface="Times New Roman" pitchFamily="18" charset="0"/>
                <a:cs typeface="Times New Roman" pitchFamily="18" charset="0"/>
              </a:rPr>
              <a:t>Yes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sz="2000" dirty="0" err="1" smtClean="0">
                <a:latin typeface="Times New Roman" pitchFamily="18" charset="0"/>
                <a:cs typeface="Times New Roman" pitchFamily="18" charset="0"/>
              </a:rPr>
              <a:t>you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are. No, </a:t>
            </a:r>
            <a:r>
              <a:rPr lang="cs-CZ" sz="2000" dirty="0" err="1" smtClean="0">
                <a:latin typeface="Times New Roman" pitchFamily="18" charset="0"/>
                <a:cs typeface="Times New Roman" pitchFamily="18" charset="0"/>
              </a:rPr>
              <a:t>you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are not (</a:t>
            </a:r>
            <a:r>
              <a:rPr lang="cs-CZ" sz="2000" dirty="0" err="1" smtClean="0">
                <a:latin typeface="Times New Roman" pitchFamily="18" charset="0"/>
                <a:cs typeface="Times New Roman" pitchFamily="18" charset="0"/>
              </a:rPr>
              <a:t>aren´t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). </a:t>
            </a:r>
            <a:endParaRPr lang="cs-CZ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7488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/>
          </p:cNvSpPr>
          <p:nvPr/>
        </p:nvSpPr>
        <p:spPr>
          <a:xfrm>
            <a:off x="0" y="492443"/>
            <a:ext cx="9144000" cy="6365557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45.7 </a:t>
            </a:r>
            <a:r>
              <a:rPr lang="cs-CZ" sz="2500" b="1" dirty="0" err="1" smtClean="0">
                <a:latin typeface="Times New Roman" pitchFamily="18" charset="0"/>
                <a:cs typeface="Times New Roman" pitchFamily="18" charset="0"/>
              </a:rPr>
              <a:t>Present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500" b="1" dirty="0" err="1" smtClean="0">
                <a:latin typeface="Times New Roman" pitchFamily="18" charset="0"/>
                <a:cs typeface="Times New Roman" pitchFamily="18" charset="0"/>
              </a:rPr>
              <a:t>perfect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cs-CZ" sz="25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Podnadpis 2"/>
          <p:cNvSpPr txBox="1">
            <a:spLocks/>
          </p:cNvSpPr>
          <p:nvPr/>
        </p:nvSpPr>
        <p:spPr>
          <a:xfrm>
            <a:off x="4499992" y="3501008"/>
            <a:ext cx="4464496" cy="2137792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     	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Anglický jazyk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 rot="10800000" flipV="1">
            <a:off x="6012160" y="607762"/>
            <a:ext cx="2592288" cy="369332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SEE DUM </a:t>
            </a:r>
            <a:r>
              <a:rPr lang="cs-CZ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number</a:t>
            </a:r>
            <a:r>
              <a:rPr lang="cs-CZ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30, 31</a:t>
            </a:r>
            <a:endParaRPr lang="cs-CZ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179512" y="1134037"/>
            <a:ext cx="8424936" cy="1754326"/>
          </a:xfrm>
          <a:prstGeom prst="rect">
            <a:avLst/>
          </a:prstGeom>
          <a:solidFill>
            <a:srgbClr val="FFFF99"/>
          </a:solidFill>
        </p:spPr>
        <p:txBody>
          <a:bodyPr wrap="square" rtlCol="0">
            <a:spAutoFit/>
          </a:bodyPr>
          <a:lstStyle/>
          <a:p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USE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- Past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event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exact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time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is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not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important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(I </a:t>
            </a:r>
            <a:r>
              <a:rPr lang="cs-CZ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have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already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met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him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.)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- Past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event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with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result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in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present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(I </a:t>
            </a:r>
            <a:r>
              <a:rPr lang="cs-CZ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have</a:t>
            </a:r>
            <a:r>
              <a:rPr lang="cs-CZ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lost</a:t>
            </a:r>
            <a:r>
              <a:rPr lang="cs-CZ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my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keys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. – I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haven´t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got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them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.)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Event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beginning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in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past and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continuing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up to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present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We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have</a:t>
            </a:r>
            <a:r>
              <a:rPr lang="cs-CZ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known</a:t>
            </a:r>
            <a:r>
              <a:rPr lang="cs-CZ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each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other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since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2005.)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Recently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completed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actions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(I </a:t>
            </a:r>
            <a:r>
              <a:rPr lang="cs-CZ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have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just </a:t>
            </a:r>
            <a:r>
              <a:rPr lang="cs-CZ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eaten</a:t>
            </a:r>
            <a:r>
              <a:rPr lang="cs-CZ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my lunch.)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179512" y="3068960"/>
            <a:ext cx="6120680" cy="1785104"/>
          </a:xfrm>
          <a:prstGeom prst="rect">
            <a:avLst/>
          </a:prstGeom>
          <a:solidFill>
            <a:srgbClr val="CCFFFF"/>
          </a:solidFill>
        </p:spPr>
        <p:txBody>
          <a:bodyPr wrap="square" rtlCol="0">
            <a:spAutoFit/>
          </a:bodyPr>
          <a:lstStyle/>
          <a:p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FORM</a:t>
            </a:r>
            <a:endParaRPr lang="cs-CZ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cs-CZ" sz="2000" i="1" dirty="0" err="1" smtClean="0">
                <a:latin typeface="Times New Roman" pitchFamily="18" charset="0"/>
                <a:cs typeface="Times New Roman" pitchFamily="18" charset="0"/>
              </a:rPr>
              <a:t>have</a:t>
            </a:r>
            <a:r>
              <a:rPr lang="cs-CZ" sz="2000" i="1" dirty="0" smtClean="0">
                <a:latin typeface="Times New Roman" pitchFamily="18" charset="0"/>
                <a:cs typeface="Times New Roman" pitchFamily="18" charset="0"/>
              </a:rPr>
              <a:t> (has) 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+ past </a:t>
            </a:r>
            <a:r>
              <a:rPr lang="cs-CZ" sz="2000" dirty="0" err="1" smtClean="0">
                <a:latin typeface="Times New Roman" pitchFamily="18" charset="0"/>
                <a:cs typeface="Times New Roman" pitchFamily="18" charset="0"/>
              </a:rPr>
              <a:t>participle</a:t>
            </a:r>
            <a:endParaRPr lang="cs-CZ" sz="24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cs-CZ" sz="2000" i="1" dirty="0" err="1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cs-CZ" sz="2000" i="1" dirty="0" err="1" smtClean="0">
                <a:latin typeface="Times New Roman" pitchFamily="18" charset="0"/>
                <a:cs typeface="Times New Roman" pitchFamily="18" charset="0"/>
              </a:rPr>
              <a:t>aven´t</a:t>
            </a:r>
            <a:r>
              <a:rPr lang="cs-CZ" sz="2000" i="1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cs-CZ" sz="2000" i="1" dirty="0" err="1" smtClean="0">
                <a:latin typeface="Times New Roman" pitchFamily="18" charset="0"/>
                <a:cs typeface="Times New Roman" pitchFamily="18" charset="0"/>
              </a:rPr>
              <a:t>hasn´t</a:t>
            </a:r>
            <a:r>
              <a:rPr lang="cs-CZ" sz="2000" i="1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+ past </a:t>
            </a:r>
            <a:r>
              <a:rPr lang="cs-CZ" sz="2000" dirty="0" err="1" smtClean="0">
                <a:latin typeface="Times New Roman" pitchFamily="18" charset="0"/>
                <a:cs typeface="Times New Roman" pitchFamily="18" charset="0"/>
              </a:rPr>
              <a:t>participle</a:t>
            </a:r>
            <a:endParaRPr lang="cs-CZ" sz="2400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 </a:t>
            </a:r>
            <a:r>
              <a:rPr lang="cs-CZ" sz="2000" i="1" dirty="0" err="1" smtClean="0">
                <a:latin typeface="Times New Roman" pitchFamily="18" charset="0"/>
                <a:cs typeface="Times New Roman" pitchFamily="18" charset="0"/>
              </a:rPr>
              <a:t>Have</a:t>
            </a:r>
            <a:r>
              <a:rPr lang="cs-CZ" sz="2000" i="1" dirty="0" smtClean="0">
                <a:latin typeface="Times New Roman" pitchFamily="18" charset="0"/>
                <a:cs typeface="Times New Roman" pitchFamily="18" charset="0"/>
              </a:rPr>
              <a:t> (has) + </a:t>
            </a:r>
            <a:r>
              <a:rPr lang="cs-CZ" sz="2000" dirty="0" err="1" smtClean="0">
                <a:latin typeface="Times New Roman" pitchFamily="18" charset="0"/>
                <a:cs typeface="Times New Roman" pitchFamily="18" charset="0"/>
              </a:rPr>
              <a:t>subject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+ past </a:t>
            </a:r>
            <a:r>
              <a:rPr lang="cs-CZ" sz="2000" dirty="0" err="1" smtClean="0">
                <a:latin typeface="Times New Roman" pitchFamily="18" charset="0"/>
                <a:cs typeface="Times New Roman" pitchFamily="18" charset="0"/>
              </a:rPr>
              <a:t>participle</a:t>
            </a:r>
            <a:endParaRPr lang="cs-CZ" sz="24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cs-CZ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hort</a:t>
            </a:r>
            <a:r>
              <a:rPr lang="cs-CZ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answers</a:t>
            </a:r>
            <a:r>
              <a:rPr lang="cs-CZ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000" dirty="0" err="1" smtClean="0">
                <a:latin typeface="Times New Roman" pitchFamily="18" charset="0"/>
                <a:cs typeface="Times New Roman" pitchFamily="18" charset="0"/>
              </a:rPr>
              <a:t>Yes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, I </a:t>
            </a:r>
            <a:r>
              <a:rPr lang="cs-CZ" sz="2000" dirty="0" err="1" smtClean="0">
                <a:latin typeface="Times New Roman" pitchFamily="18" charset="0"/>
                <a:cs typeface="Times New Roman" pitchFamily="18" charset="0"/>
              </a:rPr>
              <a:t>have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. No, I </a:t>
            </a:r>
            <a:r>
              <a:rPr lang="cs-CZ" sz="2000" dirty="0" err="1" smtClean="0">
                <a:latin typeface="Times New Roman" pitchFamily="18" charset="0"/>
                <a:cs typeface="Times New Roman" pitchFamily="18" charset="0"/>
              </a:rPr>
              <a:t>haven´t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cs-CZ" sz="2000" dirty="0" err="1" smtClean="0">
                <a:latin typeface="Times New Roman" pitchFamily="18" charset="0"/>
                <a:cs typeface="Times New Roman" pitchFamily="18" charset="0"/>
              </a:rPr>
              <a:t>Yes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, he has. </a:t>
            </a:r>
            <a:r>
              <a:rPr lang="cs-CZ" sz="2000" dirty="0" err="1" smtClean="0">
                <a:latin typeface="Times New Roman" pitchFamily="18" charset="0"/>
                <a:cs typeface="Times New Roman" pitchFamily="18" charset="0"/>
              </a:rPr>
              <a:t>Etc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cs-CZ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6588224" y="3038843"/>
            <a:ext cx="2016224" cy="341632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b="1" dirty="0" err="1" smtClean="0">
                <a:latin typeface="Times New Roman" pitchFamily="18" charset="0"/>
                <a:cs typeface="Times New Roman" pitchFamily="18" charset="0"/>
              </a:rPr>
              <a:t>Signal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err="1" smtClean="0">
                <a:latin typeface="Times New Roman" pitchFamily="18" charset="0"/>
                <a:cs typeface="Times New Roman" pitchFamily="18" charset="0"/>
              </a:rPr>
              <a:t>words</a:t>
            </a:r>
            <a:endParaRPr lang="cs-CZ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cs-CZ" dirty="0"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Tx/>
              <a:buChar char="-"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Just</a:t>
            </a:r>
          </a:p>
          <a:p>
            <a:pPr marL="285750" indent="-285750">
              <a:buFontTx/>
              <a:buChar char="-"/>
            </a:pP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Already</a:t>
            </a:r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Tx/>
              <a:buChar char="-"/>
            </a:pP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Yet</a:t>
            </a:r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Tx/>
              <a:buChar char="-"/>
            </a:pP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Ever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Tx/>
              <a:buChar char="-"/>
            </a:pP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Never</a:t>
            </a:r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Tx/>
              <a:buChar char="-"/>
            </a:pP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For</a:t>
            </a:r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Tx/>
              <a:buChar char="-"/>
            </a:pP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Since</a:t>
            </a:r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Tx/>
              <a:buChar char="-"/>
            </a:pP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How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long… ?</a:t>
            </a:r>
          </a:p>
          <a:p>
            <a:pPr marL="285750" indent="-285750">
              <a:buFontTx/>
              <a:buChar char="-"/>
            </a:pP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How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many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times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…?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179512" y="5092657"/>
            <a:ext cx="6120680" cy="369332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dirty="0" err="1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or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 SPELLING EXCEPTIONS </a:t>
            </a:r>
            <a:r>
              <a:rPr lang="cs-CZ" sz="1700" b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cs-CZ" sz="1700" b="1" dirty="0" err="1" smtClean="0">
                <a:latin typeface="Times New Roman" pitchFamily="18" charset="0"/>
                <a:cs typeface="Times New Roman" pitchFamily="18" charset="0"/>
              </a:rPr>
              <a:t>regular</a:t>
            </a:r>
            <a:r>
              <a:rPr lang="cs-CZ" sz="17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700" b="1" dirty="0" err="1" smtClean="0">
                <a:latin typeface="Times New Roman" pitchFamily="18" charset="0"/>
                <a:cs typeface="Times New Roman" pitchFamily="18" charset="0"/>
              </a:rPr>
              <a:t>verbs</a:t>
            </a:r>
            <a:r>
              <a:rPr lang="cs-CZ" sz="1700" b="1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see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4</a:t>
            </a:r>
            <a:endParaRPr lang="cs-CZ" sz="17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5616116" y="6333175"/>
            <a:ext cx="792088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gone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ovéPole 10"/>
          <p:cNvSpPr txBox="1"/>
          <p:nvPr/>
        </p:nvSpPr>
        <p:spPr>
          <a:xfrm>
            <a:off x="4605923" y="6270497"/>
            <a:ext cx="792088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seen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1259632" y="6211837"/>
            <a:ext cx="1008112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written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ovéPole 12"/>
          <p:cNvSpPr txBox="1"/>
          <p:nvPr/>
        </p:nvSpPr>
        <p:spPr>
          <a:xfrm>
            <a:off x="2519772" y="6333175"/>
            <a:ext cx="792088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been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ovéPole 13"/>
          <p:cNvSpPr txBox="1"/>
          <p:nvPr/>
        </p:nvSpPr>
        <p:spPr>
          <a:xfrm>
            <a:off x="179512" y="6349098"/>
            <a:ext cx="864096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spoken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ovéPole 14"/>
          <p:cNvSpPr txBox="1"/>
          <p:nvPr/>
        </p:nvSpPr>
        <p:spPr>
          <a:xfrm>
            <a:off x="3491880" y="6175576"/>
            <a:ext cx="792088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done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899592" y="5638800"/>
            <a:ext cx="4248472" cy="369332"/>
          </a:xfrm>
          <a:prstGeom prst="rect">
            <a:avLst/>
          </a:prstGeom>
          <a:solidFill>
            <a:srgbClr val="FFFF99"/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REVISE THE IRREGULAR VERBS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4084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/>
          </p:cNvSpPr>
          <p:nvPr/>
        </p:nvSpPr>
        <p:spPr>
          <a:xfrm>
            <a:off x="0" y="492443"/>
            <a:ext cx="9144000" cy="6365557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45.8 Past </a:t>
            </a:r>
            <a:r>
              <a:rPr lang="cs-CZ" sz="2500" b="1" dirty="0" err="1" smtClean="0">
                <a:latin typeface="Times New Roman" pitchFamily="18" charset="0"/>
                <a:cs typeface="Times New Roman" pitchFamily="18" charset="0"/>
              </a:rPr>
              <a:t>perfect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br>
              <a:rPr lang="cs-CZ" sz="2500" b="1" dirty="0" smtClean="0">
                <a:latin typeface="Times New Roman" pitchFamily="18" charset="0"/>
                <a:cs typeface="Times New Roman" pitchFamily="18" charset="0"/>
              </a:rPr>
            </a:br>
            <a:endParaRPr lang="cs-CZ" sz="25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Podnadpis 2"/>
          <p:cNvSpPr txBox="1">
            <a:spLocks/>
          </p:cNvSpPr>
          <p:nvPr/>
        </p:nvSpPr>
        <p:spPr>
          <a:xfrm>
            <a:off x="4499992" y="3501008"/>
            <a:ext cx="4464496" cy="2137792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     	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Anglický jazyk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Nadpis 1"/>
          <p:cNvSpPr txBox="1">
            <a:spLocks/>
          </p:cNvSpPr>
          <p:nvPr/>
        </p:nvSpPr>
        <p:spPr>
          <a:xfrm>
            <a:off x="0" y="492443"/>
            <a:ext cx="9144000" cy="6365557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cs-CZ" sz="2500" b="1" dirty="0" smtClean="0">
                <a:latin typeface="Times New Roman" pitchFamily="18" charset="0"/>
                <a:cs typeface="Times New Roman" pitchFamily="18" charset="0"/>
              </a:rPr>
            </a:br>
            <a:endParaRPr lang="cs-CZ" sz="25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Podnadpis 2"/>
          <p:cNvSpPr txBox="1">
            <a:spLocks/>
          </p:cNvSpPr>
          <p:nvPr/>
        </p:nvSpPr>
        <p:spPr>
          <a:xfrm>
            <a:off x="4499992" y="3501008"/>
            <a:ext cx="4464496" cy="2137792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     	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Anglický jazyk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 rot="10800000" flipV="1">
            <a:off x="6660232" y="689648"/>
            <a:ext cx="2304256" cy="369332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SEE DUM </a:t>
            </a:r>
            <a:r>
              <a:rPr lang="cs-CZ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number</a:t>
            </a:r>
            <a:r>
              <a:rPr lang="cs-CZ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41  </a:t>
            </a:r>
            <a:endParaRPr lang="cs-CZ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179512" y="1134037"/>
            <a:ext cx="8784976" cy="1754326"/>
          </a:xfrm>
          <a:prstGeom prst="rect">
            <a:avLst/>
          </a:prstGeom>
          <a:solidFill>
            <a:srgbClr val="FFFF99"/>
          </a:solidFill>
        </p:spPr>
        <p:txBody>
          <a:bodyPr wrap="square" rtlCol="0">
            <a:spAutoFit/>
          </a:bodyPr>
          <a:lstStyle/>
          <a:p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USE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Completed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action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before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another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action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in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past (I </a:t>
            </a:r>
            <a:r>
              <a:rPr lang="cs-CZ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had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never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seen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such a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beautiful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woman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before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I met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you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.)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Action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that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started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in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past and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continued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up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till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another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past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event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(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They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had </a:t>
            </a:r>
            <a:r>
              <a:rPr lang="cs-CZ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lived</a:t>
            </a:r>
            <a:r>
              <a:rPr lang="cs-CZ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in Boston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before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they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moved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to New York.)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- 3</a:t>
            </a:r>
            <a:r>
              <a:rPr lang="cs-CZ" baseline="30000" dirty="0" smtClean="0">
                <a:latin typeface="Times New Roman" pitchFamily="18" charset="0"/>
                <a:cs typeface="Times New Roman" pitchFamily="18" charset="0"/>
              </a:rPr>
              <a:t>rd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conditional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If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I </a:t>
            </a:r>
            <a:r>
              <a:rPr lang="cs-CZ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had </a:t>
            </a:r>
            <a:r>
              <a:rPr lang="cs-CZ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seen</a:t>
            </a:r>
            <a:r>
              <a:rPr lang="cs-CZ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him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I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would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have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talked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to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him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)</a:t>
            </a:r>
            <a:endParaRPr lang="cs-CZ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ovéPole 10"/>
          <p:cNvSpPr txBox="1"/>
          <p:nvPr/>
        </p:nvSpPr>
        <p:spPr>
          <a:xfrm>
            <a:off x="179512" y="3140968"/>
            <a:ext cx="3744416" cy="2092881"/>
          </a:xfrm>
          <a:prstGeom prst="rect">
            <a:avLst/>
          </a:prstGeom>
          <a:solidFill>
            <a:srgbClr val="CCFFFF"/>
          </a:solidFill>
        </p:spPr>
        <p:txBody>
          <a:bodyPr wrap="square" rtlCol="0">
            <a:spAutoFit/>
          </a:bodyPr>
          <a:lstStyle/>
          <a:p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FORM</a:t>
            </a:r>
            <a:endParaRPr lang="cs-CZ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cs-CZ" sz="2000" i="1" dirty="0" smtClean="0">
                <a:latin typeface="Times New Roman" pitchFamily="18" charset="0"/>
                <a:cs typeface="Times New Roman" pitchFamily="18" charset="0"/>
              </a:rPr>
              <a:t>had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+ past </a:t>
            </a:r>
            <a:r>
              <a:rPr lang="cs-CZ" sz="2000" dirty="0" err="1" smtClean="0">
                <a:latin typeface="Times New Roman" pitchFamily="18" charset="0"/>
                <a:cs typeface="Times New Roman" pitchFamily="18" charset="0"/>
              </a:rPr>
              <a:t>participle</a:t>
            </a:r>
            <a:endParaRPr lang="cs-CZ" sz="24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cs-CZ" sz="2000" i="1" dirty="0" err="1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cs-CZ" sz="2000" i="1" dirty="0" err="1" smtClean="0">
                <a:latin typeface="Times New Roman" pitchFamily="18" charset="0"/>
                <a:cs typeface="Times New Roman" pitchFamily="18" charset="0"/>
              </a:rPr>
              <a:t>adn´t</a:t>
            </a:r>
            <a:r>
              <a:rPr lang="cs-CZ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+ past </a:t>
            </a:r>
            <a:r>
              <a:rPr lang="cs-CZ" sz="2000" dirty="0" err="1" smtClean="0">
                <a:latin typeface="Times New Roman" pitchFamily="18" charset="0"/>
                <a:cs typeface="Times New Roman" pitchFamily="18" charset="0"/>
              </a:rPr>
              <a:t>participle</a:t>
            </a:r>
            <a:endParaRPr lang="cs-CZ" sz="2400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 </a:t>
            </a:r>
            <a:r>
              <a:rPr lang="cs-CZ" sz="2000" i="1" dirty="0" smtClean="0">
                <a:latin typeface="Times New Roman" pitchFamily="18" charset="0"/>
                <a:cs typeface="Times New Roman" pitchFamily="18" charset="0"/>
              </a:rPr>
              <a:t>Had 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cs-CZ" sz="2000" dirty="0" err="1" smtClean="0">
                <a:latin typeface="Times New Roman" pitchFamily="18" charset="0"/>
                <a:cs typeface="Times New Roman" pitchFamily="18" charset="0"/>
              </a:rPr>
              <a:t>subject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+ past </a:t>
            </a:r>
            <a:r>
              <a:rPr lang="cs-CZ" sz="2000" dirty="0" err="1" smtClean="0">
                <a:latin typeface="Times New Roman" pitchFamily="18" charset="0"/>
                <a:cs typeface="Times New Roman" pitchFamily="18" charset="0"/>
              </a:rPr>
              <a:t>participle</a:t>
            </a:r>
            <a:endParaRPr lang="cs-CZ" sz="24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cs-CZ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hort</a:t>
            </a:r>
            <a:r>
              <a:rPr lang="cs-CZ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answers</a:t>
            </a:r>
            <a:r>
              <a:rPr lang="cs-CZ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000" dirty="0" err="1" smtClean="0">
                <a:latin typeface="Times New Roman" pitchFamily="18" charset="0"/>
                <a:cs typeface="Times New Roman" pitchFamily="18" charset="0"/>
              </a:rPr>
              <a:t>Yes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, I had. No, I </a:t>
            </a:r>
            <a:r>
              <a:rPr lang="cs-CZ" sz="2000" dirty="0" err="1" smtClean="0">
                <a:latin typeface="Times New Roman" pitchFamily="18" charset="0"/>
                <a:cs typeface="Times New Roman" pitchFamily="18" charset="0"/>
              </a:rPr>
              <a:t>hadn´t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cs-CZ" sz="2000" dirty="0" err="1" smtClean="0">
                <a:latin typeface="Times New Roman" pitchFamily="18" charset="0"/>
                <a:cs typeface="Times New Roman" pitchFamily="18" charset="0"/>
              </a:rPr>
              <a:t>Yes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, he had. </a:t>
            </a:r>
            <a:r>
              <a:rPr lang="cs-CZ" sz="2000" dirty="0" err="1" smtClean="0">
                <a:latin typeface="Times New Roman" pitchFamily="18" charset="0"/>
                <a:cs typeface="Times New Roman" pitchFamily="18" charset="0"/>
              </a:rPr>
              <a:t>Etc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cs-CZ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ovéPole 13"/>
          <p:cNvSpPr txBox="1"/>
          <p:nvPr/>
        </p:nvSpPr>
        <p:spPr>
          <a:xfrm>
            <a:off x="6588224" y="3140968"/>
            <a:ext cx="2376264" cy="341632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b="1" dirty="0" err="1" smtClean="0">
                <a:latin typeface="Times New Roman" pitchFamily="18" charset="0"/>
                <a:cs typeface="Times New Roman" pitchFamily="18" charset="0"/>
              </a:rPr>
              <a:t>Signal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err="1" smtClean="0">
                <a:latin typeface="Times New Roman" pitchFamily="18" charset="0"/>
                <a:cs typeface="Times New Roman" pitchFamily="18" charset="0"/>
              </a:rPr>
              <a:t>words</a:t>
            </a:r>
            <a:endParaRPr lang="cs-CZ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cs-CZ" dirty="0"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Tx/>
              <a:buChar char="-"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Just</a:t>
            </a:r>
          </a:p>
          <a:p>
            <a:pPr marL="285750" indent="-285750">
              <a:buFontTx/>
              <a:buChar char="-"/>
            </a:pP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Already</a:t>
            </a:r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Tx/>
              <a:buChar char="-"/>
            </a:pP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Never</a:t>
            </a:r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Tx/>
              <a:buChar char="-"/>
            </a:pP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For</a:t>
            </a:r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Tx/>
              <a:buChar char="-"/>
            </a:pP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Since</a:t>
            </a:r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Tx/>
              <a:buChar char="-"/>
            </a:pP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How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long… ?</a:t>
            </a:r>
          </a:p>
          <a:p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WITH REFERENCE TO THE PAST, NOT TO THE PRESENT!!!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ovéPole 14"/>
          <p:cNvSpPr txBox="1"/>
          <p:nvPr/>
        </p:nvSpPr>
        <p:spPr>
          <a:xfrm>
            <a:off x="184710" y="5443981"/>
            <a:ext cx="3739218" cy="646331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dirty="0" err="1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or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 SPELLING EXCEPTIONS </a:t>
            </a:r>
            <a:r>
              <a:rPr lang="cs-CZ" sz="1700" b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cs-CZ" sz="1700" b="1" dirty="0" err="1" smtClean="0">
                <a:latin typeface="Times New Roman" pitchFamily="18" charset="0"/>
                <a:cs typeface="Times New Roman" pitchFamily="18" charset="0"/>
              </a:rPr>
              <a:t>regular</a:t>
            </a:r>
            <a:r>
              <a:rPr lang="cs-CZ" sz="17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700" b="1" dirty="0" err="1" smtClean="0">
                <a:latin typeface="Times New Roman" pitchFamily="18" charset="0"/>
                <a:cs typeface="Times New Roman" pitchFamily="18" charset="0"/>
              </a:rPr>
              <a:t>verbs</a:t>
            </a:r>
            <a:r>
              <a:rPr lang="cs-CZ" sz="1700" b="1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see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4</a:t>
            </a:r>
            <a:endParaRPr lang="cs-CZ" sz="17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42112" y="3140968"/>
            <a:ext cx="2081213" cy="3416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77020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     	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Anglický jazyk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0" y="513884"/>
            <a:ext cx="4572000" cy="47705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45.9 </a:t>
            </a:r>
            <a:r>
              <a:rPr lang="cs-CZ" sz="2500" b="1" dirty="0" err="1" smtClean="0">
                <a:latin typeface="Times New Roman" pitchFamily="18" charset="0"/>
                <a:cs typeface="Times New Roman" pitchFamily="18" charset="0"/>
              </a:rPr>
              <a:t>Revision</a:t>
            </a:r>
            <a:endParaRPr lang="cs-CZ" sz="25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323528" y="1196752"/>
            <a:ext cx="2520280" cy="3693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b="1" dirty="0" err="1" smtClean="0">
                <a:latin typeface="Times New Roman" pitchFamily="18" charset="0"/>
                <a:cs typeface="Times New Roman" pitchFamily="18" charset="0"/>
              </a:rPr>
              <a:t>Describe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 in 150 </a:t>
            </a:r>
            <a:r>
              <a:rPr lang="cs-CZ" b="1" dirty="0" err="1" smtClean="0">
                <a:latin typeface="Times New Roman" pitchFamily="18" charset="0"/>
                <a:cs typeface="Times New Roman" pitchFamily="18" charset="0"/>
              </a:rPr>
              <a:t>words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cs-CZ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330942" y="1888437"/>
            <a:ext cx="4248472" cy="369332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what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you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were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doing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yesterday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afternoon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323528" y="2452246"/>
            <a:ext cx="2520280" cy="369332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cs-CZ" dirty="0" err="1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our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favourite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fairy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tale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335498" y="3068960"/>
            <a:ext cx="1962472" cy="369332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cs-CZ" dirty="0" err="1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our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daily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habits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323528" y="4338642"/>
            <a:ext cx="3744416" cy="369332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cs-CZ" dirty="0" err="1">
                <a:latin typeface="Times New Roman" pitchFamily="18" charset="0"/>
                <a:cs typeface="Times New Roman" pitchFamily="18" charset="0"/>
              </a:rPr>
              <a:t>w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hat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you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are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doing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at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this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moment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323528" y="3750095"/>
            <a:ext cx="3024336" cy="369332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cs-CZ" dirty="0" err="1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our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plans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for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next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summer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323528" y="4941168"/>
            <a:ext cx="3756386" cy="369332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cs-CZ" dirty="0" err="1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omething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that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you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have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never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done 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ovéPole 10"/>
          <p:cNvSpPr txBox="1"/>
          <p:nvPr/>
        </p:nvSpPr>
        <p:spPr>
          <a:xfrm>
            <a:off x="323528" y="5589240"/>
            <a:ext cx="6984776" cy="369332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cs-CZ" dirty="0" err="1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omething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that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you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had done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before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you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had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breakfast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this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morning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ovéPole 12"/>
          <p:cNvSpPr txBox="1"/>
          <p:nvPr/>
        </p:nvSpPr>
        <p:spPr>
          <a:xfrm>
            <a:off x="4788024" y="752411"/>
            <a:ext cx="4104456" cy="4524315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b="1" dirty="0" err="1" smtClean="0">
                <a:latin typeface="Times New Roman" pitchFamily="18" charset="0"/>
                <a:cs typeface="Times New Roman" pitchFamily="18" charset="0"/>
              </a:rPr>
              <a:t>Prepare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cs-CZ" b="1" dirty="0" err="1" smtClean="0">
                <a:latin typeface="Times New Roman" pitchFamily="18" charset="0"/>
                <a:cs typeface="Times New Roman" pitchFamily="18" charset="0"/>
              </a:rPr>
              <a:t>crossword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err="1" smtClean="0">
                <a:latin typeface="Times New Roman" pitchFamily="18" charset="0"/>
                <a:cs typeface="Times New Roman" pitchFamily="18" charset="0"/>
              </a:rPr>
              <a:t>with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 past </a:t>
            </a:r>
            <a:r>
              <a:rPr lang="cs-CZ" b="1" dirty="0" err="1" smtClean="0">
                <a:latin typeface="Times New Roman" pitchFamily="18" charset="0"/>
                <a:cs typeface="Times New Roman" pitchFamily="18" charset="0"/>
              </a:rPr>
              <a:t>simple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err="1" smtClean="0">
                <a:latin typeface="Times New Roman" pitchFamily="18" charset="0"/>
                <a:cs typeface="Times New Roman" pitchFamily="18" charset="0"/>
              </a:rPr>
              <a:t>forms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err="1" smtClean="0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err="1" smtClean="0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err="1" smtClean="0">
                <a:latin typeface="Times New Roman" pitchFamily="18" charset="0"/>
                <a:cs typeface="Times New Roman" pitchFamily="18" charset="0"/>
              </a:rPr>
              <a:t>following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err="1" smtClean="0">
                <a:latin typeface="Times New Roman" pitchFamily="18" charset="0"/>
                <a:cs typeface="Times New Roman" pitchFamily="18" charset="0"/>
              </a:rPr>
              <a:t>verbs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endParaRPr lang="cs-CZ" dirty="0">
              <a:latin typeface="Times New Roman" pitchFamily="18" charset="0"/>
              <a:cs typeface="Times New Roman" pitchFamily="18" charset="0"/>
            </a:endParaRPr>
          </a:p>
          <a:p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endParaRPr lang="cs-CZ" dirty="0">
              <a:latin typeface="Times New Roman" pitchFamily="18" charset="0"/>
              <a:cs typeface="Times New Roman" pitchFamily="18" charset="0"/>
            </a:endParaRPr>
          </a:p>
          <a:p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endParaRPr lang="cs-CZ" dirty="0">
              <a:latin typeface="Times New Roman" pitchFamily="18" charset="0"/>
              <a:cs typeface="Times New Roman" pitchFamily="18" charset="0"/>
            </a:endParaRPr>
          </a:p>
          <a:p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endParaRPr lang="cs-CZ" dirty="0">
              <a:latin typeface="Times New Roman" pitchFamily="18" charset="0"/>
              <a:cs typeface="Times New Roman" pitchFamily="18" charset="0"/>
            </a:endParaRPr>
          </a:p>
          <a:p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endParaRPr lang="cs-CZ" dirty="0">
              <a:latin typeface="Times New Roman" pitchFamily="18" charset="0"/>
              <a:cs typeface="Times New Roman" pitchFamily="18" charset="0"/>
            </a:endParaRPr>
          </a:p>
          <a:p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endParaRPr lang="cs-CZ" dirty="0">
              <a:latin typeface="Times New Roman" pitchFamily="18" charset="0"/>
              <a:cs typeface="Times New Roman" pitchFamily="18" charset="0"/>
            </a:endParaRPr>
          </a:p>
          <a:p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endParaRPr lang="cs-CZ" dirty="0">
              <a:latin typeface="Times New Roman" pitchFamily="18" charset="0"/>
              <a:cs typeface="Times New Roman" pitchFamily="18" charset="0"/>
            </a:endParaRPr>
          </a:p>
          <a:p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95" name="Picture 71"/>
          <p:cNvPicPr>
            <a:picLocks noChangeAspect="1" noChangeArrowheads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31" t="30378" r="16052" b="31090"/>
          <a:stretch/>
        </p:blipFill>
        <p:spPr bwMode="auto">
          <a:xfrm>
            <a:off x="3565217" y="2954587"/>
            <a:ext cx="1686515" cy="8234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96" name="Picture 72"/>
          <p:cNvPicPr>
            <a:picLocks noChangeAspect="1" noChangeArrowheads="1"/>
          </p:cNvPicPr>
          <p:nvPr/>
        </p:nvPicPr>
        <p:blipFill>
          <a:blip r:embed="rId2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3820" y="4376620"/>
            <a:ext cx="1620180" cy="14984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97" name="Picture 73"/>
          <p:cNvPicPr>
            <a:picLocks noChangeAspect="1" noChangeArrowheads="1"/>
          </p:cNvPicPr>
          <p:nvPr/>
        </p:nvPicPr>
        <p:blipFill>
          <a:blip r:embed="rId2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5639" y="1249986"/>
            <a:ext cx="1336542" cy="15028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98" name="Picture 74"/>
          <p:cNvPicPr>
            <a:picLocks noChangeAspect="1" noChangeArrowheads="1"/>
          </p:cNvPicPr>
          <p:nvPr/>
        </p:nvPicPr>
        <p:blipFill>
          <a:blip r:embed="rId2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28310" y="4293096"/>
            <a:ext cx="1559988" cy="8777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99" name="Picture 75"/>
          <p:cNvPicPr>
            <a:picLocks noChangeAspect="1" noChangeArrowheads="1"/>
          </p:cNvPicPr>
          <p:nvPr/>
        </p:nvPicPr>
        <p:blipFill>
          <a:blip r:embed="rId2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08475" y="3903075"/>
            <a:ext cx="1140158" cy="15187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00" name="Picture 76"/>
          <p:cNvPicPr>
            <a:picLocks noChangeAspect="1" noChangeArrowheads="1"/>
          </p:cNvPicPr>
          <p:nvPr/>
        </p:nvPicPr>
        <p:blipFill>
          <a:blip r:embed="rId2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92594" y="2954587"/>
            <a:ext cx="882632" cy="12083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01" name="Picture 77"/>
          <p:cNvPicPr>
            <a:picLocks noChangeAspect="1" noChangeArrowheads="1"/>
          </p:cNvPicPr>
          <p:nvPr/>
        </p:nvPicPr>
        <p:blipFill>
          <a:blip r:embed="rId2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112" y="3366311"/>
            <a:ext cx="1105404" cy="15211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02" name="Picture 78"/>
          <p:cNvPicPr>
            <a:picLocks noChangeAspect="1" noChangeArrowheads="1"/>
          </p:cNvPicPr>
          <p:nvPr/>
        </p:nvPicPr>
        <p:blipFill>
          <a:blip r:embed="rId2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57350" y="3068960"/>
            <a:ext cx="1211852" cy="11625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03" name="Picture 79"/>
          <p:cNvPicPr>
            <a:picLocks noChangeAspect="1" noChangeArrowheads="1"/>
          </p:cNvPicPr>
          <p:nvPr/>
        </p:nvPicPr>
        <p:blipFill>
          <a:blip r:embed="rId2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6589" y="1505471"/>
            <a:ext cx="1167231" cy="14295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04" name="Picture 80"/>
          <p:cNvPicPr>
            <a:picLocks noChangeAspect="1" noChangeArrowheads="1"/>
          </p:cNvPicPr>
          <p:nvPr/>
        </p:nvPicPr>
        <p:blipFill>
          <a:blip r:embed="rId3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7132" y="1523767"/>
            <a:ext cx="1485682" cy="13929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controls>
      <mc:AlternateContent xmlns:mc="http://schemas.openxmlformats.org/markup-compatibility/2006">
        <mc:Choice xmlns:v="urn:schemas-microsoft-com:vml" Requires="v">
          <p:control spid="1505" name="DefaultOcx" r:id="rId2" imgW="228600" imgH="228600"/>
        </mc:Choice>
        <mc:Fallback>
          <p:control name="DefaultOcx" r:id="rId2" imgW="228600" imgH="228600">
            <p:pic>
              <p:nvPicPr>
                <p:cNvPr id="0" name="DefaultOcx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31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0" y="0"/>
                  <a:ext cx="227013" cy="2286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506" name="HTMLText1" r:id="rId3" imgW="228600" imgH="228600"/>
        </mc:Choice>
        <mc:Fallback>
          <p:control name="HTMLText1" r:id="rId3" imgW="228600" imgH="228600">
            <p:pic>
              <p:nvPicPr>
                <p:cNvPr id="0" name="HTMLText1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31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0" y="0"/>
                  <a:ext cx="227013" cy="2286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507" name="HTMLText2" r:id="rId4" imgW="228600" imgH="228600"/>
        </mc:Choice>
        <mc:Fallback>
          <p:control name="HTMLText2" r:id="rId4" imgW="228600" imgH="228600">
            <p:pic>
              <p:nvPicPr>
                <p:cNvPr id="0" name="HTMLText2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31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0" y="0"/>
                  <a:ext cx="227013" cy="2286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508" name="HTMLText3" r:id="rId5" imgW="228600" imgH="228600"/>
        </mc:Choice>
        <mc:Fallback>
          <p:control name="HTMLText3" r:id="rId5" imgW="228600" imgH="228600">
            <p:pic>
              <p:nvPicPr>
                <p:cNvPr id="0" name="HTMLText3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31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0" y="0"/>
                  <a:ext cx="227013" cy="2286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509" name="HTMLText4" r:id="rId6" imgW="228600" imgH="228600"/>
        </mc:Choice>
        <mc:Fallback>
          <p:control name="HTMLText4" r:id="rId6" imgW="228600" imgH="228600">
            <p:pic>
              <p:nvPicPr>
                <p:cNvPr id="0" name="HTMLText4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31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0" y="0"/>
                  <a:ext cx="227013" cy="2286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510" name="HTMLText5" r:id="rId7" imgW="228600" imgH="228600"/>
        </mc:Choice>
        <mc:Fallback>
          <p:control name="HTMLText5" r:id="rId7" imgW="228600" imgH="228600">
            <p:pic>
              <p:nvPicPr>
                <p:cNvPr id="0" name="HTMLText5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31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0" y="0"/>
                  <a:ext cx="227013" cy="2286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511" name="HTMLText6" r:id="rId8" imgW="228600" imgH="228600"/>
        </mc:Choice>
        <mc:Fallback>
          <p:control name="HTMLText6" r:id="rId8" imgW="228600" imgH="228600">
            <p:pic>
              <p:nvPicPr>
                <p:cNvPr id="0" name="HTMLText6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31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0" y="0"/>
                  <a:ext cx="227013" cy="2286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512" name="HTMLText7" r:id="rId9" imgW="228600" imgH="228600"/>
        </mc:Choice>
        <mc:Fallback>
          <p:control name="HTMLText7" r:id="rId9" imgW="228600" imgH="228600">
            <p:pic>
              <p:nvPicPr>
                <p:cNvPr id="0" name="HTMLText7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31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0" y="0"/>
                  <a:ext cx="227013" cy="2286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513" name="HTMLText8" r:id="rId10" imgW="228600" imgH="228600"/>
        </mc:Choice>
        <mc:Fallback>
          <p:control name="HTMLText8" r:id="rId10" imgW="228600" imgH="228600">
            <p:pic>
              <p:nvPicPr>
                <p:cNvPr id="0" name="HTMLText8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31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0" y="0"/>
                  <a:ext cx="227013" cy="2286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514" name="HTMLText9" r:id="rId11" imgW="228600" imgH="228600"/>
        </mc:Choice>
        <mc:Fallback>
          <p:control name="HTMLText9" r:id="rId11" imgW="228600" imgH="228600">
            <p:pic>
              <p:nvPicPr>
                <p:cNvPr id="0" name="HTMLText9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31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0" y="0"/>
                  <a:ext cx="227013" cy="2286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515" name="HTMLText10" r:id="rId12" imgW="228600" imgH="228600"/>
        </mc:Choice>
        <mc:Fallback>
          <p:control name="HTMLText10" r:id="rId12" imgW="228600" imgH="228600">
            <p:pic>
              <p:nvPicPr>
                <p:cNvPr id="0" name="HTMLText10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31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0" y="0"/>
                  <a:ext cx="227013" cy="2286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516" name="HTMLText11" r:id="rId13" imgW="228600" imgH="228600"/>
        </mc:Choice>
        <mc:Fallback>
          <p:control name="HTMLText11" r:id="rId13" imgW="228600" imgH="228600">
            <p:pic>
              <p:nvPicPr>
                <p:cNvPr id="0" name="HTMLText11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31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0" y="0"/>
                  <a:ext cx="227013" cy="2286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517" name="HTMLText12" r:id="rId14" imgW="228600" imgH="228600"/>
        </mc:Choice>
        <mc:Fallback>
          <p:control name="HTMLText12" r:id="rId14" imgW="228600" imgH="228600">
            <p:pic>
              <p:nvPicPr>
                <p:cNvPr id="0" name="HTMLText12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31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0" y="0"/>
                  <a:ext cx="227013" cy="2286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518" name="HTMLText13" r:id="rId15" imgW="228600" imgH="228600"/>
        </mc:Choice>
        <mc:Fallback>
          <p:control name="HTMLText13" r:id="rId15" imgW="228600" imgH="228600">
            <p:pic>
              <p:nvPicPr>
                <p:cNvPr id="0" name="HTMLText13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31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0" y="0"/>
                  <a:ext cx="227013" cy="2286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519" name="HTMLText14" r:id="rId16" imgW="228600" imgH="228600"/>
        </mc:Choice>
        <mc:Fallback>
          <p:control name="HTMLText14" r:id="rId16" imgW="228600" imgH="228600">
            <p:pic>
              <p:nvPicPr>
                <p:cNvPr id="0" name="HTMLText14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31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0" y="0"/>
                  <a:ext cx="227013" cy="2286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520" name="HTMLText15" r:id="rId17" imgW="228600" imgH="228600"/>
        </mc:Choice>
        <mc:Fallback>
          <p:control name="HTMLText15" r:id="rId17" imgW="228600" imgH="228600">
            <p:pic>
              <p:nvPicPr>
                <p:cNvPr id="0" name="HTMLText15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31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0" y="0"/>
                  <a:ext cx="227013" cy="2286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521" name="HTMLText16" r:id="rId18" imgW="228600" imgH="228600"/>
        </mc:Choice>
        <mc:Fallback>
          <p:control name="HTMLText16" r:id="rId18" imgW="228600" imgH="228600">
            <p:pic>
              <p:nvPicPr>
                <p:cNvPr id="0" name="HTMLText16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31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0" y="0"/>
                  <a:ext cx="227013" cy="2286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522" name="HTMLText17" r:id="rId19" imgW="228600" imgH="228600"/>
        </mc:Choice>
        <mc:Fallback>
          <p:control name="HTMLText17" r:id="rId19" imgW="228600" imgH="228600">
            <p:pic>
              <p:nvPicPr>
                <p:cNvPr id="0" name="HTMLText17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31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0" y="0"/>
                  <a:ext cx="227013" cy="2286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</p:controls>
    <p:extLst>
      <p:ext uri="{BB962C8B-B14F-4D97-AF65-F5344CB8AC3E}">
        <p14:creationId xmlns:p14="http://schemas.microsoft.com/office/powerpoint/2010/main" val="4091727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2094</TotalTime>
  <Words>1662</Words>
  <Application>Microsoft Office PowerPoint</Application>
  <PresentationFormat>Předvádění na obrazovce (4:3)</PresentationFormat>
  <Paragraphs>246</Paragraphs>
  <Slides>11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Motiv systému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Wernerova</dc:creator>
  <cp:lastModifiedBy>krivankova</cp:lastModifiedBy>
  <cp:revision>156</cp:revision>
  <dcterms:created xsi:type="dcterms:W3CDTF">2010-12-26T08:22:04Z</dcterms:created>
  <dcterms:modified xsi:type="dcterms:W3CDTF">2013-03-10T20:43:17Z</dcterms:modified>
</cp:coreProperties>
</file>