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933C"/>
    <a:srgbClr val="AAF4F4"/>
    <a:srgbClr val="CC9900"/>
    <a:srgbClr val="FFFF00"/>
    <a:srgbClr val="7B7913"/>
    <a:srgbClr val="B6B21C"/>
    <a:srgbClr val="003399"/>
    <a:srgbClr val="993300"/>
    <a:srgbClr val="008000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1" autoAdjust="0"/>
  </p:normalViewPr>
  <p:slideViewPr>
    <p:cSldViewPr>
      <p:cViewPr>
        <p:scale>
          <a:sx n="66" d="100"/>
          <a:sy n="66" d="100"/>
        </p:scale>
        <p:origin x="-1500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0D297-30A3-436E-A6D6-AEF730A650FE}" type="datetimeFigureOut">
              <a:rPr lang="cs-CZ" smtClean="0"/>
              <a:t>1.9.2012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2096E-8F90-428B-8248-D6310BCD08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6169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096E-8F90-428B-8248-D6310BCD08C6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4291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9114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9384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4178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198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3121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1.9.2012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5825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1.9.2012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9091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1.9.2012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4732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1.9.2012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5160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1.9.2012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26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1.9.2012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6180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A9CEF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953F1-3C67-4276-A44F-A3B6F45F0AB2}" type="datetimeFigureOut">
              <a:rPr lang="cs-CZ" smtClean="0"/>
              <a:t>1.9.2012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9752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lpforenglish.cz/gramatika/slovesa/modalni-slovesa/c2006061201-modalni-slovesa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3.wdp"/><Relationship Id="rId4" Type="http://schemas.openxmlformats.org/officeDocument/2006/relationships/image" Target="../media/image7.png"/><Relationship Id="rId9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microsoft.com/office/2007/relationships/hdphoto" Target="../media/hdphoto7.wdp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13.png"/><Relationship Id="rId10" Type="http://schemas.microsoft.com/office/2007/relationships/hdphoto" Target="../media/hdphoto10.wdp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nidiacolors.blogspot.com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0" y="492442"/>
            <a:ext cx="9144000" cy="99234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44.1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Auxiliary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modal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verbs</a:t>
            </a:r>
            <a:endParaRPr lang="cs-CZ" sz="25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      (pomocná a modální slovesa)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86159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2023" y="6242447"/>
            <a:ext cx="9144000" cy="615553"/>
            <a:chOff x="0" y="6242447"/>
            <a:chExt cx="9144000" cy="615553"/>
          </a:xfrm>
        </p:grpSpPr>
        <p:sp>
          <p:nvSpPr>
            <p:cNvPr id="8" name="TextovéPole 4"/>
            <p:cNvSpPr txBox="1"/>
            <p:nvPr/>
          </p:nvSpPr>
          <p:spPr>
            <a:xfrm>
              <a:off x="0" y="6242447"/>
              <a:ext cx="9144000" cy="61555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cs-CZ" sz="1200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Autor: </a:t>
              </a:r>
              <a:r>
                <a:rPr lang="cs-CZ" sz="12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Mgr. Michaela Kaplanová</a:t>
              </a:r>
            </a:p>
            <a:p>
              <a:endParaRPr lang="cs-CZ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7725" y="6242447"/>
              <a:ext cx="3316275" cy="606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TextovéPole 6"/>
          <p:cNvSpPr txBox="1"/>
          <p:nvPr/>
        </p:nvSpPr>
        <p:spPr>
          <a:xfrm>
            <a:off x="5220072" y="5085184"/>
            <a:ext cx="3528392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Any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more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questions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Check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hlinkClick r:id="rId3"/>
              </a:rPr>
              <a:t>THIS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340768"/>
            <a:ext cx="3980744" cy="3383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élník 4"/>
          <p:cNvSpPr/>
          <p:nvPr/>
        </p:nvSpPr>
        <p:spPr>
          <a:xfrm rot="20118811">
            <a:off x="444302" y="1864084"/>
            <a:ext cx="17537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cs-CZ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HAVE</a:t>
            </a:r>
            <a:endParaRPr lang="cs-CZ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Obdélník 8"/>
          <p:cNvSpPr/>
          <p:nvPr/>
        </p:nvSpPr>
        <p:spPr>
          <a:xfrm rot="947687">
            <a:off x="2804657" y="2302779"/>
            <a:ext cx="11015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DO</a:t>
            </a:r>
            <a:endParaRPr lang="cs-CZ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1579596" y="2921168"/>
            <a:ext cx="99097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cs-CZ" sz="6000" b="1" cap="none" spc="0" dirty="0" smtClean="0">
                <a:ln w="50800"/>
                <a:solidFill>
                  <a:schemeClr val="accent3">
                    <a:lumMod val="75000"/>
                  </a:schemeClr>
                </a:solidFill>
                <a:effectLst/>
              </a:rPr>
              <a:t>BE</a:t>
            </a:r>
            <a:endParaRPr lang="cs-CZ" sz="6000" b="1" cap="none" spc="0" dirty="0">
              <a:ln w="50800"/>
              <a:solidFill>
                <a:schemeClr val="accent3">
                  <a:lumMod val="75000"/>
                </a:schemeClr>
              </a:solidFill>
              <a:effectLst/>
            </a:endParaRPr>
          </a:p>
        </p:txBody>
      </p:sp>
      <p:sp>
        <p:nvSpPr>
          <p:cNvPr id="11" name="Obdélník 10"/>
          <p:cNvSpPr/>
          <p:nvPr/>
        </p:nvSpPr>
        <p:spPr>
          <a:xfrm rot="1528441">
            <a:off x="190570" y="4450820"/>
            <a:ext cx="25987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SHOULD</a:t>
            </a:r>
            <a:endParaRPr lang="cs-CZ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Obdélník 11"/>
          <p:cNvSpPr/>
          <p:nvPr/>
        </p:nvSpPr>
        <p:spPr>
          <a:xfrm rot="536893">
            <a:off x="2666292" y="3989155"/>
            <a:ext cx="15840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WILL</a:t>
            </a:r>
            <a:endParaRPr lang="cs-CZ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3541857" y="5269850"/>
            <a:ext cx="15413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r>
              <a:rPr lang="cs-CZ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tc</a:t>
            </a:r>
            <a:r>
              <a:rPr lang="cs-CZ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…</a:t>
            </a:r>
            <a:endParaRPr lang="cs-CZ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482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.10 Anotace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713165"/>
              </p:ext>
            </p:extLst>
          </p:nvPr>
        </p:nvGraphicFramePr>
        <p:xfrm>
          <a:off x="935596" y="1919483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Michaela Kaplanová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06/2012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7.- 9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Auxiliary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verbs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cs-CZ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be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do, </a:t>
                      </a:r>
                      <a:r>
                        <a:rPr lang="cs-CZ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have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cs-CZ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modal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verbs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</a:t>
                      </a:r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shrnující užití,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významy 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 tvary základních pomocných a modálních sloves v angličtině. 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58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0" y="492443"/>
            <a:ext cx="84582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.2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already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know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83568" y="1124744"/>
            <a:ext cx="7954725" cy="39703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 know the following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verb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forms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using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auxiliary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verbs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Continuous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progressive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tenses</a:t>
            </a:r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PRESENT -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my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friends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swimming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our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swimming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pool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moment.</a:t>
            </a:r>
          </a:p>
          <a:p>
            <a:pPr marL="342900" indent="-342900">
              <a:buAutoNum type="alphaLcParenR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PAST –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dogs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were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running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garden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yesterday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afternoon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lphaLcParenR"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2.  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Perfect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tenses</a:t>
            </a:r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PRESENT – I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never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cooked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dinner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my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family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lphaLcParenR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PAST – My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boyfriend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had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given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me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beautiful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ring.</a:t>
            </a:r>
          </a:p>
          <a:p>
            <a:pPr marL="342900" indent="-342900">
              <a:buAutoNum type="alphaLcParenR"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 startAt="3"/>
            </a:pP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Passive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voice</a:t>
            </a:r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PRESENT –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´m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invited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to a party by my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friends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lphaLcParenR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PAST –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book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was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written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by a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famous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author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07504" y="1124744"/>
            <a:ext cx="46754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1.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83568" y="5373216"/>
            <a:ext cx="7954725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form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negatives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questions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using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DO/DID.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07504" y="5373216"/>
            <a:ext cx="467544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07504" y="6021288"/>
            <a:ext cx="46754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83568" y="6021288"/>
            <a:ext cx="7954725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know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some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modal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verbs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must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should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will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…).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457" y="3062713"/>
            <a:ext cx="2195885" cy="2195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29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.3 New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terms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6012160" y="1251633"/>
            <a:ext cx="2322619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Modal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verb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a type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auxiliary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verb. 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79512" y="1113134"/>
            <a:ext cx="460851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uxiliary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verbs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– pomocná slovesa</a:t>
            </a:r>
          </a:p>
          <a:p>
            <a:r>
              <a:rPr lang="cs-CZ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odal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verbs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– způsobová (modální) slovesa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99207" y="2270738"/>
            <a:ext cx="4588816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rogressive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continuous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) – průběhový</a:t>
            </a:r>
          </a:p>
          <a:p>
            <a:r>
              <a:rPr lang="cs-CZ" dirty="0" err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tc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– a tak dále</a:t>
            </a:r>
          </a:p>
          <a:p>
            <a:r>
              <a:rPr lang="cs-CZ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ain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verb – (plno)významové sloveso</a:t>
            </a:r>
          </a:p>
          <a:p>
            <a:r>
              <a:rPr lang="cs-CZ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arry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meaning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– nést význam</a:t>
            </a:r>
          </a:p>
          <a:p>
            <a:r>
              <a:rPr lang="cs-CZ" dirty="0" err="1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- vlastní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36712"/>
            <a:ext cx="1619819" cy="1619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03087"/>
            <a:ext cx="1619819" cy="1619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6012160" y="2238510"/>
            <a:ext cx="2322619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Modal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verbs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same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form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persons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3017278"/>
            <a:ext cx="1619819" cy="1619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6012160" y="3365522"/>
            <a:ext cx="2322619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Modal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verbs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are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followed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by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basic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form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main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verb.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149080"/>
            <a:ext cx="1619819" cy="1619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ovéPole 16"/>
          <p:cNvSpPr txBox="1"/>
          <p:nvPr/>
        </p:nvSpPr>
        <p:spPr>
          <a:xfrm>
            <a:off x="6012159" y="4497324"/>
            <a:ext cx="2322619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Modal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verbs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express:</a:t>
            </a:r>
          </a:p>
          <a:p>
            <a:pPr marL="285750" indent="-285750">
              <a:buFontTx/>
              <a:buChar char="-"/>
            </a:pPr>
            <a:r>
              <a:rPr lang="cs-CZ" dirty="0" err="1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bligation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cs-CZ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bility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cs-CZ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dvice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cs-CZ" dirty="0" err="1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pinion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cs-CZ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rohibition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32363" y="4288852"/>
            <a:ext cx="3240360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obligation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- povinnost</a:t>
            </a: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ability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- schopnost</a:t>
            </a: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advice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- rada</a:t>
            </a: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opinion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- názor</a:t>
            </a: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prohibition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– zákaz</a:t>
            </a:r>
          </a:p>
          <a:p>
            <a:r>
              <a:rPr lang="cs-CZ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ossibility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– možnost</a:t>
            </a:r>
          </a:p>
          <a:p>
            <a:r>
              <a:rPr lang="cs-CZ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ermission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– povolení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robability - pravděpodobnost</a:t>
            </a:r>
          </a:p>
        </p:txBody>
      </p:sp>
    </p:spTree>
    <p:extLst>
      <p:ext uri="{BB962C8B-B14F-4D97-AF65-F5344CB8AC3E}">
        <p14:creationId xmlns:p14="http://schemas.microsoft.com/office/powerpoint/2010/main" val="63020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ovéPole 13"/>
          <p:cNvSpPr txBox="1"/>
          <p:nvPr/>
        </p:nvSpPr>
        <p:spPr>
          <a:xfrm>
            <a:off x="2445206" y="2414456"/>
            <a:ext cx="1766753" cy="2862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971600" y="2396963"/>
            <a:ext cx="1296144" cy="286232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.4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Auxiliary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verbs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– BE, DO, HAVE</a:t>
            </a:r>
          </a:p>
          <a:p>
            <a:pPr algn="l"/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1800" b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00357" y="3181793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51520" y="1196752"/>
            <a:ext cx="367240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don´t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carry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meaning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meaning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goes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main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verb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082" y="710007"/>
            <a:ext cx="1619819" cy="1619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5040052" y="1161320"/>
            <a:ext cx="3384376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verbs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BE, DO, HAVE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main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verbs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as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well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its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own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meaning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E.g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.: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am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friend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Let´s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do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homework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cousin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USA.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971600" y="5638800"/>
            <a:ext cx="1296144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AUX.</a:t>
            </a:r>
          </a:p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VERB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2445205" y="5638800"/>
            <a:ext cx="1766753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MAIN VERB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204754" y="2329826"/>
            <a:ext cx="42370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cs-CZ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      </a:t>
            </a:r>
            <a:r>
              <a:rPr lang="cs-CZ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am</a:t>
            </a:r>
            <a:r>
              <a:rPr lang="cs-CZ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cs-CZ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working</a:t>
            </a:r>
            <a:r>
              <a:rPr lang="cs-CZ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cs-CZ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212897" y="2915646"/>
            <a:ext cx="482715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cs-CZ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cs-CZ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done      </a:t>
            </a:r>
            <a:r>
              <a:rPr lang="cs-CZ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cs-CZ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.</a:t>
            </a:r>
            <a:endParaRPr lang="cs-CZ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251520" y="3488721"/>
            <a:ext cx="622478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cs-CZ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cs-CZ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didn´t</a:t>
            </a:r>
            <a:r>
              <a:rPr lang="cs-CZ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go        to </a:t>
            </a:r>
            <a:r>
              <a:rPr lang="cs-CZ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school</a:t>
            </a:r>
            <a:r>
              <a:rPr lang="cs-CZ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cs-CZ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292594" y="3995723"/>
            <a:ext cx="61311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cs-CZ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      </a:t>
            </a:r>
            <a:r>
              <a:rPr lang="cs-CZ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was</a:t>
            </a:r>
            <a:r>
              <a:rPr lang="cs-CZ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cs-CZ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writing</a:t>
            </a:r>
            <a:r>
              <a:rPr lang="cs-CZ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letter</a:t>
            </a:r>
            <a:r>
              <a:rPr lang="cs-CZ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cs-CZ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292594" y="4561766"/>
            <a:ext cx="584006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cs-CZ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cs-CZ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cs-CZ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cs-CZ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paid</a:t>
            </a:r>
            <a:r>
              <a:rPr lang="cs-CZ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by </a:t>
            </a:r>
            <a:r>
              <a:rPr lang="cs-CZ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him</a:t>
            </a:r>
            <a:r>
              <a:rPr lang="cs-CZ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cs-CZ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743" y="3995723"/>
            <a:ext cx="2562110" cy="2562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707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.5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Exercises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204667" y="1063750"/>
            <a:ext cx="5832648" cy="2862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Decide whether the verb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do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main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auxiliary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My uncle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ha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seen the new car.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You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did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your homework, didn´t you?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They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were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working the whole afternoon yesterday.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were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shopping centre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yesterday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Do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really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think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am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clever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a nice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dress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party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tonight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0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819" y="2445619"/>
            <a:ext cx="1882713" cy="188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85" b="98154" l="246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093909"/>
            <a:ext cx="1838122" cy="1838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3347864" y="4415543"/>
            <a:ext cx="5616624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Fill in 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correct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auxiliary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verb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cs-CZ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game ______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played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by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whole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class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woman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______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shown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glasses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before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went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in.</a:t>
            </a:r>
          </a:p>
          <a:p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______ he go to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school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on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Wednesday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My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teacher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______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like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when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are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late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______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seen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my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aunt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since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1995.</a:t>
            </a:r>
          </a:p>
          <a:p>
            <a:endParaRPr lang="cs-CZ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89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54624"/>
            <a:ext cx="1584176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08" b="9907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109071"/>
            <a:ext cx="1614796" cy="1614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538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.6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Something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more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difficult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– MODAL VERBS</a:t>
            </a: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70406" y="4569904"/>
            <a:ext cx="363911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SHOULD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giving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advice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Similar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meaning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OUGHT TO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860878" y="5454134"/>
            <a:ext cx="2934664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MAY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MIGHT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are not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sure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maybe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MIGHT –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less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probable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cs-CZ" i="1" dirty="0" err="1" smtClean="0">
                <a:latin typeface="Times New Roman" pitchFamily="18" charset="0"/>
                <a:cs typeface="Times New Roman" pitchFamily="18" charset="0"/>
              </a:rPr>
              <a:t>She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i="1" dirty="0" err="1" smtClean="0">
                <a:latin typeface="Times New Roman" pitchFamily="18" charset="0"/>
                <a:cs typeface="Times New Roman" pitchFamily="18" charset="0"/>
              </a:rPr>
              <a:t>might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i="1" dirty="0" err="1" smtClean="0"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i="1" dirty="0" err="1" smtClean="0"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i="1" dirty="0" err="1" smtClean="0">
                <a:latin typeface="Times New Roman" pitchFamily="18" charset="0"/>
                <a:cs typeface="Times New Roman" pitchFamily="18" charset="0"/>
              </a:rPr>
              <a:t>home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860878" y="3501008"/>
            <a:ext cx="4581032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WILL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WOULD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Future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suggestion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i="1" dirty="0" err="1" smtClean="0">
                <a:latin typeface="Times New Roman" pitchFamily="18" charset="0"/>
                <a:cs typeface="Times New Roman" pitchFamily="18" charset="0"/>
              </a:rPr>
              <a:t>Will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i="1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i="1" dirty="0" err="1" smtClean="0">
                <a:latin typeface="Times New Roman" pitchFamily="18" charset="0"/>
                <a:cs typeface="Times New Roman" pitchFamily="18" charset="0"/>
              </a:rPr>
              <a:t>marry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i="1" dirty="0" err="1" smtClean="0">
                <a:latin typeface="Times New Roman" pitchFamily="18" charset="0"/>
                <a:cs typeface="Times New Roman" pitchFamily="18" charset="0"/>
              </a:rPr>
              <a:t>me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?)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WOULD = bych (podmínka)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07504" y="1124745"/>
            <a:ext cx="57606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07504" y="2431921"/>
            <a:ext cx="57606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07504" y="3516701"/>
            <a:ext cx="57606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07504" y="4569904"/>
            <a:ext cx="57606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870406" y="1124745"/>
            <a:ext cx="5357778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CAN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COULD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COULD = past tense</a:t>
            </a:r>
          </a:p>
          <a:p>
            <a:pPr marL="285750" indent="-285750">
              <a:buFontTx/>
              <a:buChar char="-"/>
            </a:pP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Similar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meaning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- BE ABLE TO (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possibility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ability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                               - BE ALLOWED TO (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permission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107504" y="5454134"/>
            <a:ext cx="57606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5.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870406" y="2431921"/>
            <a:ext cx="5357778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MUST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obligation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Only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present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tense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HAVE TO in past and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future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tenses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4572000" y="2478087"/>
            <a:ext cx="288032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MUST – muset</a:t>
            </a:r>
          </a:p>
          <a:p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MUSTN´T – nesmět</a:t>
            </a:r>
          </a:p>
          <a:p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DON´T HAVE TO - nemuset</a:t>
            </a:r>
            <a:endParaRPr lang="cs-CZ" sz="1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08" r="99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845" y="921704"/>
            <a:ext cx="2339753" cy="2339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ovéPole 17"/>
          <p:cNvSpPr txBox="1"/>
          <p:nvPr/>
        </p:nvSpPr>
        <p:spPr>
          <a:xfrm>
            <a:off x="5796136" y="3909701"/>
            <a:ext cx="2011490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MODAL VERBS 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4992253" y="5177135"/>
            <a:ext cx="1224136" cy="12003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on´t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take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–s in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3rd person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sg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6335424" y="5170958"/>
            <a:ext cx="1188131" cy="12003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to make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them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negative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7628720" y="5177135"/>
            <a:ext cx="1335767" cy="12003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some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can´t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used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in past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future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tense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Přímá spojnice se šipkou 22"/>
          <p:cNvCxnSpPr/>
          <p:nvPr/>
        </p:nvCxnSpPr>
        <p:spPr>
          <a:xfrm flipH="1">
            <a:off x="5796136" y="4424338"/>
            <a:ext cx="1005745" cy="468731"/>
          </a:xfrm>
          <a:prstGeom prst="straightConnector1">
            <a:avLst/>
          </a:prstGeom>
          <a:ln w="19050">
            <a:solidFill>
              <a:srgbClr val="77933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/>
          <p:nvPr/>
        </p:nvCxnSpPr>
        <p:spPr>
          <a:xfrm>
            <a:off x="6929489" y="4424338"/>
            <a:ext cx="0" cy="514898"/>
          </a:xfrm>
          <a:prstGeom prst="straightConnector1">
            <a:avLst/>
          </a:prstGeom>
          <a:ln w="19050">
            <a:solidFill>
              <a:srgbClr val="77933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/>
          <p:nvPr/>
        </p:nvCxnSpPr>
        <p:spPr>
          <a:xfrm>
            <a:off x="7020272" y="4424338"/>
            <a:ext cx="864096" cy="468731"/>
          </a:xfrm>
          <a:prstGeom prst="straightConnector1">
            <a:avLst/>
          </a:prstGeom>
          <a:ln w="19050">
            <a:solidFill>
              <a:srgbClr val="77933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748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500" b="1" smtClean="0">
                <a:latin typeface="Times New Roman" pitchFamily="18" charset="0"/>
                <a:cs typeface="Times New Roman" pitchFamily="18" charset="0"/>
              </a:rPr>
              <a:t>44.7 CLIL</a:t>
            </a:r>
          </a:p>
          <a:p>
            <a:pPr algn="l"/>
            <a:endParaRPr lang="en-US" sz="2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en-US" sz="100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en-US" sz="1600" b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en-US" sz="1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51520" y="1052736"/>
            <a:ext cx="7344816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Find the auxiliary or modal  verb and find out the name of the school subject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77774" y="2633014"/>
            <a:ext cx="399338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You must run very fast to be the winner.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32595" y="3316342"/>
            <a:ext cx="5707557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You can use the dictionary to find the meaning of the word.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32595" y="4797152"/>
            <a:ext cx="461357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It might be difficult to find this city on the map.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219796" y="4012243"/>
            <a:ext cx="528830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You should clean the desk after you draw the picture.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244611" y="5517232"/>
            <a:ext cx="402655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I have already switched off the computer.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251519" y="1907540"/>
            <a:ext cx="4594647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I really don´t know what happened in this year.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38" b="100000" l="0" r="984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683" y="1526541"/>
            <a:ext cx="1475805" cy="1475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29" b="16442"/>
          <a:stretch/>
        </p:blipFill>
        <p:spPr bwMode="auto">
          <a:xfrm>
            <a:off x="5002700" y="5259137"/>
            <a:ext cx="1874903" cy="1254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385" l="0" r="996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818040"/>
            <a:ext cx="1498302" cy="1498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7596336" y="3212976"/>
            <a:ext cx="1224136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dirty="0" smtClean="0"/>
              <a:t>1620</a:t>
            </a:r>
            <a:endParaRPr lang="cs-CZ" sz="32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23" b="9846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961" y="4569904"/>
            <a:ext cx="1811521" cy="1811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231" b="895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158" y="3458973"/>
            <a:ext cx="1800164" cy="18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408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.8 Test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51520" y="1335251"/>
            <a:ext cx="3888432" cy="203132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Choose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correct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auxiliary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verb:</a:t>
            </a:r>
          </a:p>
          <a:p>
            <a:r>
              <a:rPr lang="cs-CZ" b="1" i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i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flowers</a:t>
            </a:r>
            <a:r>
              <a:rPr lang="cs-CZ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______ </a:t>
            </a:r>
            <a:r>
              <a:rPr lang="cs-CZ" b="1" i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watered</a:t>
            </a:r>
            <a:r>
              <a:rPr lang="cs-CZ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by </a:t>
            </a:r>
            <a:r>
              <a:rPr lang="cs-CZ" b="1" i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i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gardener</a:t>
            </a:r>
            <a:r>
              <a:rPr lang="cs-CZ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have</a:t>
            </a:r>
            <a:endParaRPr lang="cs-CZ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were</a:t>
            </a:r>
            <a:endParaRPr lang="cs-CZ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ave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to</a:t>
            </a: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was</a:t>
            </a:r>
            <a:endParaRPr lang="cs-CZ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51520" y="3800073"/>
            <a:ext cx="4176464" cy="175432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verb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not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modal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could</a:t>
            </a:r>
            <a:endParaRPr lang="cs-CZ" b="1" dirty="0" smtClean="0">
              <a:solidFill>
                <a:srgbClr val="7B7913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must</a:t>
            </a:r>
            <a:endParaRPr lang="cs-CZ" b="1" dirty="0" smtClean="0">
              <a:solidFill>
                <a:srgbClr val="7B7913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would</a:t>
            </a:r>
            <a:endParaRPr lang="cs-CZ" b="1" dirty="0" smtClean="0">
              <a:solidFill>
                <a:srgbClr val="7B7913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was</a:t>
            </a:r>
            <a:endParaRPr lang="cs-CZ" b="1" dirty="0" smtClean="0">
              <a:solidFill>
                <a:srgbClr val="7B791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b="1" dirty="0">
              <a:solidFill>
                <a:srgbClr val="7B791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860032" y="1196752"/>
            <a:ext cx="3960440" cy="230832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In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sentence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not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auxiliary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verb?</a:t>
            </a:r>
          </a:p>
          <a:p>
            <a:pPr marL="342900" indent="-342900">
              <a:buAutoNum type="alphaLcParenR"/>
            </a:pP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haven´t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been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ill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since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1999.</a:t>
            </a: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were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smiling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time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lphaLcParenR"/>
            </a:pP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wouldn´t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said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she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knows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her.</a:t>
            </a:r>
          </a:p>
          <a:p>
            <a:pPr marL="342900" indent="-342900">
              <a:buAutoNum type="alphaLcParenR"/>
            </a:pPr>
            <a:endParaRPr lang="cs-CZ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endParaRPr lang="cs-CZ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860032" y="4077072"/>
            <a:ext cx="3960440" cy="175432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sentence </a:t>
            </a: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contains</a:t>
            </a:r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both</a:t>
            </a:r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auxiliary</a:t>
            </a:r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and a </a:t>
            </a: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main</a:t>
            </a:r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verb?</a:t>
            </a: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do?</a:t>
            </a:r>
            <a:endParaRPr lang="cs-CZ" b="1" dirty="0">
              <a:solidFill>
                <a:srgbClr val="CC99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can´t</a:t>
            </a:r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swim</a:t>
            </a:r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cs-CZ" b="1" dirty="0">
              <a:solidFill>
                <a:srgbClr val="CC99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She</a:t>
            </a:r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likes</a:t>
            </a:r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watching</a:t>
            </a:r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movies</a:t>
            </a:r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cs-CZ" b="1" dirty="0">
              <a:solidFill>
                <a:srgbClr val="CC99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They</a:t>
            </a:r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might</a:t>
            </a:r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a baby.</a:t>
            </a:r>
            <a:endParaRPr lang="cs-CZ" b="1" dirty="0">
              <a:solidFill>
                <a:srgbClr val="CC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860032" y="6021288"/>
            <a:ext cx="3960440" cy="36933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Correct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answers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: 1b, 2d, 3c, 4a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02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.9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Použité zdroje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, citace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79512" y="1239820"/>
            <a:ext cx="864096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>
                <a:latin typeface="Times New Roman" pitchFamily="18" charset="0"/>
                <a:cs typeface="Times New Roman" pitchFamily="18" charset="0"/>
                <a:hlinkClick r:id="rId2"/>
              </a:rPr>
              <a:t>http://nidiacolors.blogspot.com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Obrázky z databáze klipart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09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15071</TotalTime>
  <Words>1064</Words>
  <Application>Microsoft Office PowerPoint</Application>
  <PresentationFormat>Předvádění na obrazovce (4:3)</PresentationFormat>
  <Paragraphs>191</Paragraphs>
  <Slides>10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Wernerova</dc:creator>
  <cp:lastModifiedBy>krivankova</cp:lastModifiedBy>
  <cp:revision>297</cp:revision>
  <dcterms:created xsi:type="dcterms:W3CDTF">2010-12-26T08:22:04Z</dcterms:created>
  <dcterms:modified xsi:type="dcterms:W3CDTF">2012-09-01T19:50:44Z</dcterms:modified>
</cp:coreProperties>
</file>