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25.3.2013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all-pic.com/fruits-and-vegetables-in-english-2013/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://www.helpforenglish.cz/article/2006032601-neprima-rec-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forenglish.cz/article/2006032601-neprima-rec-2" TargetMode="External"/><Relationship Id="rId2" Type="http://schemas.openxmlformats.org/officeDocument/2006/relationships/hyperlink" Target="http://www.novinky.cz/bydleni/tipy-a-trendy/139050-obrazem-moderni-talire-pro-vas-stul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3"/>
            <a:ext cx="91440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eating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endParaRPr lang="cs-CZ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 descr="C:\Users\Kaplánci\AppData\Local\Microsoft\Windows\Temporary Internet Files\Low\Content.IE5\T4S63A9I\MC90044057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618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plánci\AppData\Local\Microsoft\Windows\Temporary Internet Files\Low\Content.IE5\ULQRJLA6\MC90044067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7" y="3068960"/>
            <a:ext cx="2229036" cy="222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ný popisek 8"/>
          <p:cNvSpPr/>
          <p:nvPr/>
        </p:nvSpPr>
        <p:spPr>
          <a:xfrm>
            <a:off x="2627784" y="1796186"/>
            <a:ext cx="2304256" cy="984742"/>
          </a:xfrm>
          <a:prstGeom prst="wedgeEllipseCallout">
            <a:avLst>
              <a:gd name="adj1" fmla="val -42748"/>
              <a:gd name="adj2" fmla="val 7913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3932312" y="3167174"/>
            <a:ext cx="2304256" cy="984742"/>
          </a:xfrm>
          <a:prstGeom prst="wedgeEllipseCallout">
            <a:avLst>
              <a:gd name="adj1" fmla="val 66825"/>
              <a:gd name="adj2" fmla="val 7358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26" y="1900458"/>
            <a:ext cx="1019372" cy="7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Kaplánci\AppData\Local\Microsoft\Windows\Temporary Internet Files\Low\Content.IE5\XDBFET16\MC90044212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73" y="3139478"/>
            <a:ext cx="1040134" cy="10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39552" y="4893069"/>
            <a:ext cx="529019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these </a:t>
            </a:r>
            <a:r>
              <a:rPr lang="cs-CZ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cs-CZ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direct </a:t>
            </a:r>
            <a:r>
              <a:rPr lang="cs-CZ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suggestions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1050"/>
              </p:ext>
            </p:extLst>
          </p:nvPr>
        </p:nvGraphicFramePr>
        <p:xfrm>
          <a:off x="935596" y="234888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Reported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commands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reported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questions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eating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out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rozšiřující znalosti žáka o nepřímé řeči, soustřeďující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na nepřímé otázky a nepřímé příkazy a prezentující slovní zásobu na téma stolování.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4106" y="3087822"/>
            <a:ext cx="451830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OBJECT PRONOUNS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DUM 19)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father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  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ordered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ordered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4106" y="1340768"/>
            <a:ext cx="4536504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REPORTED STATEMENTS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DUM 42)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said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REVISE THE TENSE CHANGES!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508104" y="1340768"/>
            <a:ext cx="3168352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FORMING QUESTIONS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…?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…?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…?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Katie…?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08104" y="3641820"/>
            <a:ext cx="3168352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THE IMPERATIVE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away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waste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04107" y="5638800"/>
            <a:ext cx="827235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FOOD AND EATING VOCABULARY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DUM 15)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remember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minute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0" b="92000" l="4643" r="974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66825"/>
            <a:ext cx="2376264" cy="1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Eating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cs-CZ" sz="2500" b="1" dirty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55" y="2076687"/>
            <a:ext cx="3072874" cy="196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39" y="720580"/>
            <a:ext cx="2111814" cy="221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26" y="5037160"/>
            <a:ext cx="1030209" cy="150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8693"/>
            <a:ext cx="3258893" cy="217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13" y="1218861"/>
            <a:ext cx="1682771" cy="157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814126" y="2585761"/>
            <a:ext cx="605769" cy="32572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7781901" y="3580073"/>
            <a:ext cx="106786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teaspoon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2206505" y="1285658"/>
            <a:ext cx="531623" cy="12711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8315833" y="2936047"/>
            <a:ext cx="317692" cy="57789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5220073" y="1556792"/>
            <a:ext cx="0" cy="49977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2472316" y="2725584"/>
            <a:ext cx="458871" cy="25429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6345727" y="1412776"/>
            <a:ext cx="368309" cy="51615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6622966" y="4306595"/>
            <a:ext cx="501532" cy="47732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4413810" y="5062231"/>
            <a:ext cx="486194" cy="31591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 flipV="1">
            <a:off x="3531722" y="4500398"/>
            <a:ext cx="260802" cy="46899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2891892" y="5423053"/>
            <a:ext cx="93966" cy="43149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V="1">
            <a:off x="2263872" y="4679144"/>
            <a:ext cx="73193" cy="58049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2249761" y="4200572"/>
            <a:ext cx="637202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jug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2670141" y="5084802"/>
            <a:ext cx="86262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glass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139561" y="4067780"/>
            <a:ext cx="94641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pepper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744295" y="5454134"/>
            <a:ext cx="73479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salt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901981" y="1100992"/>
            <a:ext cx="89054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bowl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6036429" y="3883269"/>
            <a:ext cx="121153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plate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665987" y="929267"/>
            <a:ext cx="106786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saucer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2118409" y="3115840"/>
            <a:ext cx="86262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fork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900004" y="1082161"/>
            <a:ext cx="68010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knife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6504139" y="2795216"/>
            <a:ext cx="1277762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oup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spoon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Přímá spojnice se šipkou 53"/>
          <p:cNvCxnSpPr/>
          <p:nvPr/>
        </p:nvCxnSpPr>
        <p:spPr>
          <a:xfrm flipV="1">
            <a:off x="3662123" y="1806681"/>
            <a:ext cx="317692" cy="49013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/>
          <p:cNvSpPr txBox="1"/>
          <p:nvPr/>
        </p:nvSpPr>
        <p:spPr>
          <a:xfrm>
            <a:off x="3957929" y="1420067"/>
            <a:ext cx="78636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plate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Přímá spojnice se šipkou 56"/>
          <p:cNvCxnSpPr/>
          <p:nvPr/>
        </p:nvCxnSpPr>
        <p:spPr>
          <a:xfrm>
            <a:off x="4132294" y="3300506"/>
            <a:ext cx="612001" cy="113660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ovéPole 60"/>
          <p:cNvSpPr txBox="1"/>
          <p:nvPr/>
        </p:nvSpPr>
        <p:spPr>
          <a:xfrm>
            <a:off x="4289508" y="4475377"/>
            <a:ext cx="950549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napkin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8181440" y="744601"/>
            <a:ext cx="73479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cup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Přímá spojnice se šipkou 62"/>
          <p:cNvCxnSpPr/>
          <p:nvPr/>
        </p:nvCxnSpPr>
        <p:spPr>
          <a:xfrm flipV="1">
            <a:off x="7851338" y="1215372"/>
            <a:ext cx="605769" cy="16645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ovéPole 64"/>
          <p:cNvSpPr txBox="1"/>
          <p:nvPr/>
        </p:nvSpPr>
        <p:spPr>
          <a:xfrm>
            <a:off x="6036429" y="3388616"/>
            <a:ext cx="158706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dessert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spoon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Přímá spojnice se šipkou 65"/>
          <p:cNvCxnSpPr/>
          <p:nvPr/>
        </p:nvCxnSpPr>
        <p:spPr>
          <a:xfrm flipH="1" flipV="1">
            <a:off x="7531135" y="3890676"/>
            <a:ext cx="501532" cy="132951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79512" y="3057641"/>
            <a:ext cx="1656184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meal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delicious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asty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alty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ice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urnt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verdone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resh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picy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79" y="5207971"/>
            <a:ext cx="1655572" cy="133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915685"/>
            <a:ext cx="8496944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"Do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Tom?"  =&gt; 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Tom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Harry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?"  =&gt;  I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Harry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mother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doing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sister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Kate?" 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=&gt;  I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Kate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had met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sister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!!! Mind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tense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pronouns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!!!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as in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!!!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use DO / DOES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!!!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3667233"/>
            <a:ext cx="8496944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commands</a:t>
            </a:r>
            <a:endParaRPr lang="cs-CZ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Tom."  =&gt; 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Tom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down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quiet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." 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=&gt;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ordered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quiet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!" 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=&gt;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to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command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ordered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 +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+ (not) to + base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verb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He               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  (not) to             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tickets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6381328"/>
            <a:ext cx="849694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reporting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ask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…)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6.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61048"/>
            <a:ext cx="1656184" cy="164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1116724"/>
            <a:ext cx="4680520" cy="28623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table in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whole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0" y="1628800"/>
            <a:ext cx="4648679" cy="305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508104" y="720566"/>
            <a:ext cx="3456384" cy="58169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Transform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commands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 Use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reporting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=&gt; he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friend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Stop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=&gt; I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copy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test!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parents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=&gt; I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Wash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4015" y="5023607"/>
            <a:ext cx="5127578" cy="147732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paragraph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eating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habits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restaurant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ood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canteen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cooking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ast food …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05139" y="4221088"/>
            <a:ext cx="295232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REPORTING VERBS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REPORTED QUESTIONS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He asked...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He wanted to know...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He wondered...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He enquired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05139" y="908720"/>
            <a:ext cx="2952328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REPORTING VERBS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REPORTED COMMANDS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ordered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advised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commanded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reminded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warned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515868"/>
              </p:ext>
            </p:extLst>
          </p:nvPr>
        </p:nvGraphicFramePr>
        <p:xfrm>
          <a:off x="323528" y="1659431"/>
          <a:ext cx="5339078" cy="4869981"/>
        </p:xfrm>
        <a:graphic>
          <a:graphicData uri="http://schemas.openxmlformats.org/drawingml/2006/table">
            <a:tbl>
              <a:tblPr/>
              <a:tblGrid>
                <a:gridCol w="2562757"/>
                <a:gridCol w="2776321"/>
              </a:tblGrid>
              <a:tr h="625791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Direct </a:t>
                      </a:r>
                      <a:r>
                        <a:rPr lang="en-US" sz="1500" dirty="0">
                          <a:latin typeface="Times New Roman" pitchFamily="18" charset="0"/>
                          <a:cs typeface="Times New Roman" pitchFamily="18" charset="0"/>
                        </a:rPr>
                        <a:t>Speech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Reported </a:t>
                      </a:r>
                      <a:r>
                        <a:rPr lang="en-US" sz="1500" dirty="0">
                          <a:latin typeface="Times New Roman" pitchFamily="18" charset="0"/>
                          <a:cs typeface="Times New Roman" pitchFamily="18" charset="0"/>
                        </a:rPr>
                        <a:t>Speech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  <a:tr h="374076">
                <a:tc>
                  <a:txBody>
                    <a:bodyPr/>
                    <a:lstStyle/>
                    <a:p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now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latin typeface="Times New Roman" pitchFamily="18" charset="0"/>
                          <a:cs typeface="Times New Roman" pitchFamily="18" charset="0"/>
                        </a:rPr>
                        <a:t>then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4076">
                <a:tc>
                  <a:txBody>
                    <a:bodyPr/>
                    <a:lstStyle/>
                    <a:p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this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, these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latin typeface="Times New Roman" pitchFamily="18" charset="0"/>
                          <a:cs typeface="Times New Roman" pitchFamily="18" charset="0"/>
                        </a:rPr>
                        <a:t>that, those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4076">
                <a:tc>
                  <a:txBody>
                    <a:bodyPr/>
                    <a:lstStyle/>
                    <a:p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here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latin typeface="Times New Roman" pitchFamily="18" charset="0"/>
                          <a:cs typeface="Times New Roman" pitchFamily="18" charset="0"/>
                        </a:rPr>
                        <a:t>there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4076">
                <a:tc>
                  <a:txBody>
                    <a:bodyPr/>
                    <a:lstStyle/>
                    <a:p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today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latin typeface="Times New Roman" pitchFamily="18" charset="0"/>
                          <a:cs typeface="Times New Roman" pitchFamily="18" charset="0"/>
                        </a:rPr>
                        <a:t>that day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5791">
                <a:tc>
                  <a:txBody>
                    <a:bodyPr/>
                    <a:lstStyle/>
                    <a:p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this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afternoon</a:t>
                      </a:r>
                      <a:endParaRPr lang="cs-CZ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that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afternoon</a:t>
                      </a:r>
                      <a:endParaRPr lang="cs-CZ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4076">
                <a:tc>
                  <a:txBody>
                    <a:bodyPr/>
                    <a:lstStyle/>
                    <a:p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tonight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>
                          <a:latin typeface="Times New Roman" pitchFamily="18" charset="0"/>
                          <a:cs typeface="Times New Roman" pitchFamily="18" charset="0"/>
                        </a:rPr>
                        <a:t>that night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4076">
                <a:tc>
                  <a:txBody>
                    <a:bodyPr/>
                    <a:lstStyle/>
                    <a:p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next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week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following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week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4076">
                <a:tc>
                  <a:txBody>
                    <a:bodyPr/>
                    <a:lstStyle/>
                    <a:p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yesterday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day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25791">
                <a:tc>
                  <a:txBody>
                    <a:bodyPr/>
                    <a:lstStyle/>
                    <a:p>
                      <a:r>
                        <a:rPr lang="cs-CZ" sz="1500">
                          <a:latin typeface="Times New Roman" pitchFamily="18" charset="0"/>
                          <a:cs typeface="Times New Roman" pitchFamily="18" charset="0"/>
                        </a:rPr>
                        <a:t>last night, last week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Times New Roman" pitchFamily="18" charset="0"/>
                          <a:cs typeface="Times New Roman" pitchFamily="18" charset="0"/>
                        </a:rPr>
                        <a:t>the night before, the week before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4076">
                <a:tc>
                  <a:txBody>
                    <a:bodyPr/>
                    <a:lstStyle/>
                    <a:p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two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weeks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ago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two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weeks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500" dirty="0" err="1">
                          <a:latin typeface="Times New Roman" pitchFamily="18" charset="0"/>
                          <a:cs typeface="Times New Roman" pitchFamily="18" charset="0"/>
                        </a:rPr>
                        <a:t>before</a:t>
                      </a:r>
                      <a:r>
                        <a:rPr lang="cs-CZ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6859" marR="56859" marT="56859" marB="568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050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1200090"/>
            <a:ext cx="5328592" cy="40011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Phrase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in direct and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speech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43.7 Revise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indirect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Riding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Hood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1916832"/>
            <a:ext cx="7776864" cy="42473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Little Red Riding hood came into the forest and met a hungry wolf.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"Where are you going?" the wolf asked.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"I'm going to my Grandma. It's her birthday today and so I'm taking her this basket with a cake and wine," she replied.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Mmmm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," thought the wolf. "Perhaps I could eat the little girl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her grandmother." Then he got an idea. "Can you see those nice flowers?" he asked.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"Yes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," said the girl.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"Does your grandma like flowers?"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"I think so," the girl answered.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"Then go and pick some for her," the wolf said. "I'm sure she will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them."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"Umm, I don't know," Red Riding Hood said. "My mother told me not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leave the road."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"But you can always come back to the road later," the wolf tried.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"Okay, then," the girl said.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1068533"/>
            <a:ext cx="79208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Change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part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fairy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indirect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Use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reporting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73" y="3789040"/>
            <a:ext cx="2196115" cy="284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1196752"/>
            <a:ext cx="4176464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reporting verb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belong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(mind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order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shout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warn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say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3590219"/>
            <a:ext cx="4176464" cy="28623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mistake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liked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movie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soldier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ordered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not to go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polite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cs-CZ" b="1" dirty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1196752"/>
            <a:ext cx="3960440" cy="28623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Fill in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visit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grandparents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Reported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asked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____ I ____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visited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 </a:t>
            </a:r>
            <a:r>
              <a:rPr lang="cs-CZ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grandparents</a:t>
            </a:r>
            <a:r>
              <a:rPr lang="cs-CZ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had, her</a:t>
            </a: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his </a:t>
            </a: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had, my</a:t>
            </a: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mine</a:t>
            </a:r>
          </a:p>
          <a:p>
            <a:pPr marL="342900" indent="-342900">
              <a:buAutoNum type="alphaLcParenR"/>
            </a:pP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4282716"/>
            <a:ext cx="3960440" cy="147732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Odd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saucer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tire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napkin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jug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6021288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1d, 2a, 3c, 4b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43.9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340768"/>
            <a:ext cx="864096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www.novinky.cz/bydleni/tipy-a-trendy/139050-obrazem-moderni-talire-pro-vas-stul.html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www.helpforenglish.cz/article/2006032601-neprima-rec-2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7  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1014</Words>
  <Application>Microsoft Office PowerPoint</Application>
  <PresentationFormat>Předvádění na obrazovce (4:3)</PresentationFormat>
  <Paragraphs>203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55</cp:revision>
  <dcterms:created xsi:type="dcterms:W3CDTF">2010-12-26T08:22:04Z</dcterms:created>
  <dcterms:modified xsi:type="dcterms:W3CDTF">2013-03-25T19:15:14Z</dcterms:modified>
</cp:coreProperties>
</file>