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AAF4F4"/>
    <a:srgbClr val="CC9900"/>
    <a:srgbClr val="FFFF00"/>
    <a:srgbClr val="7B7913"/>
    <a:srgbClr val="B6B21C"/>
    <a:srgbClr val="003399"/>
    <a:srgbClr val="993300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82" d="100"/>
          <a:sy n="82" d="100"/>
        </p:scale>
        <p:origin x="-8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0D297-30A3-436E-A6D6-AEF730A650FE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2096E-8F90-428B-8248-D6310BCD0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16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096E-8F90-428B-8248-D6310BCD08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9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youtube.com/watch?v=d6Xj8chcLbc&amp;feature=related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renesbrains.blogspot.com/2012/03/reported-speech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2"/>
            <a:ext cx="9144000" cy="9923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statements</a:t>
            </a:r>
            <a:endParaRPr lang="cs-CZ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(Nepřímá řeč)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5220072" y="5085184"/>
            <a:ext cx="35283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55" y="1196752"/>
            <a:ext cx="1888008" cy="188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67" y="2551727"/>
            <a:ext cx="2123877" cy="21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1" y="4311277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2" y="1521147"/>
            <a:ext cx="1907853" cy="190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87" y="3613666"/>
            <a:ext cx="2051869" cy="205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220072" y="940427"/>
            <a:ext cx="36724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these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9934"/>
              </p:ext>
            </p:extLst>
          </p:nvPr>
        </p:nvGraphicFramePr>
        <p:xfrm>
          <a:off x="935596" y="1919483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Nepřímá řeč,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tell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vysvětlující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změny při převodu přímé řeči na nepřímou a uvádějící nejčastější uvozovací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slovesa.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1196752"/>
            <a:ext cx="4680520" cy="3643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know the following tenses: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 simple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 continuous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DUM # 12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Future simple (will)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DUM # 20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Future with going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DUM # 20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Past simple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DUM # 22, 24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Past continuous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DUM # 26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 perfect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DUM # 30, 31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Past perfect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DUM # 41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38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87067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5805264"/>
            <a:ext cx="76328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use direct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indirect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Czech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40052" y="5040727"/>
            <a:ext cx="338437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irect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přímá řeč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ndirect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nepřímá řeč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eported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nepřímá řeč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13134"/>
            <a:ext cx="460851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REPORTING VERBS – uvozovací slovesa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říci (něco)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říci (někomu něco)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9207" y="2270738"/>
            <a:ext cx="3652713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ADVANCED REPORTING VERBS pokročilá uvozovací slovesa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rder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nařídit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zeptat se, poprosit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romise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slíbit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křičet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ffer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nabídnout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dmit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připustit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agree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souhlasit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suggest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navrhnout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dvise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poradit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xplain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vysvětlit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ecommend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doporučit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varovat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74" y="1173107"/>
            <a:ext cx="1622545" cy="162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3107"/>
            <a:ext cx="1620539" cy="16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60049"/>
            <a:ext cx="1620539" cy="16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74" y="2990706"/>
            <a:ext cx="1619820" cy="16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statements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6642" r="4776" b="28845"/>
          <a:stretch/>
        </p:blipFill>
        <p:spPr bwMode="auto">
          <a:xfrm>
            <a:off x="179512" y="1742541"/>
            <a:ext cx="6859232" cy="32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1052736"/>
            <a:ext cx="51845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chart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TIME CHANGES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láček 10"/>
          <p:cNvSpPr/>
          <p:nvPr/>
        </p:nvSpPr>
        <p:spPr>
          <a:xfrm>
            <a:off x="7038744" y="804265"/>
            <a:ext cx="1997752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=&gt; WAS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láček 14"/>
          <p:cNvSpPr/>
          <p:nvPr/>
        </p:nvSpPr>
        <p:spPr>
          <a:xfrm>
            <a:off x="7038744" y="4293096"/>
            <a:ext cx="2034571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SAW =&gt; HAD SEEN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láček 15"/>
          <p:cNvSpPr/>
          <p:nvPr/>
        </p:nvSpPr>
        <p:spPr>
          <a:xfrm>
            <a:off x="7075563" y="3140968"/>
            <a:ext cx="1997752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 =&gt; WENT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láček 16"/>
          <p:cNvSpPr/>
          <p:nvPr/>
        </p:nvSpPr>
        <p:spPr>
          <a:xfrm>
            <a:off x="7076445" y="1988840"/>
            <a:ext cx="1997752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=&gt; HAD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láček 17"/>
          <p:cNvSpPr/>
          <p:nvPr/>
        </p:nvSpPr>
        <p:spPr>
          <a:xfrm>
            <a:off x="0" y="5784795"/>
            <a:ext cx="1997752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=&gt; COULD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láček 18"/>
          <p:cNvSpPr/>
          <p:nvPr/>
        </p:nvSpPr>
        <p:spPr>
          <a:xfrm>
            <a:off x="1589782" y="5109085"/>
            <a:ext cx="1997752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=&gt; WOULD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láček 19"/>
          <p:cNvSpPr/>
          <p:nvPr/>
        </p:nvSpPr>
        <p:spPr>
          <a:xfrm>
            <a:off x="2771800" y="5793702"/>
            <a:ext cx="2664296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DONE =&gt; HAD DONE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láček 20"/>
          <p:cNvSpPr/>
          <p:nvPr/>
        </p:nvSpPr>
        <p:spPr>
          <a:xfrm>
            <a:off x="5004048" y="5120657"/>
            <a:ext cx="2664296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HAD GONE =&gt; HAD GONE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láček 21"/>
          <p:cNvSpPr/>
          <p:nvPr/>
        </p:nvSpPr>
        <p:spPr>
          <a:xfrm>
            <a:off x="6966736" y="5712256"/>
            <a:ext cx="2069760" cy="86409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=&gt; HAD BEEN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álný popisek 18"/>
          <p:cNvSpPr/>
          <p:nvPr/>
        </p:nvSpPr>
        <p:spPr>
          <a:xfrm>
            <a:off x="4694983" y="5395143"/>
            <a:ext cx="2304256" cy="1008112"/>
          </a:xfrm>
          <a:prstGeom prst="wedgeEllipseCallout">
            <a:avLst>
              <a:gd name="adj1" fmla="val -47195"/>
              <a:gd name="adj2" fmla="val -534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sale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</a:p>
        </p:txBody>
      </p:sp>
      <p:sp>
        <p:nvSpPr>
          <p:cNvPr id="22" name="Oválný popisek 21"/>
          <p:cNvSpPr/>
          <p:nvPr/>
        </p:nvSpPr>
        <p:spPr>
          <a:xfrm>
            <a:off x="8456" y="4151194"/>
            <a:ext cx="2185729" cy="1152128"/>
          </a:xfrm>
          <a:prstGeom prst="wedgeEllipseCallout">
            <a:avLst>
              <a:gd name="adj1" fmla="val 59905"/>
              <a:gd name="adj2" fmla="val -2346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planet has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discovered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álný popisek 22"/>
          <p:cNvSpPr/>
          <p:nvPr/>
        </p:nvSpPr>
        <p:spPr>
          <a:xfrm>
            <a:off x="353136" y="2852936"/>
            <a:ext cx="1800200" cy="1008112"/>
          </a:xfrm>
          <a:prstGeom prst="wedgeEllipseCallout">
            <a:avLst>
              <a:gd name="adj1" fmla="val 62753"/>
              <a:gd name="adj2" fmla="val 4987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storm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coming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</a:p>
        </p:txBody>
      </p:sp>
      <p:sp>
        <p:nvSpPr>
          <p:cNvPr id="24" name="Oválný popisek 23"/>
          <p:cNvSpPr/>
          <p:nvPr/>
        </p:nvSpPr>
        <p:spPr>
          <a:xfrm>
            <a:off x="1733046" y="1844824"/>
            <a:ext cx="2368430" cy="1008112"/>
          </a:xfrm>
          <a:prstGeom prst="wedgeEllipseCallout">
            <a:avLst>
              <a:gd name="adj1" fmla="val 22246"/>
              <a:gd name="adj2" fmla="val 854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has a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girlfriend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</a:p>
        </p:txBody>
      </p:sp>
      <p:sp>
        <p:nvSpPr>
          <p:cNvPr id="25" name="Oválný popisek 24"/>
          <p:cNvSpPr/>
          <p:nvPr/>
        </p:nvSpPr>
        <p:spPr>
          <a:xfrm>
            <a:off x="5108651" y="4269501"/>
            <a:ext cx="2229004" cy="1008112"/>
          </a:xfrm>
          <a:prstGeom prst="wedgeEllipseCallout">
            <a:avLst>
              <a:gd name="adj1" fmla="val -64555"/>
              <a:gd name="adj2" fmla="val -224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winning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7:3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álný popisek 25"/>
          <p:cNvSpPr/>
          <p:nvPr/>
        </p:nvSpPr>
        <p:spPr>
          <a:xfrm>
            <a:off x="4208551" y="1844824"/>
            <a:ext cx="1800200" cy="1008112"/>
          </a:xfrm>
          <a:prstGeom prst="wedgeEllipseCallout">
            <a:avLst>
              <a:gd name="adj1" fmla="val -31764"/>
              <a:gd name="adj2" fmla="val 762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party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</a:p>
        </p:txBody>
      </p:sp>
      <p:sp>
        <p:nvSpPr>
          <p:cNvPr id="27" name="Oválný popisek 26"/>
          <p:cNvSpPr/>
          <p:nvPr/>
        </p:nvSpPr>
        <p:spPr>
          <a:xfrm>
            <a:off x="5071466" y="2996952"/>
            <a:ext cx="2084988" cy="1008112"/>
          </a:xfrm>
          <a:prstGeom prst="wedgeEllipseCallout">
            <a:avLst>
              <a:gd name="adj1" fmla="val -63269"/>
              <a:gd name="adj2" fmla="val 4987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</a:p>
        </p:txBody>
      </p:sp>
      <p:pic>
        <p:nvPicPr>
          <p:cNvPr id="2209" name="Picture 1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17003" r="18592" b="17435"/>
          <a:stretch/>
        </p:blipFill>
        <p:spPr bwMode="auto">
          <a:xfrm>
            <a:off x="2665123" y="3273743"/>
            <a:ext cx="1967696" cy="202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álný popisek 29"/>
          <p:cNvSpPr/>
          <p:nvPr/>
        </p:nvSpPr>
        <p:spPr>
          <a:xfrm>
            <a:off x="399545" y="5445224"/>
            <a:ext cx="2004870" cy="1008112"/>
          </a:xfrm>
          <a:prstGeom prst="wedgeEllipseCallout">
            <a:avLst>
              <a:gd name="adj1" fmla="val 58383"/>
              <a:gd name="adj2" fmla="val -546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</a:p>
        </p:txBody>
      </p:sp>
      <p:sp>
        <p:nvSpPr>
          <p:cNvPr id="31" name="Oválný popisek 30"/>
          <p:cNvSpPr/>
          <p:nvPr/>
        </p:nvSpPr>
        <p:spPr>
          <a:xfrm>
            <a:off x="2534744" y="5789240"/>
            <a:ext cx="2160239" cy="1008112"/>
          </a:xfrm>
          <a:prstGeom prst="wedgeEllipseCallout">
            <a:avLst>
              <a:gd name="adj1" fmla="val 1671"/>
              <a:gd name="adj2" fmla="val -8676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French</a:t>
            </a:r>
            <a:r>
              <a:rPr lang="cs-CZ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"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79512" y="1124744"/>
            <a:ext cx="23552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Carol is very talkative. What did she say?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2" name="Obláček 2211"/>
          <p:cNvSpPr/>
          <p:nvPr/>
        </p:nvSpPr>
        <p:spPr>
          <a:xfrm>
            <a:off x="6678825" y="788927"/>
            <a:ext cx="2088232" cy="136815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5168" y="1124745"/>
            <a:ext cx="6019079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REPORTING VERBS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u="sng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u="sng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u="sng" dirty="0" smtClean="0">
                <a:latin typeface="Times New Roman" pitchFamily="18" charset="0"/>
                <a:cs typeface="Times New Roman" pitchFamily="18" charset="0"/>
              </a:rPr>
              <a:t>his pupil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couldn´t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(+ to +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u="sng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i="1" u="sng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u="sng" dirty="0" smtClean="0">
                <a:latin typeface="Times New Roman" pitchFamily="18" charset="0"/>
                <a:cs typeface="Times New Roman" pitchFamily="18" charset="0"/>
              </a:rPr>
              <a:t> pupil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couldn´t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168" y="4906034"/>
            <a:ext cx="67391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DON´T HAVE TO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couldn´t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couldn´t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85167" y="3287664"/>
            <a:ext cx="522699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no tense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reporting verb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tense.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"I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go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."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 go shopping.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1124745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3287664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4906034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8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0" y="2397283"/>
            <a:ext cx="2339753" cy="233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7504" y="5733256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5168" y="5733256"/>
            <a:ext cx="673915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Mind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logical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grandparents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lot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."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grandparents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lot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268760"/>
            <a:ext cx="81369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interpreter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2050299"/>
            <a:ext cx="19082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wanted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break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free.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24548" y="4541396"/>
            <a:ext cx="23555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somebody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gonna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35596" y="3081229"/>
            <a:ext cx="266429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night in her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dreams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felt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6016" y="4370996"/>
            <a:ext cx="179252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cheated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89703" y="1957966"/>
            <a:ext cx="38164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boy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just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rolled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morning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02330" y="3139044"/>
            <a:ext cx="252028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champions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68730" y="2050299"/>
            <a:ext cx="3600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71800" y="4509826"/>
            <a:ext cx="3600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4358" y="3086757"/>
            <a:ext cx="3600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37003" y="3133056"/>
            <a:ext cx="3600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37231" y="1954679"/>
            <a:ext cx="3600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54318" y="4385238"/>
            <a:ext cx="3600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247108" y="5063591"/>
            <a:ext cx="214989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Queen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Celine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Abba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Beyonce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Queen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Smash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23" y="3218881"/>
            <a:ext cx="1798865" cy="17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196752"/>
            <a:ext cx="4392488" cy="28623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boyfriend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„I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anymore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."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loved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anymore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anymore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loved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anymore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anymore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5406" y="4365104"/>
            <a:ext cx="4176464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verb CAN´T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as a reporting verb?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shout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bring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explain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suggest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0032" y="1196752"/>
            <a:ext cx="3960440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direct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sentence – He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admited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had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had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2" y="4077072"/>
            <a:ext cx="3960440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=&gt; had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1b, 2b, 3a, 4d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Zdroje,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268760"/>
            <a:ext cx="864096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brenesbrains.blogspot.com/2012/03/reported-speech.html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995</Words>
  <Application>Microsoft Office PowerPoint</Application>
  <PresentationFormat>Předvádění na obrazovce (4:3)</PresentationFormat>
  <Paragraphs>155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Evik</cp:lastModifiedBy>
  <cp:revision>227</cp:revision>
  <dcterms:created xsi:type="dcterms:W3CDTF">2010-12-26T08:22:04Z</dcterms:created>
  <dcterms:modified xsi:type="dcterms:W3CDTF">2012-05-06T17:55:43Z</dcterms:modified>
</cp:coreProperties>
</file>