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A548A-490A-439C-BA1A-E2675E02FB08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0D628-6EA6-4529-907B-5510D9516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6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0D628-6EA6-4529-907B-5510D9516DB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88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dQY7BusJN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pnews.in/sports/people/michael-schumacher" TargetMode="External"/><Relationship Id="rId13" Type="http://schemas.openxmlformats.org/officeDocument/2006/relationships/hyperlink" Target="http://www.freewallpapersweb.com/Free-Downloads.asp?id=647" TargetMode="External"/><Relationship Id="rId3" Type="http://schemas.openxmlformats.org/officeDocument/2006/relationships/hyperlink" Target="http://www.animoca.com/en/2012/01/new-releases-calendar-2012-and-calendar-2012-hd" TargetMode="External"/><Relationship Id="rId7" Type="http://schemas.openxmlformats.org/officeDocument/2006/relationships/hyperlink" Target="http://www.mmsprani.cz/k-narozeninam/obrazky/prani-k-narozeninam-obrazky-2.php" TargetMode="External"/><Relationship Id="rId12" Type="http://schemas.openxmlformats.org/officeDocument/2006/relationships/hyperlink" Target="http://depositphotos.com/4164955/stock-photo-Calender-page-for-25th-december.html" TargetMode="External"/><Relationship Id="rId2" Type="http://schemas.openxmlformats.org/officeDocument/2006/relationships/hyperlink" Target="http://dum.rvp.cz/materialy/calendars-the-dat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edskolaci.cz/?tag=budik" TargetMode="External"/><Relationship Id="rId11" Type="http://schemas.openxmlformats.org/officeDocument/2006/relationships/hyperlink" Target="http://www.clipartof.com/portfolio/bnpdesignstudio/illustration/3d-february-14th-valentines-day-calendar-with-rose-petals-1049346.html" TargetMode="External"/><Relationship Id="rId5" Type="http://schemas.openxmlformats.org/officeDocument/2006/relationships/hyperlink" Target="http://cecko2008.webnode.cz/kalendar-akci/" TargetMode="External"/><Relationship Id="rId10" Type="http://schemas.openxmlformats.org/officeDocument/2006/relationships/hyperlink" Target="http://www.supermusic.sk/skupina.php?idskupiny=3195" TargetMode="External"/><Relationship Id="rId4" Type="http://schemas.openxmlformats.org/officeDocument/2006/relationships/hyperlink" Target="http://www.puzzleshop.cz/d-2780-puzzle-3000-ctyri-rocni-obdobi-clementoni.html" TargetMode="External"/><Relationship Id="rId9" Type="http://schemas.openxmlformats.org/officeDocument/2006/relationships/hyperlink" Target="http://www.polyvore.com/bras_pitt/thing?id=5740522" TargetMode="External"/><Relationship Id="rId14" Type="http://schemas.openxmlformats.org/officeDocument/2006/relationships/hyperlink" Target="http://www.okeq.org/enew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dates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AutoNum type="arabicPeriod"/>
            </a:pP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545558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9"/>
            <a:ext cx="9144000" cy="708914"/>
            <a:chOff x="0" y="6242447"/>
            <a:chExt cx="9144000" cy="461666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8"/>
              <a:ext cx="33162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08312"/>
            <a:ext cx="34186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06" y="3613666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23" y="94150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06765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Dates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months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ordinal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numbers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easons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time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zaměřená na roční období a měsíce, psaní data pomocí řadových číslovek, určování času, užití předložek s časovými údaji.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8353"/>
            <a:ext cx="1963737" cy="199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80" y="1052736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70686"/>
            <a:ext cx="2027235" cy="190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170" y="3438525"/>
            <a:ext cx="2016224" cy="19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39752" y="1178496"/>
            <a:ext cx="14401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 smtClean="0">
                <a:latin typeface="Times New Roman" pitchFamily="18" charset="0"/>
                <a:cs typeface="Times New Roman" pitchFamily="18" charset="0"/>
              </a:rPr>
              <a:t>Spring</a:t>
            </a:r>
            <a:endParaRPr lang="cs-CZ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March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April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May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352711" y="3421271"/>
            <a:ext cx="1728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 smtClean="0">
                <a:latin typeface="Times New Roman" pitchFamily="18" charset="0"/>
                <a:cs typeface="Times New Roman" pitchFamily="18" charset="0"/>
              </a:rPr>
              <a:t>Autumn</a:t>
            </a:r>
            <a:endParaRPr lang="cs-CZ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September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October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November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88224" y="1078353"/>
            <a:ext cx="1869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err="1" smtClean="0">
                <a:latin typeface="Times New Roman" pitchFamily="18" charset="0"/>
                <a:cs typeface="Times New Roman" pitchFamily="18" charset="0"/>
              </a:rPr>
              <a:t>Summer</a:t>
            </a:r>
            <a:endParaRPr lang="cs-CZ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June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July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August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88224" y="3470686"/>
            <a:ext cx="20824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Winter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January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February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35896" y="5648761"/>
            <a:ext cx="417646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	-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u="sng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June.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20" y="5648761"/>
            <a:ext cx="2304255" cy="110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Ordinal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numbers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9320" y="1125452"/>
            <a:ext cx="3089716" cy="5570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1st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seco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rd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fourth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fifth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sixth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seventh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eighth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ninth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tenth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11th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eleventh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twelfth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21st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twenty-first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22nd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twenty-second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23rd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twenty-third</a:t>
            </a:r>
          </a:p>
          <a:p>
            <a:endParaRPr lang="en-US" dirty="0"/>
          </a:p>
        </p:txBody>
      </p:sp>
      <p:sp>
        <p:nvSpPr>
          <p:cNvPr id="6" name="Oválný popisek 5"/>
          <p:cNvSpPr/>
          <p:nvPr/>
        </p:nvSpPr>
        <p:spPr>
          <a:xfrm>
            <a:off x="4085324" y="1502500"/>
            <a:ext cx="3032867" cy="1152128"/>
          </a:xfrm>
          <a:prstGeom prst="wedgeEllipseCallout">
            <a:avLst>
              <a:gd name="adj1" fmla="val -20355"/>
              <a:gd name="adj2" fmla="val 75098"/>
            </a:avLst>
          </a:prstGeom>
          <a:solidFill>
            <a:srgbClr val="FED2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When´s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your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864" y="4869160"/>
            <a:ext cx="1924453" cy="182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álný popisek 6"/>
          <p:cNvSpPr/>
          <p:nvPr/>
        </p:nvSpPr>
        <p:spPr>
          <a:xfrm>
            <a:off x="5601757" y="2591320"/>
            <a:ext cx="2776574" cy="1434352"/>
          </a:xfrm>
          <a:prstGeom prst="wedgeEllipseCallout">
            <a:avLst>
              <a:gd name="adj1" fmla="val 17708"/>
              <a:gd name="adj2" fmla="val 785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birthday´s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May.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44" y="4553294"/>
            <a:ext cx="1486496" cy="214291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5"/>
            <a:ext cx="1257721" cy="244827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492443"/>
            <a:ext cx="936104" cy="99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3"/>
            <a:ext cx="4320480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599892" y="1476426"/>
            <a:ext cx="2124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o´clock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00114" y="184482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36196" y="2492896"/>
            <a:ext cx="212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 past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28814" y="3675221"/>
            <a:ext cx="219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Quarter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past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44208" y="4793607"/>
            <a:ext cx="22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Twenty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5650886"/>
            <a:ext cx="212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Twenty-five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past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23928" y="5859142"/>
            <a:ext cx="147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past</a:t>
            </a:r>
          </a:p>
          <a:p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015716" y="56508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Twenty-five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331640" y="47158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Twenty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11560" y="367522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Quarter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691680" y="25335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Ten to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55776" y="1845758"/>
            <a:ext cx="102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96447" y="683855"/>
            <a:ext cx="2628292" cy="6771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up </a:t>
            </a:r>
            <a:r>
              <a:rPr lang="cs-CZ" sz="2000" b="1" u="sng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seven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o ´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cs-CZ" dirty="0" smtClean="0"/>
              <a:t>.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700228"/>
            <a:ext cx="3744416" cy="20621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Brad Pitt´s birthday is in December.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Michael Schumacher´s birthday is in the first month of the year.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Jenifer Lopez´s birthday is in the month after June.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11960" y="14847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11960" y="1946449"/>
            <a:ext cx="792088" cy="18158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24/7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18/12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3/1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631602"/>
            <a:ext cx="1609582" cy="15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337057"/>
            <a:ext cx="1609582" cy="16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51520" y="112474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Match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stars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birthdays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443711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620180" cy="149070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91710"/>
            <a:ext cx="1533094" cy="151216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05919"/>
            <a:ext cx="1512168" cy="151216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98" y="5013176"/>
            <a:ext cx="1479882" cy="1512168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31" y="4998662"/>
            <a:ext cx="1522204" cy="15194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77" y="1382230"/>
            <a:ext cx="1622958" cy="17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10934"/>
              </p:ext>
            </p:extLst>
          </p:nvPr>
        </p:nvGraphicFramePr>
        <p:xfrm>
          <a:off x="539551" y="1628800"/>
          <a:ext cx="4968552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2484276"/>
                <a:gridCol w="2484276"/>
              </a:tblGrid>
              <a:tr h="1325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WHICH DAY IS THE FIFTEENTH DAY IN THIS MONTH?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IS </a:t>
                      </a:r>
                      <a:r>
                        <a:rPr lang="cs-CZ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MONDAY </a:t>
                      </a: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TWENTIETH DAY OF THIS MONTH?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</a:tr>
              <a:tr h="1158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IS THE THIRD DAY OF THIS MONTH SATURDAY?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WHICH DATE IS THE LAST DAY OF THIS MONTH?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</a:tr>
              <a:tr h="1158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WHICH IS THE LAST DAY OF THIS MONTH?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IS THE NINTH DAY OF THIS MONTH WEDNESDAY?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</a:tr>
              <a:tr h="1325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WHICH DATE IS THE SECOND SUNDAY OF THIS MONTH? 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WHICH DATE IS THE THIRD SUNDAY OF THIS MONTH?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ED2F8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54765" y="11421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calendar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30727"/>
            <a:ext cx="2952328" cy="38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92443"/>
            <a:ext cx="4572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CLIL - Song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1783" y="1021376"/>
            <a:ext cx="403244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Time After Time</a:t>
            </a:r>
          </a:p>
          <a:p>
            <a:r>
              <a:rPr lang="en-US" i="1" dirty="0" smtClean="0">
                <a:hlinkClick r:id="rId2"/>
              </a:rPr>
              <a:t>http://www.youtube.com/watch?v=VdQY7BusJNU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Lying in my bed I hear the ……… thick	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think of you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Caught up in circles confusion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nothing new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Flashback warm ……………..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Almost left behind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……………….. of memories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Time after sometimes you …………… me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I'm walking too far ahead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You're calling to me I can't hear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What you'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said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When you say go slow I fall behind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second hand unwinds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Chorus:</a:t>
            </a:r>
          </a:p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If you're lost you can look</a:t>
            </a:r>
            <a:br>
              <a:rPr lang="en-US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And you will find me</a:t>
            </a:r>
            <a:br>
              <a:rPr lang="en-US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Time after time</a:t>
            </a:r>
            <a:br>
              <a:rPr lang="en-US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If you fall I will catch you</a:t>
            </a:r>
            <a:br>
              <a:rPr lang="en-US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I'll be waiting time after time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endParaRPr 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74231" y="1001695"/>
            <a:ext cx="333731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After my picture fades and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Darkness has turned to grey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Watching through ………………..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You're wandering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If I am O.K.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Secrets stolen from deep inside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…………. beats out of time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Chorus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You say go slow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fall behind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second hand unwinds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Chorus</a:t>
            </a:r>
          </a:p>
          <a:p>
            <a:endParaRPr lang="en-US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Time after time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after time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after time</a:t>
            </a:r>
          </a:p>
          <a:p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74229" y="6050025"/>
            <a:ext cx="469025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!"/>
            </a:pPr>
            <a:r>
              <a:rPr lang="cs-CZ" b="1" u="sng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Complete</a:t>
            </a: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cs-CZ" b="1" u="sng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the</a:t>
            </a: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song </a:t>
            </a:r>
            <a:r>
              <a:rPr lang="cs-CZ" b="1" u="sng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with</a:t>
            </a: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cs-CZ" b="1" u="sng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the</a:t>
            </a: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cs-CZ" b="1" u="sng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correct</a:t>
            </a: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cs-CZ" b="1" u="sng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word</a:t>
            </a:r>
            <a:r>
              <a:rPr lang="cs-CZ" b="1" u="sng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:</a:t>
            </a:r>
          </a:p>
          <a:p>
            <a:r>
              <a:rPr lang="cs-CZ" i="1" dirty="0" err="1">
                <a:solidFill>
                  <a:schemeClr val="accent4">
                    <a:lumMod val="50000"/>
                  </a:schemeClr>
                </a:solidFill>
                <a:sym typeface="Wingdings"/>
              </a:rPr>
              <a:t>c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lock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, 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windows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, 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suitcases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, 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nights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, 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drum</a:t>
            </a:r>
            <a:r>
              <a:rPr lang="cs-CZ" i="1" dirty="0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, </a:t>
            </a:r>
            <a:r>
              <a:rPr lang="cs-CZ" i="1" dirty="0" err="1" smtClean="0">
                <a:solidFill>
                  <a:schemeClr val="accent4">
                    <a:lumMod val="50000"/>
                  </a:schemeClr>
                </a:solidFill>
                <a:sym typeface="Wingdings"/>
              </a:rPr>
              <a:t>picture</a:t>
            </a:r>
            <a:endParaRPr lang="cs-CZ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3583" y="920781"/>
            <a:ext cx="4896545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fourteenth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March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Fourteenth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February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fourteenth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February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>
              <a:buAutoNum type="alphaLcParenR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fourteenth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February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>
              <a:buAutoNum type="alphaLcParenR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3" y="1516275"/>
            <a:ext cx="1800200" cy="128492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7" name="TextovéPole 6"/>
          <p:cNvSpPr txBox="1"/>
          <p:nvPr/>
        </p:nvSpPr>
        <p:spPr>
          <a:xfrm>
            <a:off x="185844" y="3103843"/>
            <a:ext cx="4896545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Steve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…….. July.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in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on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not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3103" y="4985402"/>
            <a:ext cx="484202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start?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starts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……. 8 o´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in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on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not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508104" y="920781"/>
            <a:ext cx="331236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…………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birthday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48264" y="5006918"/>
            <a:ext cx="187220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marL="342900" indent="-342900">
              <a:buAutoNum type="arabicPeriod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25" y="2562270"/>
            <a:ext cx="1781175" cy="20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36" y="4985402"/>
            <a:ext cx="11525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3806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Zdroje, citace</a:t>
            </a:r>
          </a:p>
          <a:p>
            <a:pPr algn="l"/>
            <a:r>
              <a:rPr lang="cs-CZ" sz="1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://dum.rvp.cz/materialy/calendars-the-dates.html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http://www.animoca.com/en/2012/01/new-releases-calendar-2012-and-calendar-2012-hd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http://www.puzzleshop.cz/d-2780-puzzle-3000-ctyri-rocni-obdobi-clementoni.html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5"/>
              </a:rPr>
              <a:t>http://cecko2008.webnode.cz/kalendar-akci/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http://www.predskolaci.cz/?tag=budik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7"/>
              </a:rPr>
              <a:t>http://www.mmsprani.cz/k-narozeninam/obrazky/prani-k-narozeninam-obrazky-2.php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8"/>
              </a:rPr>
              <a:t>http://www.topnews.in/sports/people/michael-schumacher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9"/>
              </a:rPr>
              <a:t>http://www.polyvore.com/bras_pitt/thing?id=5740522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http://www.supermusic.sk/skupina.php?idskupiny=3195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http://www.clipartof.com/portfolio/bnpdesignstudio/illustration/3d-february-14th-valentines-day-calendar-with-rose-petals-1049346.html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http://depositphotos.com/4164955/stock-photo-Calender-page-for-25th-december.html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http://www.freewallpapersweb.com/Free-Downloads.asp?id=647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http://www.okeq.org/enews/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635</Words>
  <Application>Microsoft Office PowerPoint</Application>
  <PresentationFormat>Předvádění na obrazovce (4:3)</PresentationFormat>
  <Paragraphs>168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53</cp:revision>
  <dcterms:created xsi:type="dcterms:W3CDTF">2010-12-26T08:22:04Z</dcterms:created>
  <dcterms:modified xsi:type="dcterms:W3CDTF">2012-01-28T16:42:15Z</dcterms:modified>
</cp:coreProperties>
</file>