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70" d="100"/>
          <a:sy n="70" d="100"/>
        </p:scale>
        <p:origin x="-13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ADBCC-1FB4-4DA2-B8D4-6639882431F9}" type="datetimeFigureOut">
              <a:rPr lang="cs-CZ" smtClean="0"/>
              <a:t>18.4.2013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E187B-EF54-4EE5-BCF7-C50BDAEA4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99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E187B-EF54-4EE5-BCF7-C50BDAEA4A6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569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E187B-EF54-4EE5-BCF7-C50BDAEA4A6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849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18.4.2013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18.4.2013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18.4.2013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18.4.2013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18.4.2013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18.4.2013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18.4.2013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7.wdp"/><Relationship Id="rId18" Type="http://schemas.openxmlformats.org/officeDocument/2006/relationships/image" Target="../media/image18.png"/><Relationship Id="rId26" Type="http://schemas.microsoft.com/office/2007/relationships/hdphoto" Target="../media/hdphoto12.wdp"/><Relationship Id="rId3" Type="http://schemas.openxmlformats.org/officeDocument/2006/relationships/image" Target="../media/image10.png"/><Relationship Id="rId21" Type="http://schemas.microsoft.com/office/2007/relationships/hdphoto" Target="../media/hdphoto11.wdp"/><Relationship Id="rId34" Type="http://schemas.microsoft.com/office/2007/relationships/hdphoto" Target="../media/hdphoto15.wdp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17" Type="http://schemas.microsoft.com/office/2007/relationships/hdphoto" Target="../media/hdphoto9.wdp"/><Relationship Id="rId25" Type="http://schemas.openxmlformats.org/officeDocument/2006/relationships/image" Target="../media/image23.png"/><Relationship Id="rId33" Type="http://schemas.openxmlformats.org/officeDocument/2006/relationships/image" Target="../media/image28.png"/><Relationship Id="rId38" Type="http://schemas.microsoft.com/office/2007/relationships/hdphoto" Target="../media/hdphoto16.wdp"/><Relationship Id="rId2" Type="http://schemas.openxmlformats.org/officeDocument/2006/relationships/image" Target="../media/image9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24" Type="http://schemas.openxmlformats.org/officeDocument/2006/relationships/image" Target="../media/image22.png"/><Relationship Id="rId32" Type="http://schemas.openxmlformats.org/officeDocument/2006/relationships/image" Target="../media/image27.png"/><Relationship Id="rId37" Type="http://schemas.openxmlformats.org/officeDocument/2006/relationships/image" Target="../media/image31.png"/><Relationship Id="rId5" Type="http://schemas.openxmlformats.org/officeDocument/2006/relationships/image" Target="../media/image11.png"/><Relationship Id="rId15" Type="http://schemas.microsoft.com/office/2007/relationships/hdphoto" Target="../media/hdphoto8.wdp"/><Relationship Id="rId23" Type="http://schemas.openxmlformats.org/officeDocument/2006/relationships/image" Target="../media/image21.png"/><Relationship Id="rId28" Type="http://schemas.microsoft.com/office/2007/relationships/hdphoto" Target="../media/hdphoto13.wdp"/><Relationship Id="rId36" Type="http://schemas.openxmlformats.org/officeDocument/2006/relationships/image" Target="../media/image30.png"/><Relationship Id="rId10" Type="http://schemas.openxmlformats.org/officeDocument/2006/relationships/image" Target="../media/image14.png"/><Relationship Id="rId19" Type="http://schemas.microsoft.com/office/2007/relationships/hdphoto" Target="../media/hdphoto10.wdp"/><Relationship Id="rId31" Type="http://schemas.openxmlformats.org/officeDocument/2006/relationships/image" Target="../media/image26.png"/><Relationship Id="rId4" Type="http://schemas.microsoft.com/office/2007/relationships/hdphoto" Target="../media/hdphoto3.wdp"/><Relationship Id="rId9" Type="http://schemas.microsoft.com/office/2007/relationships/hdphoto" Target="../media/hdphoto5.wdp"/><Relationship Id="rId14" Type="http://schemas.openxmlformats.org/officeDocument/2006/relationships/image" Target="../media/image16.png"/><Relationship Id="rId22" Type="http://schemas.openxmlformats.org/officeDocument/2006/relationships/image" Target="../media/image20.png"/><Relationship Id="rId27" Type="http://schemas.openxmlformats.org/officeDocument/2006/relationships/image" Target="../media/image24.png"/><Relationship Id="rId30" Type="http://schemas.microsoft.com/office/2007/relationships/hdphoto" Target="../media/hdphoto14.wdp"/><Relationship Id="rId35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17.wdp"/><Relationship Id="rId7" Type="http://schemas.microsoft.com/office/2007/relationships/hdphoto" Target="../media/hdphoto19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18.wdp"/><Relationship Id="rId10" Type="http://schemas.openxmlformats.org/officeDocument/2006/relationships/hyperlink" Target="http://www.slideshare.net/Missjohanna/pronouns-some-any-every" TargetMode="External"/><Relationship Id="rId4" Type="http://schemas.openxmlformats.org/officeDocument/2006/relationships/image" Target="../media/image33.png"/><Relationship Id="rId9" Type="http://schemas.microsoft.com/office/2007/relationships/hdphoto" Target="../media/hdphoto20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microsoft.com/office/2007/relationships/hdphoto" Target="../media/hdphoto25.wdp"/><Relationship Id="rId18" Type="http://schemas.openxmlformats.org/officeDocument/2006/relationships/image" Target="../media/image47.png"/><Relationship Id="rId3" Type="http://schemas.openxmlformats.org/officeDocument/2006/relationships/image" Target="../media/image37.png"/><Relationship Id="rId21" Type="http://schemas.microsoft.com/office/2007/relationships/hdphoto" Target="../media/hdphoto27.wdp"/><Relationship Id="rId7" Type="http://schemas.openxmlformats.org/officeDocument/2006/relationships/image" Target="../media/image39.jpeg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5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2.wdp"/><Relationship Id="rId11" Type="http://schemas.microsoft.com/office/2007/relationships/hdphoto" Target="../media/hdphoto24.wdp"/><Relationship Id="rId5" Type="http://schemas.openxmlformats.org/officeDocument/2006/relationships/image" Target="../media/image38.png"/><Relationship Id="rId15" Type="http://schemas.openxmlformats.org/officeDocument/2006/relationships/image" Target="../media/image44.png"/><Relationship Id="rId23" Type="http://schemas.openxmlformats.org/officeDocument/2006/relationships/image" Target="../media/image50.png"/><Relationship Id="rId10" Type="http://schemas.openxmlformats.org/officeDocument/2006/relationships/image" Target="../media/image41.png"/><Relationship Id="rId19" Type="http://schemas.microsoft.com/office/2007/relationships/hdphoto" Target="../media/hdphoto26.wdp"/><Relationship Id="rId4" Type="http://schemas.microsoft.com/office/2007/relationships/hdphoto" Target="../media/hdphoto21.wdp"/><Relationship Id="rId9" Type="http://schemas.microsoft.com/office/2007/relationships/hdphoto" Target="../media/hdphoto23.wdp"/><Relationship Id="rId14" Type="http://schemas.openxmlformats.org/officeDocument/2006/relationships/image" Target="../media/image43.png"/><Relationship Id="rId22" Type="http://schemas.openxmlformats.org/officeDocument/2006/relationships/image" Target="../media/image4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hyperlink" Target="http://www.youtube.com/watch?v=p9woC3Mrq9w" TargetMode="External"/><Relationship Id="rId7" Type="http://schemas.microsoft.com/office/2007/relationships/hdphoto" Target="../media/hdphoto28.wdp"/><Relationship Id="rId2" Type="http://schemas.openxmlformats.org/officeDocument/2006/relationships/hyperlink" Target="http://www.youtube.com/watch?v=quMlRhlVR3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hyperlink" Target="http://www.youtube.com/watch?v=UvG0qTcdCX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ssiequeens.com/fmspiritoffire/photos/Freddie/Freddie0023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492442"/>
            <a:ext cx="7772400" cy="29365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39.1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Pronouns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adverbs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i="1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sz="25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i="1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cs-CZ" sz="25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i="1" dirty="0" err="1" smtClean="0"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cs-CZ" sz="2500" b="1" i="1" dirty="0" smtClean="0">
                <a:latin typeface="Times New Roman" pitchFamily="18" charset="0"/>
                <a:cs typeface="Times New Roman" pitchFamily="18" charset="0"/>
              </a:rPr>
              <a:t>, no,</a:t>
            </a:r>
          </a:p>
          <a:p>
            <a:pPr algn="l"/>
            <a:r>
              <a:rPr lang="cs-CZ" sz="25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500" b="1" i="1" dirty="0" err="1" smtClean="0">
                <a:latin typeface="Times New Roman" pitchFamily="18" charset="0"/>
                <a:cs typeface="Times New Roman" pitchFamily="18" charset="0"/>
              </a:rPr>
              <a:t>Illnesses</a:t>
            </a:r>
            <a:r>
              <a:rPr lang="cs-CZ" sz="2500" b="1" i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500" b="1" i="1" dirty="0" err="1" smtClean="0">
                <a:latin typeface="Times New Roman" pitchFamily="18" charset="0"/>
                <a:cs typeface="Times New Roman" pitchFamily="18" charset="0"/>
              </a:rPr>
              <a:t>injuries</a:t>
            </a:r>
            <a:endParaRPr lang="cs-CZ" sz="2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(Zájmena a příslovce se </a:t>
            </a:r>
            <a:r>
              <a:rPr lang="cs-CZ" sz="2500" b="1" i="1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sz="25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i="1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cs-CZ" sz="25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i="1" dirty="0" err="1" smtClean="0"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cs-CZ" sz="2500" b="1" i="1" dirty="0" smtClean="0">
                <a:latin typeface="Times New Roman" pitchFamily="18" charset="0"/>
                <a:cs typeface="Times New Roman" pitchFamily="18" charset="0"/>
              </a:rPr>
              <a:t>, no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cs-CZ" sz="25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500" b="1" i="1" dirty="0" smtClean="0">
                <a:latin typeface="Times New Roman" pitchFamily="18" charset="0"/>
                <a:cs typeface="Times New Roman" pitchFamily="18" charset="0"/>
              </a:rPr>
              <a:t>emoci a zranění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7"/>
            <a:ext cx="9144000" cy="615553"/>
            <a:chOff x="0" y="6242447"/>
            <a:chExt cx="9144000" cy="615553"/>
          </a:xfrm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6155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Mgr. Michaela Kaplanová</a:t>
              </a: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95" y="4276053"/>
            <a:ext cx="1715457" cy="171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7" b="17190"/>
          <a:stretch/>
        </p:blipFill>
        <p:spPr bwMode="auto">
          <a:xfrm>
            <a:off x="4815852" y="4649219"/>
            <a:ext cx="2150090" cy="14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36" y="1665164"/>
            <a:ext cx="1835844" cy="183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5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0" y="4429876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láček 11"/>
          <p:cNvSpPr/>
          <p:nvPr/>
        </p:nvSpPr>
        <p:spPr>
          <a:xfrm>
            <a:off x="6840586" y="1171572"/>
            <a:ext cx="2272389" cy="555416"/>
          </a:xfrm>
          <a:prstGeom prst="cloudCallout">
            <a:avLst>
              <a:gd name="adj1" fmla="val -9118"/>
              <a:gd name="adj2" fmla="val 125019"/>
            </a:avLst>
          </a:prstGeom>
          <a:solidFill>
            <a:srgbClr val="D2FCFE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EVERYWHERE</a:t>
            </a:r>
            <a:endParaRPr lang="cs-CZ" sz="1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láček 16"/>
          <p:cNvSpPr/>
          <p:nvPr/>
        </p:nvSpPr>
        <p:spPr>
          <a:xfrm>
            <a:off x="1923636" y="5176635"/>
            <a:ext cx="1673862" cy="555416"/>
          </a:xfrm>
          <a:prstGeom prst="cloudCallout">
            <a:avLst>
              <a:gd name="adj1" fmla="val -65089"/>
              <a:gd name="adj2" fmla="val -47950"/>
            </a:avLst>
          </a:prstGeom>
          <a:solidFill>
            <a:srgbClr val="D2FCFE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NOTHING</a:t>
            </a:r>
            <a:endParaRPr lang="cs-CZ" sz="1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láček 6"/>
          <p:cNvSpPr/>
          <p:nvPr/>
        </p:nvSpPr>
        <p:spPr>
          <a:xfrm>
            <a:off x="3563888" y="4607522"/>
            <a:ext cx="1728192" cy="526259"/>
          </a:xfrm>
          <a:prstGeom prst="cloudCallout">
            <a:avLst>
              <a:gd name="adj1" fmla="val 58561"/>
              <a:gd name="adj2" fmla="val 45189"/>
            </a:avLst>
          </a:prstGeom>
          <a:solidFill>
            <a:srgbClr val="D2FCFE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NOBODY</a:t>
            </a:r>
            <a:endParaRPr lang="cs-CZ" sz="1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04218"/>
            <a:ext cx="1917384" cy="191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láček 18"/>
          <p:cNvSpPr/>
          <p:nvPr/>
        </p:nvSpPr>
        <p:spPr>
          <a:xfrm>
            <a:off x="2036199" y="2238389"/>
            <a:ext cx="2020255" cy="631304"/>
          </a:xfrm>
          <a:prstGeom prst="cloudCallout">
            <a:avLst>
              <a:gd name="adj1" fmla="val -38594"/>
              <a:gd name="adj2" fmla="val 93669"/>
            </a:avLst>
          </a:prstGeom>
          <a:solidFill>
            <a:srgbClr val="D2FCFE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SOMETHING</a:t>
            </a:r>
            <a:endParaRPr lang="cs-CZ" sz="1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-570" r="15974" b="1"/>
          <a:stretch/>
        </p:blipFill>
        <p:spPr bwMode="auto">
          <a:xfrm>
            <a:off x="4815852" y="1863524"/>
            <a:ext cx="1677273" cy="241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bláček 21"/>
          <p:cNvSpPr/>
          <p:nvPr/>
        </p:nvSpPr>
        <p:spPr>
          <a:xfrm>
            <a:off x="7249236" y="3950972"/>
            <a:ext cx="2020255" cy="631304"/>
          </a:xfrm>
          <a:prstGeom prst="cloudCallout">
            <a:avLst>
              <a:gd name="adj1" fmla="val -12812"/>
              <a:gd name="adj2" fmla="val 68000"/>
            </a:avLst>
          </a:prstGeom>
          <a:solidFill>
            <a:srgbClr val="D2FCFE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EVERYBODY</a:t>
            </a:r>
            <a:endParaRPr lang="cs-CZ" sz="1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láček 13"/>
          <p:cNvSpPr/>
          <p:nvPr/>
        </p:nvSpPr>
        <p:spPr>
          <a:xfrm>
            <a:off x="3087506" y="3420848"/>
            <a:ext cx="2020255" cy="631304"/>
          </a:xfrm>
          <a:prstGeom prst="cloudCallout">
            <a:avLst>
              <a:gd name="adj1" fmla="val 56512"/>
              <a:gd name="adj2" fmla="val -89677"/>
            </a:avLst>
          </a:prstGeom>
          <a:solidFill>
            <a:srgbClr val="D2FCFE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SOMEBODY</a:t>
            </a:r>
            <a:endParaRPr lang="cs-CZ" sz="1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39.10 Anotace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375161"/>
              </p:ext>
            </p:extLst>
          </p:nvPr>
        </p:nvGraphicFramePr>
        <p:xfrm>
          <a:off x="935596" y="2348880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Michaela Kaplanová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Adverbs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and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pronouns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with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every</a:t>
                      </a:r>
                      <a:r>
                        <a:rPr lang="cs-CZ" i="1" dirty="0" smtClean="0">
                          <a:latin typeface="Times New Roman" pitchFamily="18" charset="0"/>
                          <a:cs typeface="Times New Roman" pitchFamily="18" charset="0"/>
                        </a:rPr>
                        <a:t>, no, </a:t>
                      </a:r>
                      <a:r>
                        <a:rPr lang="cs-CZ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r>
                        <a:rPr lang="cs-CZ" i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some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health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illnesses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injuries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zaměřující se na složená zájmena a příslovce v angličtině a uvádějící slovní zásobu tematicky zaměřenou na nemoci a zranění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39.2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373" y="2880282"/>
            <a:ext cx="1980115" cy="198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1520" y="1196752"/>
            <a:ext cx="397758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WH- </a:t>
            </a:r>
            <a:r>
              <a:rPr lang="cs-CZ" b="1" u="sng" dirty="0" err="1" smtClean="0"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u="sng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endParaRPr lang="cs-CZ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asking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information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asking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person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people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asking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reason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asking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time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WHERE –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asking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location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place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78116" y="5049699"/>
            <a:ext cx="80383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b="1" u="sng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u="sng" dirty="0" err="1" smtClean="0">
                <a:latin typeface="Times New Roman" pitchFamily="18" charset="0"/>
                <a:cs typeface="Times New Roman" pitchFamily="18" charset="0"/>
              </a:rPr>
              <a:t>difference</a:t>
            </a: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u="sng" dirty="0" err="1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u="sng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b="1" i="1" u="sng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cs-CZ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uncountable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plural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nouns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!!!)</a:t>
            </a: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sentences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(BUT!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didn´t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meet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friends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concert.)</a:t>
            </a: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negatives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(BUT!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tea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?)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350100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19" y="3289197"/>
            <a:ext cx="6480721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cs-CZ" b="1" u="sng" dirty="0" err="1" smtClean="0">
                <a:latin typeface="Times New Roman" pitchFamily="18" charset="0"/>
                <a:cs typeface="Times New Roman" pitchFamily="18" charset="0"/>
              </a:rPr>
              <a:t>Meanings</a:t>
            </a: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u="sng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u="sng" dirty="0" smtClean="0">
                <a:latin typeface="Times New Roman" pitchFamily="18" charset="0"/>
                <a:cs typeface="Times New Roman" pitchFamily="18" charset="0"/>
              </a:rPr>
              <a:t>body, </a:t>
            </a:r>
            <a:r>
              <a:rPr lang="cs-CZ" b="1" i="1" u="sng" dirty="0" err="1" smtClean="0">
                <a:latin typeface="Times New Roman" pitchFamily="18" charset="0"/>
                <a:cs typeface="Times New Roman" pitchFamily="18" charset="0"/>
              </a:rPr>
              <a:t>thing</a:t>
            </a:r>
            <a:r>
              <a:rPr lang="cs-CZ" b="1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b="1" i="1" u="sng" dirty="0" err="1" smtClean="0">
                <a:latin typeface="Times New Roman" pitchFamily="18" charset="0"/>
                <a:cs typeface="Times New Roman" pitchFamily="18" charset="0"/>
              </a:rPr>
              <a:t>where</a:t>
            </a:r>
            <a:endParaRPr lang="cs-CZ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learn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parts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call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opening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cans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Everybody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knows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place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couple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met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572000" y="1196752"/>
            <a:ext cx="4248472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cs-CZ" b="1" u="sng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u="sng" dirty="0" err="1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u="sng" dirty="0" err="1" smtClean="0">
                <a:latin typeface="Times New Roman" pitchFamily="18" charset="0"/>
                <a:cs typeface="Times New Roman" pitchFamily="18" charset="0"/>
              </a:rPr>
              <a:t>vocabulary</a:t>
            </a:r>
            <a:endParaRPr lang="cs-CZ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7696060" y="5494769"/>
            <a:ext cx="404332" cy="0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6423991" y="5805264"/>
            <a:ext cx="360040" cy="0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6840253" y="5673813"/>
            <a:ext cx="855807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ffers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requests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8095455" y="5335259"/>
            <a:ext cx="1048545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ěkteré ne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860032" y="1679649"/>
            <a:ext cx="43204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ill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6604011" y="2432661"/>
            <a:ext cx="84416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doctor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7596337" y="2073915"/>
            <a:ext cx="98792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hospital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6696236" y="1683625"/>
            <a:ext cx="76693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nurse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7678988" y="1358726"/>
            <a:ext cx="90527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dentist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4860032" y="2397937"/>
            <a:ext cx="135957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healthy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5539863" y="1864315"/>
            <a:ext cx="89266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patient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0" y="2275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80467"/>
              </p:ext>
            </p:extLst>
          </p:nvPr>
        </p:nvGraphicFramePr>
        <p:xfrm>
          <a:off x="212495" y="1340768"/>
          <a:ext cx="7632848" cy="5271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/>
                <a:gridCol w="1512168"/>
                <a:gridCol w="1584176"/>
                <a:gridCol w="1584176"/>
                <a:gridCol w="1440160"/>
              </a:tblGrid>
              <a:tr h="370840">
                <a:tc>
                  <a:txBody>
                    <a:bodyPr/>
                    <a:lstStyle/>
                    <a:p>
                      <a:endParaRPr lang="cs-CZ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8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8000" dirty="0"/>
                    </a:p>
                  </a:txBody>
                  <a:tcPr/>
                </a:tc>
              </a:tr>
              <a:tr h="1339160">
                <a:tc>
                  <a:txBody>
                    <a:bodyPr/>
                    <a:lstStyle/>
                    <a:p>
                      <a:endParaRPr lang="cs-CZ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8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0" dirty="0" smtClean="0"/>
                        <a:t>  </a:t>
                      </a:r>
                      <a:endParaRPr lang="cs-CZ" sz="8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39.3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Illnesses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injuries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t="19621" b="32147"/>
          <a:stretch/>
        </p:blipFill>
        <p:spPr bwMode="auto">
          <a:xfrm>
            <a:off x="6465058" y="1971237"/>
            <a:ext cx="1327470" cy="67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62" b="99385" l="0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720" y="2832145"/>
            <a:ext cx="1080479" cy="108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04652"/>
            <a:ext cx="959112" cy="95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02" y="3119185"/>
            <a:ext cx="797702" cy="79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91323" y="2122707"/>
            <a:ext cx="75228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cold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91322" y="2732825"/>
            <a:ext cx="132206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toothache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0449" y="1195228"/>
            <a:ext cx="114005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I´ve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12049" y="4087732"/>
            <a:ext cx="132206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headache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83394" y="5348616"/>
            <a:ext cx="68968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ack-ache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538" r="89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21" y="5414407"/>
            <a:ext cx="1043856" cy="104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61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08" y="4314343"/>
            <a:ext cx="958635" cy="95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462" b="975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09" y="2928317"/>
            <a:ext cx="1403797" cy="114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1791596" y="2715262"/>
            <a:ext cx="132206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temperature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730902" y="4011890"/>
            <a:ext cx="888743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cough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and </a:t>
            </a:r>
          </a:p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sore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throat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9" r="10740" b="28720"/>
          <a:stretch/>
        </p:blipFill>
        <p:spPr bwMode="auto">
          <a:xfrm>
            <a:off x="2420686" y="4010021"/>
            <a:ext cx="828878" cy="70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1770446" y="5453516"/>
            <a:ext cx="1156011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pain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my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stomach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955" y="5463978"/>
            <a:ext cx="941624" cy="94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846" b="76000" l="23692" r="89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243" y="5555174"/>
            <a:ext cx="762321" cy="76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 descr="choroby,churavý,medicína,nemoci,nemocniční lůžka,nemocný,osoby,pacienti,postele,spánek,ženy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2154" b="89538" l="9538" r="9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324" y="1413749"/>
            <a:ext cx="1335064" cy="133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ovéPole 31"/>
          <p:cNvSpPr txBox="1"/>
          <p:nvPr/>
        </p:nvSpPr>
        <p:spPr>
          <a:xfrm>
            <a:off x="1879324" y="1420784"/>
            <a:ext cx="50863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flu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94633" y="1080482"/>
            <a:ext cx="13292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I´ve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…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6" t="28255" b="15940"/>
          <a:stretch/>
        </p:blipFill>
        <p:spPr bwMode="auto">
          <a:xfrm>
            <a:off x="3346163" y="3085585"/>
            <a:ext cx="1396948" cy="86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ovéPole 35"/>
          <p:cNvSpPr txBox="1"/>
          <p:nvPr/>
        </p:nvSpPr>
        <p:spPr>
          <a:xfrm>
            <a:off x="3346163" y="2731449"/>
            <a:ext cx="1322062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u="sng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urt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knee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5" t="21228"/>
          <a:stretch/>
        </p:blipFill>
        <p:spPr bwMode="auto">
          <a:xfrm>
            <a:off x="3504577" y="4370967"/>
            <a:ext cx="1080120" cy="88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ovéPole 38"/>
          <p:cNvSpPr txBox="1"/>
          <p:nvPr/>
        </p:nvSpPr>
        <p:spPr>
          <a:xfrm>
            <a:off x="3383606" y="3966430"/>
            <a:ext cx="1322062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u="sng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600" u="sng" dirty="0" err="1" smtClean="0">
                <a:latin typeface="Times New Roman" pitchFamily="18" charset="0"/>
                <a:cs typeface="Times New Roman" pitchFamily="18" charset="0"/>
              </a:rPr>
              <a:t>ut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myself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9" b="20694"/>
          <a:stretch/>
        </p:blipFill>
        <p:spPr bwMode="auto">
          <a:xfrm>
            <a:off x="3534872" y="5842496"/>
            <a:ext cx="1227383" cy="74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>
            <a:off x="3356837" y="5877108"/>
            <a:ext cx="290151" cy="37119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3240199" y="5393591"/>
            <a:ext cx="1579279" cy="3231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500" u="sng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500" u="sng" dirty="0" err="1" smtClean="0">
                <a:latin typeface="Times New Roman" pitchFamily="18" charset="0"/>
                <a:cs typeface="Times New Roman" pitchFamily="18" charset="0"/>
              </a:rPr>
              <a:t>prained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my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wrist</a:t>
            </a:r>
            <a:endParaRPr lang="cs-CZ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604" b="100000" l="0" r="942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264" y="1470711"/>
            <a:ext cx="1207407" cy="120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ovéPole 45"/>
          <p:cNvSpPr txBox="1"/>
          <p:nvPr/>
        </p:nvSpPr>
        <p:spPr>
          <a:xfrm>
            <a:off x="3329579" y="1869266"/>
            <a:ext cx="76669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u="sng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u="sng" dirty="0" err="1" smtClean="0">
                <a:latin typeface="Times New Roman" pitchFamily="18" charset="0"/>
                <a:cs typeface="Times New Roman" pitchFamily="18" charset="0"/>
              </a:rPr>
              <a:t>roken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my leg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3784" r="994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638" y="4550499"/>
            <a:ext cx="793134" cy="74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932039" y="1707208"/>
            <a:ext cx="1034921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knee´s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bleeding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308" b="100000" l="3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09" y="1322064"/>
            <a:ext cx="9361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ovéPole 39"/>
          <p:cNvSpPr txBox="1"/>
          <p:nvPr/>
        </p:nvSpPr>
        <p:spPr>
          <a:xfrm>
            <a:off x="4909259" y="2774405"/>
            <a:ext cx="88687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I´m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limping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" r="18535" b="33047"/>
          <a:stretch/>
        </p:blipFill>
        <p:spPr bwMode="auto">
          <a:xfrm>
            <a:off x="4859374" y="4135707"/>
            <a:ext cx="922517" cy="110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ovéPole 41"/>
          <p:cNvSpPr txBox="1"/>
          <p:nvPr/>
        </p:nvSpPr>
        <p:spPr>
          <a:xfrm>
            <a:off x="5776452" y="4128181"/>
            <a:ext cx="59046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pale.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r="15822"/>
          <a:stretch/>
        </p:blipFill>
        <p:spPr bwMode="auto">
          <a:xfrm>
            <a:off x="5504475" y="5333373"/>
            <a:ext cx="841057" cy="124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ovéPole 44"/>
          <p:cNvSpPr txBox="1"/>
          <p:nvPr/>
        </p:nvSpPr>
        <p:spPr>
          <a:xfrm>
            <a:off x="4819478" y="5936335"/>
            <a:ext cx="71851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feel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dizzy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Volný tvar 14"/>
          <p:cNvSpPr/>
          <p:nvPr/>
        </p:nvSpPr>
        <p:spPr>
          <a:xfrm>
            <a:off x="5437151" y="5350947"/>
            <a:ext cx="937248" cy="487757"/>
          </a:xfrm>
          <a:custGeom>
            <a:avLst/>
            <a:gdLst>
              <a:gd name="connsiteX0" fmla="*/ 2950 w 937248"/>
              <a:gd name="connsiteY0" fmla="*/ 228050 h 487757"/>
              <a:gd name="connsiteX1" fmla="*/ 662707 w 937248"/>
              <a:gd name="connsiteY1" fmla="*/ 8131 h 487757"/>
              <a:gd name="connsiteX2" fmla="*/ 338616 w 937248"/>
              <a:gd name="connsiteY2" fmla="*/ 482694 h 487757"/>
              <a:gd name="connsiteX3" fmla="*/ 153421 w 937248"/>
              <a:gd name="connsiteY3" fmla="*/ 251200 h 487757"/>
              <a:gd name="connsiteX4" fmla="*/ 685857 w 937248"/>
              <a:gd name="connsiteY4" fmla="*/ 135453 h 487757"/>
              <a:gd name="connsiteX5" fmla="*/ 743730 w 937248"/>
              <a:gd name="connsiteY5" fmla="*/ 471119 h 487757"/>
              <a:gd name="connsiteX6" fmla="*/ 616408 w 937248"/>
              <a:gd name="connsiteY6" fmla="*/ 309073 h 487757"/>
              <a:gd name="connsiteX7" fmla="*/ 813178 w 937248"/>
              <a:gd name="connsiteY7" fmla="*/ 42856 h 487757"/>
              <a:gd name="connsiteX8" fmla="*/ 917350 w 937248"/>
              <a:gd name="connsiteY8" fmla="*/ 216476 h 487757"/>
              <a:gd name="connsiteX9" fmla="*/ 662707 w 937248"/>
              <a:gd name="connsiteY9" fmla="*/ 366947 h 487757"/>
              <a:gd name="connsiteX10" fmla="*/ 72398 w 937248"/>
              <a:gd name="connsiteY10" fmla="*/ 332223 h 487757"/>
              <a:gd name="connsiteX11" fmla="*/ 95548 w 937248"/>
              <a:gd name="connsiteY11" fmla="*/ 100729 h 487757"/>
              <a:gd name="connsiteX12" fmla="*/ 847902 w 937248"/>
              <a:gd name="connsiteY12" fmla="*/ 239625 h 487757"/>
              <a:gd name="connsiteX13" fmla="*/ 894201 w 937248"/>
              <a:gd name="connsiteY13" fmla="*/ 320648 h 48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7248" h="487757">
                <a:moveTo>
                  <a:pt x="2950" y="228050"/>
                </a:moveTo>
                <a:cubicBezTo>
                  <a:pt x="304856" y="96870"/>
                  <a:pt x="606763" y="-34310"/>
                  <a:pt x="662707" y="8131"/>
                </a:cubicBezTo>
                <a:cubicBezTo>
                  <a:pt x="718651" y="50572"/>
                  <a:pt x="423497" y="442183"/>
                  <a:pt x="338616" y="482694"/>
                </a:cubicBezTo>
                <a:cubicBezTo>
                  <a:pt x="253735" y="523205"/>
                  <a:pt x="95548" y="309073"/>
                  <a:pt x="153421" y="251200"/>
                </a:cubicBezTo>
                <a:cubicBezTo>
                  <a:pt x="211294" y="193327"/>
                  <a:pt x="587472" y="98800"/>
                  <a:pt x="685857" y="135453"/>
                </a:cubicBezTo>
                <a:cubicBezTo>
                  <a:pt x="784242" y="172106"/>
                  <a:pt x="755305" y="442182"/>
                  <a:pt x="743730" y="471119"/>
                </a:cubicBezTo>
                <a:cubicBezTo>
                  <a:pt x="732155" y="500056"/>
                  <a:pt x="604833" y="380450"/>
                  <a:pt x="616408" y="309073"/>
                </a:cubicBezTo>
                <a:cubicBezTo>
                  <a:pt x="627983" y="237696"/>
                  <a:pt x="763021" y="58289"/>
                  <a:pt x="813178" y="42856"/>
                </a:cubicBezTo>
                <a:cubicBezTo>
                  <a:pt x="863335" y="27423"/>
                  <a:pt x="942428" y="162461"/>
                  <a:pt x="917350" y="216476"/>
                </a:cubicBezTo>
                <a:cubicBezTo>
                  <a:pt x="892272" y="270491"/>
                  <a:pt x="803532" y="347656"/>
                  <a:pt x="662707" y="366947"/>
                </a:cubicBezTo>
                <a:cubicBezTo>
                  <a:pt x="521882" y="386238"/>
                  <a:pt x="166925" y="376593"/>
                  <a:pt x="72398" y="332223"/>
                </a:cubicBezTo>
                <a:cubicBezTo>
                  <a:pt x="-22129" y="287853"/>
                  <a:pt x="-33703" y="116162"/>
                  <a:pt x="95548" y="100729"/>
                </a:cubicBezTo>
                <a:cubicBezTo>
                  <a:pt x="224799" y="85296"/>
                  <a:pt x="714793" y="202972"/>
                  <a:pt x="847902" y="239625"/>
                </a:cubicBezTo>
                <a:cubicBezTo>
                  <a:pt x="981011" y="276278"/>
                  <a:pt x="937606" y="298463"/>
                  <a:pt x="894201" y="320648"/>
                </a:cubicBezTo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Pěticípá hvězda 15"/>
          <p:cNvSpPr/>
          <p:nvPr/>
        </p:nvSpPr>
        <p:spPr>
          <a:xfrm>
            <a:off x="5517478" y="5625828"/>
            <a:ext cx="238463" cy="14130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Pěticípá hvězda 48"/>
          <p:cNvSpPr/>
          <p:nvPr/>
        </p:nvSpPr>
        <p:spPr>
          <a:xfrm>
            <a:off x="6071682" y="5395520"/>
            <a:ext cx="238463" cy="14130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Pěticípá hvězda 49"/>
          <p:cNvSpPr/>
          <p:nvPr/>
        </p:nvSpPr>
        <p:spPr>
          <a:xfrm>
            <a:off x="5704112" y="5382862"/>
            <a:ext cx="238463" cy="14130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9538" b="99385" l="2462" r="92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750" y="2977840"/>
            <a:ext cx="939047" cy="9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ovéPole 51"/>
          <p:cNvSpPr txBox="1"/>
          <p:nvPr/>
        </p:nvSpPr>
        <p:spPr>
          <a:xfrm>
            <a:off x="7087785" y="2715262"/>
            <a:ext cx="64245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feel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sick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4" t="-1" r="16824" b="-988"/>
          <a:stretch/>
        </p:blipFill>
        <p:spPr bwMode="auto">
          <a:xfrm>
            <a:off x="7019015" y="4057572"/>
            <a:ext cx="766348" cy="116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ovéPole 53"/>
          <p:cNvSpPr txBox="1"/>
          <p:nvPr/>
        </p:nvSpPr>
        <p:spPr>
          <a:xfrm>
            <a:off x="6428555" y="4396465"/>
            <a:ext cx="59046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feel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ill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6506043" y="1374617"/>
            <a:ext cx="122419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I´ve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twisted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my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ankle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581" y="5607228"/>
            <a:ext cx="986408" cy="98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ovéPole 56"/>
          <p:cNvSpPr txBox="1"/>
          <p:nvPr/>
        </p:nvSpPr>
        <p:spPr>
          <a:xfrm>
            <a:off x="6441117" y="5300246"/>
            <a:ext cx="1341946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legs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ache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8028384" y="1322064"/>
            <a:ext cx="100811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NOUNS</a:t>
            </a: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ain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(bolest)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8028384" y="3934801"/>
            <a:ext cx="100811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VERBS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hurt</a:t>
            </a: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(bolet)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8028384" y="3317981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BUT !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9" descr="ikony,interpunkční znaménka,interpunkční znaménko,ořezané obrázky,oříznuté obrázky,PNG,průhledné pozadí,symboly,vykřičníky,výkřiky,vystřižené obrázky,znaménka"/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61" y="5469523"/>
            <a:ext cx="1584957" cy="158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ovéPole 59"/>
          <p:cNvSpPr txBox="1"/>
          <p:nvPr/>
        </p:nvSpPr>
        <p:spPr>
          <a:xfrm>
            <a:off x="0" y="15922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11363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39.4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Pronouns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adverbs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i="1" dirty="0" err="1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sz="25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i="1" dirty="0" err="1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cs-CZ" sz="25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i="1" dirty="0" err="1"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cs-CZ" sz="2500" b="1" i="1" dirty="0">
                <a:latin typeface="Times New Roman" pitchFamily="18" charset="0"/>
                <a:cs typeface="Times New Roman" pitchFamily="18" charset="0"/>
              </a:rPr>
              <a:t>, no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06649"/>
              </p:ext>
            </p:extLst>
          </p:nvPr>
        </p:nvGraphicFramePr>
        <p:xfrm>
          <a:off x="378973" y="1060621"/>
          <a:ext cx="8355114" cy="310985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228508"/>
                <a:gridCol w="2232248"/>
                <a:gridCol w="1885492"/>
                <a:gridCol w="1642900"/>
                <a:gridCol w="1365966"/>
              </a:tblGrid>
              <a:tr h="81009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These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pronouns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3rd person </a:t>
                      </a:r>
                      <a:r>
                        <a:rPr lang="cs-CZ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sg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=&gt; </a:t>
                      </a:r>
                      <a:r>
                        <a:rPr lang="cs-CZ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Nobody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is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at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home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cs-CZ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Everybody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is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happy. 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Times New Roman" pitchFamily="18" charset="0"/>
                          <a:cs typeface="Times New Roman" pitchFamily="18" charset="0"/>
                        </a:rPr>
                        <a:t>SOME-</a:t>
                      </a:r>
                    </a:p>
                    <a:p>
                      <a:endParaRPr lang="cs-CZ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,      </a:t>
                      </a:r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offers</a:t>
                      </a:r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endParaRPr lang="cs-CZ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Times New Roman" pitchFamily="18" charset="0"/>
                          <a:cs typeface="Times New Roman" pitchFamily="18" charset="0"/>
                        </a:rPr>
                        <a:t>ANY-</a:t>
                      </a:r>
                    </a:p>
                    <a:p>
                      <a:endParaRPr lang="cs-CZ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,          ,</a:t>
                      </a:r>
                    </a:p>
                    <a:p>
                      <a:r>
                        <a:rPr lang="cs-CZ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+ kdokoli, cokoli, kdekoli</a:t>
                      </a:r>
                      <a:endParaRPr lang="cs-CZ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Times New Roman" pitchFamily="18" charset="0"/>
                          <a:cs typeface="Times New Roman" pitchFamily="18" charset="0"/>
                        </a:rPr>
                        <a:t>NO-</a:t>
                      </a:r>
                    </a:p>
                    <a:p>
                      <a:r>
                        <a:rPr lang="cs-CZ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+ positive verb</a:t>
                      </a:r>
                    </a:p>
                    <a:p>
                      <a:r>
                        <a:rPr lang="cs-CZ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cs-CZ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only</a:t>
                      </a:r>
                      <a:r>
                        <a:rPr lang="cs-CZ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1 negative in 1 sentence!!!)</a:t>
                      </a:r>
                      <a:endParaRPr lang="cs-CZ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Times New Roman" pitchFamily="18" charset="0"/>
                          <a:cs typeface="Times New Roman" pitchFamily="18" charset="0"/>
                        </a:rPr>
                        <a:t>EVERY-</a:t>
                      </a:r>
                    </a:p>
                    <a:p>
                      <a:r>
                        <a:rPr lang="cs-CZ" b="0" dirty="0" smtClean="0"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cs-CZ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singular</a:t>
                      </a:r>
                      <a:r>
                        <a:rPr lang="cs-CZ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noun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34251"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Times New Roman" pitchFamily="18" charset="0"/>
                          <a:cs typeface="Times New Roman" pitchFamily="18" charset="0"/>
                        </a:rPr>
                        <a:t>PEOPLE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somebody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someone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anybody</a:t>
                      </a:r>
                      <a:endParaRPr lang="cs-C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anyone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nobody</a:t>
                      </a:r>
                      <a:endParaRPr lang="cs-C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(no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one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cs-C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everybody</a:t>
                      </a:r>
                      <a:endParaRPr lang="cs-C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everyone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824"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Times New Roman" pitchFamily="18" charset="0"/>
                          <a:cs typeface="Times New Roman" pitchFamily="18" charset="0"/>
                        </a:rPr>
                        <a:t>THINGS</a:t>
                      </a:r>
                      <a:endParaRPr lang="cs-CZ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something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anything</a:t>
                      </a:r>
                      <a:endParaRPr lang="cs-CZ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nothing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everything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990"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Times New Roman" pitchFamily="18" charset="0"/>
                          <a:cs typeface="Times New Roman" pitchFamily="18" charset="0"/>
                        </a:rPr>
                        <a:t>PLACES</a:t>
                      </a:r>
                      <a:endParaRPr lang="cs-CZ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somewhere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anywhere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nowhere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everywhere</a:t>
                      </a:r>
                      <a:endParaRPr lang="cs-C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05" y="1297280"/>
            <a:ext cx="763878" cy="76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2" y="4077072"/>
            <a:ext cx="763878" cy="76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48" y="1204294"/>
            <a:ext cx="949850" cy="94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373" y="3984086"/>
            <a:ext cx="949850" cy="94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150" y="1204294"/>
            <a:ext cx="949850" cy="94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Krychle 5"/>
          <p:cNvSpPr/>
          <p:nvPr/>
        </p:nvSpPr>
        <p:spPr>
          <a:xfrm>
            <a:off x="4355976" y="1679219"/>
            <a:ext cx="432048" cy="144627"/>
          </a:xfrm>
          <a:prstGeom prst="cube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Krychle 14"/>
          <p:cNvSpPr/>
          <p:nvPr/>
        </p:nvSpPr>
        <p:spPr>
          <a:xfrm>
            <a:off x="4401191" y="4402020"/>
            <a:ext cx="432048" cy="144627"/>
          </a:xfrm>
          <a:prstGeom prst="cube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00348" y="4274345"/>
            <a:ext cx="210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ffirmative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sentence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304904" y="4274345"/>
            <a:ext cx="210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question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076056" y="4274344"/>
            <a:ext cx="210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negative sentence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7504" y="4725144"/>
            <a:ext cx="2139179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500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SOME</a:t>
            </a:r>
          </a:p>
          <a:p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b="1" dirty="0" err="1" smtClean="0">
                <a:latin typeface="Times New Roman" pitchFamily="18" charset="0"/>
                <a:cs typeface="Times New Roman" pitchFamily="18" charset="0"/>
              </a:rPr>
              <a:t>somebody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waiting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garden.</a:t>
            </a:r>
          </a:p>
          <a:p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I´ve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in my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eye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Let´s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go </a:t>
            </a:r>
            <a:r>
              <a:rPr lang="cs-CZ" sz="1500" b="1" dirty="0" err="1" smtClean="0">
                <a:latin typeface="Times New Roman" pitchFamily="18" charset="0"/>
                <a:cs typeface="Times New Roman" pitchFamily="18" charset="0"/>
              </a:rPr>
              <a:t>somewhere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lunch.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2372919" y="4730859"/>
            <a:ext cx="2139179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500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ANY</a:t>
            </a:r>
          </a:p>
          <a:p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b="1" dirty="0" err="1" smtClean="0">
                <a:latin typeface="Times New Roman" pitchFamily="18" charset="0"/>
                <a:cs typeface="Times New Roman" pitchFamily="18" charset="0"/>
              </a:rPr>
              <a:t>anybody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want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a cup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coffee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want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b="1" dirty="0" err="1" smtClean="0">
                <a:latin typeface="Times New Roman" pitchFamily="18" charset="0"/>
                <a:cs typeface="Times New Roman" pitchFamily="18" charset="0"/>
              </a:rPr>
              <a:t>anything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eat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couldn´t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cs-CZ" sz="1500" b="1" dirty="0" err="1" smtClean="0">
                <a:latin typeface="Times New Roman" pitchFamily="18" charset="0"/>
                <a:cs typeface="Times New Roman" pitchFamily="18" charset="0"/>
              </a:rPr>
              <a:t>anywhere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617215" y="4730859"/>
            <a:ext cx="2139179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500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</a:t>
            </a:r>
          </a:p>
          <a:p>
            <a:r>
              <a:rPr lang="cs-CZ" sz="1500" b="1" dirty="0" err="1" smtClean="0">
                <a:latin typeface="Times New Roman" pitchFamily="18" charset="0"/>
                <a:cs typeface="Times New Roman" pitchFamily="18" charset="0"/>
              </a:rPr>
              <a:t>Nobody</a:t>
            </a:r>
            <a:r>
              <a:rPr lang="cs-CZ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talk to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b="1" dirty="0" err="1" smtClean="0">
                <a:latin typeface="Times New Roman" pitchFamily="18" charset="0"/>
                <a:cs typeface="Times New Roman" pitchFamily="18" charset="0"/>
              </a:rPr>
              <a:t>nothing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to talk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more.</a:t>
            </a:r>
          </a:p>
          <a:p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b="1" dirty="0" err="1" smtClean="0">
                <a:latin typeface="Times New Roman" pitchFamily="18" charset="0"/>
                <a:cs typeface="Times New Roman" pitchFamily="18" charset="0"/>
              </a:rPr>
              <a:t>nowhere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sit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cs-CZ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849242" y="4730859"/>
            <a:ext cx="2139179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500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EVERY</a:t>
            </a:r>
          </a:p>
          <a:p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Everyone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very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friendly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smiled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tell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b="1" dirty="0" err="1" smtClean="0">
                <a:latin typeface="Times New Roman" pitchFamily="18" charset="0"/>
                <a:cs typeface="Times New Roman" pitchFamily="18" charset="0"/>
              </a:rPr>
              <a:t>everything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that´s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on my mind.</a:t>
            </a:r>
          </a:p>
          <a:p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drink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Coke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b="1" dirty="0" err="1" smtClean="0">
                <a:latin typeface="Times New Roman" pitchFamily="18" charset="0"/>
                <a:cs typeface="Times New Roman" pitchFamily="18" charset="0"/>
              </a:rPr>
              <a:t>everywhere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.  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718538" y="573368"/>
            <a:ext cx="128458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Check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1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this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.5 Exercises</a:t>
            </a:r>
            <a:br>
              <a:rPr lang="en-US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83738" y="1484784"/>
            <a:ext cx="6692518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What´s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matter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 ___________ 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I´m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fine.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hear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noise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_________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garden.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___________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special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 ___________ .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mind.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I´m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so happy,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___________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so fine.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didn´t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go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___________ 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6.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___________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sings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better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___________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bad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even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worse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___________ I do I do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9.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follow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___________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go.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Let´s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go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___________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drink.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988376"/>
            <a:ext cx="53299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Fill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-, no-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83738" y="4573903"/>
            <a:ext cx="53299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Fill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expression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83738" y="5157192"/>
            <a:ext cx="6692518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pass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plaster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 I ____________________________ .</a:t>
            </a:r>
          </a:p>
          <a:p>
            <a:pPr marL="342900" indent="-342900">
              <a:buAutoNum type="arabicPeriod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feel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_________ .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down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wrong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wrist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Maybe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_____________ .</a:t>
            </a:r>
          </a:p>
          <a:p>
            <a:pPr marL="342900" indent="-342900">
              <a:buAutoNum type="arabicPeriod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Turn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down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music,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I´ve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terrible _____________ .</a:t>
            </a:r>
          </a:p>
          <a:p>
            <a:pPr marL="342900" indent="-342900">
              <a:buAutoNum type="arabicPeriod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fell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down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I´ve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________ my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knee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__________ 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54" b="40687"/>
          <a:stretch/>
        </p:blipFill>
        <p:spPr bwMode="auto">
          <a:xfrm rot="5400000">
            <a:off x="5380506" y="3276214"/>
            <a:ext cx="5646144" cy="107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véPole 20"/>
          <p:cNvSpPr txBox="1"/>
          <p:nvPr/>
        </p:nvSpPr>
        <p:spPr>
          <a:xfrm>
            <a:off x="3157560" y="1847937"/>
            <a:ext cx="2782592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39.6 </a:t>
            </a:r>
            <a:r>
              <a:rPr lang="en-US" sz="25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 more difficult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1052736"/>
            <a:ext cx="3816424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Can you name the following pictures?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046452" y="982697"/>
            <a:ext cx="1160512" cy="369332"/>
          </a:xfrm>
          <a:prstGeom prst="rect">
            <a:avLst/>
          </a:prstGeom>
          <a:solidFill>
            <a:srgbClr val="D2FCFE"/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laster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(1)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64088" y="1444547"/>
            <a:ext cx="2842876" cy="369332"/>
          </a:xfrm>
          <a:prstGeom prst="rect">
            <a:avLst/>
          </a:prstGeom>
          <a:solidFill>
            <a:srgbClr val="D2FCFE"/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 practitioner (GP)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(2)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308304" y="1893431"/>
            <a:ext cx="898660" cy="369332"/>
          </a:xfrm>
          <a:prstGeom prst="rect">
            <a:avLst/>
          </a:prstGeom>
          <a:solidFill>
            <a:srgbClr val="D2FCFE"/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(3)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59028" y="2322809"/>
            <a:ext cx="1147936" cy="369332"/>
          </a:xfrm>
          <a:prstGeom prst="rect">
            <a:avLst/>
          </a:prstGeom>
          <a:solidFill>
            <a:srgbClr val="D2FCFE"/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drugs</a:t>
            </a:r>
            <a:r>
              <a:rPr lang="cs-CZ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(4)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059028" y="2762344"/>
            <a:ext cx="1147936" cy="369332"/>
          </a:xfrm>
          <a:prstGeom prst="rect">
            <a:avLst/>
          </a:prstGeom>
          <a:solidFill>
            <a:srgbClr val="D2FCFE"/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ruise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(5)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046452" y="3870901"/>
            <a:ext cx="1160512" cy="369332"/>
          </a:xfrm>
          <a:prstGeom prst="rect">
            <a:avLst/>
          </a:prstGeom>
          <a:solidFill>
            <a:srgbClr val="D2FCFE"/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ancer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(7)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612366" y="3300361"/>
            <a:ext cx="1594598" cy="369332"/>
          </a:xfrm>
          <a:prstGeom prst="rect">
            <a:avLst/>
          </a:prstGeom>
          <a:solidFill>
            <a:srgbClr val="D2FCFE"/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heart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attac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 (6)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580112" y="4869160"/>
            <a:ext cx="2626852" cy="369332"/>
          </a:xfrm>
          <a:prstGeom prst="rect">
            <a:avLst/>
          </a:prstGeom>
          <a:solidFill>
            <a:srgbClr val="D2FCFE"/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tonsillitis [ˌ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tɒnsɪˈlaɪtɪs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(9)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785526" y="5862224"/>
            <a:ext cx="1421438" cy="369332"/>
          </a:xfrm>
          <a:prstGeom prst="rect">
            <a:avLst/>
          </a:prstGeom>
          <a:solidFill>
            <a:srgbClr val="D2FCFE"/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vomit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(11)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785526" y="4385238"/>
            <a:ext cx="1421438" cy="369332"/>
          </a:xfrm>
          <a:prstGeom prst="rect">
            <a:avLst/>
          </a:prstGeom>
          <a:solidFill>
            <a:srgbClr val="D2FCFE"/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eye drops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(8)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893538" y="6316571"/>
            <a:ext cx="1313426" cy="369332"/>
          </a:xfrm>
          <a:prstGeom prst="rect">
            <a:avLst/>
          </a:prstGeom>
          <a:solidFill>
            <a:srgbClr val="D2FCFE"/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heal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(12)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785526" y="5387144"/>
            <a:ext cx="1407977" cy="369332"/>
          </a:xfrm>
          <a:prstGeom prst="rect">
            <a:avLst/>
          </a:prstGeom>
          <a:solidFill>
            <a:srgbClr val="D2FCFE"/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urgeon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(10)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38" b="895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2" y="5546200"/>
            <a:ext cx="1540741" cy="154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744" y="3649447"/>
            <a:ext cx="1315423" cy="131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doktoři,léčivo,lidé v práci,oční lékaři,optometrici,optometrie,osoby,péče o zrak,povolání,zdravotní péče,ženy,zkoušky očí,zrakové tabu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924" y="5169448"/>
            <a:ext cx="1516455" cy="15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154" b="89846" l="9846" r="93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5" y="3298242"/>
            <a:ext cx="1218745" cy="121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154" b="100000" l="0" r="8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560" y="3501009"/>
            <a:ext cx="1515082" cy="151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" y="1674427"/>
            <a:ext cx="1547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2" y="4424818"/>
            <a:ext cx="1419173" cy="141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15320" r="20464" b="17076"/>
          <a:stretch/>
        </p:blipFill>
        <p:spPr bwMode="auto">
          <a:xfrm>
            <a:off x="5347101" y="3485027"/>
            <a:ext cx="1058307" cy="122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103" y="5404237"/>
            <a:ext cx="1285305" cy="128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84" y="3466029"/>
            <a:ext cx="1290823" cy="150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4" y="1129028"/>
            <a:ext cx="30956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333" b="100000" l="982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943" y="5169448"/>
            <a:ext cx="1447797" cy="155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 descr="churavý,emoce,emotikony,ksichtík,ksichtíky,nemocný,neštovice,neveselé obličeje,neveselý obličej,plané neštovice,skvrnky,smajlíci,smajlík,smajlíky,smutné obličeje,smutný,smutný obličej,spalničky,symboly,tváře,úsměvy,výrazy,zamračení,zamračený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56" y="2074926"/>
            <a:ext cx="1056750" cy="105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Přímá spojnice se šipkou 19"/>
          <p:cNvCxnSpPr/>
          <p:nvPr/>
        </p:nvCxnSpPr>
        <p:spPr>
          <a:xfrm>
            <a:off x="4309906" y="2582139"/>
            <a:ext cx="42079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631" y="2032603"/>
            <a:ext cx="1099073" cy="109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Přímá spojnice se šipkou 37"/>
          <p:cNvCxnSpPr/>
          <p:nvPr/>
        </p:nvCxnSpPr>
        <p:spPr>
          <a:xfrm flipH="1">
            <a:off x="1062904" y="1864407"/>
            <a:ext cx="356471" cy="58342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220639" y="6416222"/>
            <a:ext cx="2816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3112328" y="6231556"/>
            <a:ext cx="2816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71452" y="3359690"/>
            <a:ext cx="2816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1677839" y="3537323"/>
            <a:ext cx="2816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185888" y="1776181"/>
            <a:ext cx="2816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146650" y="5404237"/>
            <a:ext cx="2816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5364088" y="3501569"/>
            <a:ext cx="2816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5940152" y="5546200"/>
            <a:ext cx="2816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3718251" y="4522625"/>
            <a:ext cx="2816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2146611" y="1710264"/>
            <a:ext cx="48117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4499992" y="5134404"/>
            <a:ext cx="44874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3551229" y="1629213"/>
            <a:ext cx="48677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4408028" y="3544356"/>
            <a:ext cx="2816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39.7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Somebody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to love –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Queen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Fill in </a:t>
            </a:r>
            <a:r>
              <a:rPr lang="cs-CZ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gaps</a:t>
            </a: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cs-CZ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572000" y="3131676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78949" y="1268760"/>
            <a:ext cx="3744979" cy="550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(1)______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find me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(2)______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to love?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Each morning I get up I die a little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Can barely stand on my feet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Take a look in the mirror and cry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Lord what you're doing to me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 have spent all my years in believing you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But I just can't get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(3)______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relief, Lord!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(4)______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(5)______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(6)______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find me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(7)______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to love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 work hard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(8)______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day of my life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 work till I ache my bones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At the end I take home 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hard earned pay all on my own 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 get down on my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knees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 start to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pray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Till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tears run down from my eyes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Lord -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(9)______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10)______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11)______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find me 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12)______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to love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13)______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day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I try and I try and I try -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14)______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wants to put me down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They say I'm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goin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' crazy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They say I got a lot of water in my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brain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067944" y="1268760"/>
            <a:ext cx="3600400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Got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15)______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common sense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 got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16)______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left to believe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Yeah - yeah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yeah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yeah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Oh Lord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17)______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18)______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19)_____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find me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(20)____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to love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Got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(21)____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feel, I got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(22)____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rhythm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 just keep losing my beat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I'm ok, I'm alright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Ain't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gonna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face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(23)______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defeat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 just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gotta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get out of this prison cell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(24)______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day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I'm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gonna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be free, Lord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Find me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(25)______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to love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(26)______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find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(27)______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to love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7843680" y="4346138"/>
            <a:ext cx="108012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/>
              </a:rPr>
              <a:t>WATCH THE VIDEO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067944" y="5300633"/>
            <a:ext cx="36004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HEALTH SONGS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3"/>
              </a:rPr>
              <a:t>Love </a:t>
            </a:r>
            <a:r>
              <a:rPr lang="cs-CZ" dirty="0" err="1">
                <a:latin typeface="Times New Roman" pitchFamily="18" charset="0"/>
                <a:cs typeface="Times New Roman" pitchFamily="18" charset="0"/>
                <a:hlinkClick r:id="rId3"/>
              </a:rPr>
              <a:t>of</a:t>
            </a:r>
            <a:r>
              <a:rPr lang="cs-CZ" dirty="0">
                <a:latin typeface="Times New Roman" pitchFamily="18" charset="0"/>
                <a:cs typeface="Times New Roman" pitchFamily="18" charset="0"/>
                <a:hlinkClick r:id="rId3"/>
              </a:rPr>
              <a:t> my </a:t>
            </a:r>
            <a:r>
              <a:rPr lang="cs-CZ" dirty="0" err="1">
                <a:latin typeface="Times New Roman" pitchFamily="18" charset="0"/>
                <a:cs typeface="Times New Roman" pitchFamily="18" charset="0"/>
                <a:hlinkClick r:id="rId3"/>
              </a:rPr>
              <a:t>life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Queen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  <a:hlinkClick r:id="rId4"/>
              </a:rPr>
              <a:t>Dizzy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Tommy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Roe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Think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songs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vocabulary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09406"/>
            <a:ext cx="1259781" cy="125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231" l="10462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752" y="2506463"/>
            <a:ext cx="1993591" cy="199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409" y="778271"/>
            <a:ext cx="138645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0" y="15922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.8 Test </a:t>
            </a:r>
            <a:br>
              <a:rPr lang="en-US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500" b="1" smtClean="0">
                <a:latin typeface="Times New Roman" pitchFamily="18" charset="0"/>
                <a:cs typeface="Times New Roman" pitchFamily="18" charset="0"/>
              </a:rPr>
            </a:b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učebnice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II.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stupeň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škola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Děčín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VI, Na </a:t>
            </a:r>
            <a:r>
              <a:rPr lang="en-US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Stráni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879/2  – </a:t>
            </a:r>
            <a:r>
              <a:rPr lang="en-US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příspěvková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organizace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	        </a:t>
            </a:r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jazyk</a:t>
            </a:r>
            <a:endParaRPr lang="en-US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7544" y="1196752"/>
            <a:ext cx="4176464" cy="20313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missing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I´ve</a:t>
            </a:r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twisted</a:t>
            </a:r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my </a:t>
            </a:r>
            <a:r>
              <a:rPr lang="cs-CZ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ankle</a:t>
            </a:r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so </a:t>
            </a:r>
            <a:r>
              <a:rPr lang="cs-CZ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I´m</a:t>
            </a:r>
            <a:r>
              <a:rPr lang="cs-CZ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 . </a:t>
            </a:r>
            <a:endParaRPr lang="en-US" b="1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pale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vomiting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limping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bleeding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7544" y="3692799"/>
            <a:ext cx="4176464" cy="175432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2. Which 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sentence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en-US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somebody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speaks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Italian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Almost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everybody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likes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music.</a:t>
            </a:r>
            <a:endParaRPr lang="en-US" b="1" dirty="0" smtClean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go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anywhere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stay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b="1" dirty="0" smtClean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Anyone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my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friend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b="1" dirty="0" smtClean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860032" y="1196752"/>
            <a:ext cx="3960440" cy="20313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can´t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cs-CZ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feel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strong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_______ in my    </a:t>
            </a:r>
          </a:p>
          <a:p>
            <a:r>
              <a:rPr lang="cs-CZ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stomach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hurt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pain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ache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discomfort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45598" y="3675221"/>
            <a:ext cx="4118890" cy="147732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can´t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buy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pharmacy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drugs</a:t>
            </a:r>
            <a:endParaRPr lang="en-US" b="1" dirty="0" smtClean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drops</a:t>
            </a:r>
            <a:endParaRPr lang="en-US" b="1" dirty="0" smtClean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bruises</a:t>
            </a:r>
            <a:endParaRPr lang="en-US" b="1" dirty="0" smtClean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pills</a:t>
            </a:r>
            <a:endParaRPr lang="en-US" b="1" dirty="0" smtClean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67544" y="6000591"/>
            <a:ext cx="396044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Correct answers: 1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2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3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4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784" y="4569962"/>
            <a:ext cx="1835844" cy="183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-7663" y="15922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citace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340768"/>
            <a:ext cx="8640960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/>
              </a:rPr>
              <a:t>www.kidzworld.com/article/17100-soothing-a-sore-throat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/>
              </a:rPr>
              <a:t>twilightsaga.wikia.com/wiki/Edward_Cullen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2"/>
              </a:rPr>
              <a:t>http://naturalremedies-for.com/natural-remedies-for-tonsillitis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/>
              </a:rPr>
              <a:t>/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cs-CZ" dirty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/>
              </a:rPr>
              <a:t>www.aussiequeens.com/fmspiritoffire/photos/Freddie/Freddie0023.html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7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12119</TotalTime>
  <Words>1274</Words>
  <Application>Microsoft Office PowerPoint</Application>
  <PresentationFormat>Předvádění na obrazovce (4:3)</PresentationFormat>
  <Paragraphs>249</Paragraphs>
  <Slides>10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138</cp:revision>
  <dcterms:created xsi:type="dcterms:W3CDTF">2010-12-26T08:22:04Z</dcterms:created>
  <dcterms:modified xsi:type="dcterms:W3CDTF">2013-04-18T19:02:43Z</dcterms:modified>
</cp:coreProperties>
</file>